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heme/themeOverride19.xml" ContentType="application/vnd.openxmlformats-officedocument.themeOverride+xml"/>
  <Override PartName="/ppt/theme/themeOverride17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24.xml" ContentType="application/vnd.openxmlformats-officedocument.themeOverr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2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theme/themeOverride18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8" r:id="rId6"/>
    <p:sldId id="273" r:id="rId7"/>
    <p:sldId id="274" r:id="rId8"/>
    <p:sldId id="271" r:id="rId9"/>
    <p:sldId id="279" r:id="rId10"/>
    <p:sldId id="275" r:id="rId11"/>
    <p:sldId id="290" r:id="rId12"/>
    <p:sldId id="285" r:id="rId13"/>
    <p:sldId id="286" r:id="rId14"/>
    <p:sldId id="287" r:id="rId15"/>
    <p:sldId id="288" r:id="rId16"/>
    <p:sldId id="289" r:id="rId17"/>
    <p:sldId id="282" r:id="rId18"/>
    <p:sldId id="261" r:id="rId19"/>
    <p:sldId id="276" r:id="rId20"/>
    <p:sldId id="291" r:id="rId21"/>
    <p:sldId id="278" r:id="rId22"/>
    <p:sldId id="292" r:id="rId23"/>
    <p:sldId id="269" r:id="rId24"/>
    <p:sldId id="267" r:id="rId25"/>
    <p:sldId id="283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EB78"/>
    <a:srgbClr val="FF0D0D"/>
    <a:srgbClr val="79FFB6"/>
    <a:srgbClr val="00FF00"/>
    <a:srgbClr val="C89800"/>
    <a:srgbClr val="F5372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9" autoAdjust="0"/>
    <p:restoredTop sz="88889" autoAdjust="0"/>
  </p:normalViewPr>
  <p:slideViewPr>
    <p:cSldViewPr>
      <p:cViewPr>
        <p:scale>
          <a:sx n="75" d="100"/>
          <a:sy n="75" d="100"/>
        </p:scale>
        <p:origin x="-99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D0F51-B47A-4B2C-A566-8E115355671D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DC7A8-5EB7-4C68-8665-7D511C5E7C7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3881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DC7A8-5EB7-4C68-8665-7D511C5E7C76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08429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DC7A8-5EB7-4C68-8665-7D511C5E7C76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06885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DC7A8-5EB7-4C68-8665-7D511C5E7C76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7240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DC7A8-5EB7-4C68-8665-7D511C5E7C76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DC7A8-5EB7-4C68-8665-7D511C5E7C76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10153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DC7A8-5EB7-4C68-8665-7D511C5E7C76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10153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DC7A8-5EB7-4C68-8665-7D511C5E7C76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10153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958B-504A-482C-A078-C0E5BCD73EA2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C534-7FE7-47CB-945F-18A18FDA43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958B-504A-482C-A078-C0E5BCD73EA2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C534-7FE7-47CB-945F-18A18FDA43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958B-504A-482C-A078-C0E5BCD73EA2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C534-7FE7-47CB-945F-18A18FDA43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958B-504A-482C-A078-C0E5BCD73EA2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C534-7FE7-47CB-945F-18A18FDA43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958B-504A-482C-A078-C0E5BCD73EA2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C534-7FE7-47CB-945F-18A18FDA43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958B-504A-482C-A078-C0E5BCD73EA2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C534-7FE7-47CB-945F-18A18FDA43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958B-504A-482C-A078-C0E5BCD73EA2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C534-7FE7-47CB-945F-18A18FDA43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958B-504A-482C-A078-C0E5BCD73EA2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C534-7FE7-47CB-945F-18A18FDA43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958B-504A-482C-A078-C0E5BCD73EA2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C534-7FE7-47CB-945F-18A18FDA43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958B-504A-482C-A078-C0E5BCD73EA2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C534-7FE7-47CB-945F-18A18FDA43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958B-504A-482C-A078-C0E5BCD73EA2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C534-7FE7-47CB-945F-18A18FDA43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B958B-504A-482C-A078-C0E5BCD73EA2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1C534-7FE7-47CB-945F-18A18FDA43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3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91680" y="476672"/>
            <a:ext cx="6768752" cy="2304256"/>
          </a:xfrm>
        </p:spPr>
        <p:txBody>
          <a:bodyPr>
            <a:noAutofit/>
          </a:bodyPr>
          <a:lstStyle/>
          <a:p>
            <a:pPr algn="just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Reproducción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ataques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fallos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en cores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criptográficos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basados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en HDL</a:t>
            </a:r>
            <a:endParaRPr lang="es-E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835696" y="5014917"/>
            <a:ext cx="43204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Autor: 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José Manuel Martín</a:t>
            </a:r>
            <a:r>
              <a:rPr kumimoji="0" lang="es-ES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Valencia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Tutor: Hipólito Guzmán</a:t>
            </a:r>
            <a:r>
              <a:rPr kumimoji="0" lang="es-ES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Miranda 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2195736" y="3212976"/>
            <a:ext cx="55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usuario\Desktop\marca-dos-tintas_30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509120"/>
            <a:ext cx="2232248" cy="2232248"/>
          </a:xfrm>
          <a:prstGeom prst="rect">
            <a:avLst/>
          </a:prstGeom>
          <a:noFill/>
        </p:spPr>
      </p:pic>
      <p:pic>
        <p:nvPicPr>
          <p:cNvPr id="1027" name="Picture 3" descr="C:\Users\usuario\Desktop\LogoES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9785" y="3105522"/>
            <a:ext cx="1414663" cy="1403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131 Grupo"/>
          <p:cNvGrpSpPr/>
          <p:nvPr/>
        </p:nvGrpSpPr>
        <p:grpSpPr>
          <a:xfrm>
            <a:off x="1331640" y="1052736"/>
            <a:ext cx="5328592" cy="1477331"/>
            <a:chOff x="1331640" y="1303594"/>
            <a:chExt cx="5328592" cy="1477331"/>
          </a:xfrm>
        </p:grpSpPr>
        <p:grpSp>
          <p:nvGrpSpPr>
            <p:cNvPr id="2" name="3 Grupo"/>
            <p:cNvGrpSpPr/>
            <p:nvPr/>
          </p:nvGrpSpPr>
          <p:grpSpPr>
            <a:xfrm>
              <a:off x="1331640" y="1303594"/>
              <a:ext cx="5328592" cy="1477331"/>
              <a:chOff x="-10730208" y="1690032"/>
              <a:chExt cx="5328592" cy="186500"/>
            </a:xfrm>
          </p:grpSpPr>
          <p:sp>
            <p:nvSpPr>
              <p:cNvPr id="5" name="4 CuadroTexto"/>
              <p:cNvSpPr txBox="1"/>
              <p:nvPr/>
            </p:nvSpPr>
            <p:spPr>
              <a:xfrm>
                <a:off x="-10730208" y="1690032"/>
                <a:ext cx="5328592" cy="18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s-ES" sz="1500" dirty="0" smtClean="0">
                  <a:latin typeface="Arial" pitchFamily="34" charset="0"/>
                  <a:cs typeface="Arial" pitchFamily="34" charset="0"/>
                </a:endParaRPr>
              </a:p>
              <a:p>
                <a:pPr marL="342900" indent="-342900"/>
                <a:r>
                  <a:rPr lang="es-ES" sz="1500" dirty="0" smtClean="0">
                    <a:latin typeface="Arial" pitchFamily="34" charset="0"/>
                    <a:cs typeface="Arial" pitchFamily="34" charset="0"/>
                  </a:rPr>
                  <a:t>1. </a:t>
                </a:r>
                <a:r>
                  <a:rPr lang="es-ES" sz="1500" dirty="0" err="1" smtClean="0">
                    <a:latin typeface="Arial" pitchFamily="34" charset="0"/>
                    <a:cs typeface="Arial" pitchFamily="34" charset="0"/>
                  </a:rPr>
                  <a:t>Encriptar</a:t>
                </a:r>
                <a:r>
                  <a:rPr lang="es-ES" sz="1500" dirty="0" smtClean="0">
                    <a:latin typeface="Arial" pitchFamily="34" charset="0"/>
                    <a:cs typeface="Arial" pitchFamily="34" charset="0"/>
                  </a:rPr>
                  <a:t> texto plano con clave almacenada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s-ES" sz="1500" dirty="0" smtClean="0"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s-ES" sz="1500" dirty="0" smtClean="0"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s-ES" sz="1500" dirty="0" smtClean="0"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s-ES" sz="150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8 Rectángulo"/>
              <p:cNvSpPr/>
              <p:nvPr/>
            </p:nvSpPr>
            <p:spPr>
              <a:xfrm>
                <a:off x="-10226152" y="1749268"/>
                <a:ext cx="522900" cy="38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1400" dirty="0" err="1" smtClean="0">
                    <a:latin typeface="Arial" pitchFamily="34" charset="0"/>
                    <a:cs typeface="Arial" pitchFamily="34" charset="0"/>
                  </a:rPr>
                  <a:t>gold</a:t>
                </a:r>
                <a:endParaRPr lang="es-ES" sz="1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43" name="142 CuadroTexto"/>
            <p:cNvSpPr txBox="1"/>
            <p:nvPr/>
          </p:nvSpPr>
          <p:spPr>
            <a:xfrm>
              <a:off x="2483768" y="2348880"/>
              <a:ext cx="14401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Arial" pitchFamily="34" charset="0"/>
                  <a:cs typeface="Arial" pitchFamily="34" charset="0"/>
                </a:rPr>
                <a:t>MITAD IZQUIERDA</a:t>
              </a:r>
              <a:endParaRPr lang="es-E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143 CuadroTexto"/>
            <p:cNvSpPr txBox="1"/>
            <p:nvPr/>
          </p:nvSpPr>
          <p:spPr>
            <a:xfrm>
              <a:off x="3995936" y="2348880"/>
              <a:ext cx="14401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Arial" pitchFamily="34" charset="0"/>
                  <a:cs typeface="Arial" pitchFamily="34" charset="0"/>
                </a:rPr>
                <a:t>MITAD DERECHA</a:t>
              </a:r>
              <a:endParaRPr lang="es-ES" sz="11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5" name="144 CuadroTexto"/>
          <p:cNvSpPr txBox="1"/>
          <p:nvPr/>
        </p:nvSpPr>
        <p:spPr>
          <a:xfrm>
            <a:off x="1403648" y="2420888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s-ES" sz="15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s-ES" sz="1500" dirty="0" err="1" smtClean="0">
                <a:latin typeface="Arial" pitchFamily="34" charset="0"/>
                <a:cs typeface="Arial" pitchFamily="34" charset="0"/>
              </a:rPr>
              <a:t>Encriptar</a:t>
            </a:r>
            <a:r>
              <a:rPr lang="es-ES" sz="1500" dirty="0" smtClean="0">
                <a:latin typeface="Arial" pitchFamily="34" charset="0"/>
                <a:cs typeface="Arial" pitchFamily="34" charset="0"/>
              </a:rPr>
              <a:t> mismo texto plano con misma clave atacando la ronda 16</a:t>
            </a:r>
          </a:p>
          <a:p>
            <a:pPr marL="342900" indent="-342900"/>
            <a:endParaRPr lang="es-ES" sz="15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s-ES" sz="15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s-ES" sz="15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s-ES" sz="15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8" name="147 Conector recto"/>
          <p:cNvCxnSpPr/>
          <p:nvPr/>
        </p:nvCxnSpPr>
        <p:spPr>
          <a:xfrm>
            <a:off x="1475656" y="692696"/>
            <a:ext cx="76683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148 Rectángulo"/>
          <p:cNvSpPr/>
          <p:nvPr/>
        </p:nvSpPr>
        <p:spPr>
          <a:xfrm>
            <a:off x="1403648" y="68431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TAQUES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DE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F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ALLOS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EN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D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ATA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NCRYPTION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TANDARD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(DES)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157 Rectángulo"/>
          <p:cNvSpPr/>
          <p:nvPr/>
        </p:nvSpPr>
        <p:spPr>
          <a:xfrm>
            <a:off x="1763688" y="2852935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faulty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160 CuadroTexto"/>
          <p:cNvSpPr txBox="1"/>
          <p:nvPr/>
        </p:nvSpPr>
        <p:spPr>
          <a:xfrm>
            <a:off x="2555776" y="3501007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" pitchFamily="34" charset="0"/>
                <a:cs typeface="Arial" pitchFamily="34" charset="0"/>
              </a:rPr>
              <a:t>MITAD IZQUIERDA</a:t>
            </a:r>
            <a:endParaRPr lang="es-E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161 CuadroTexto"/>
          <p:cNvSpPr txBox="1"/>
          <p:nvPr/>
        </p:nvSpPr>
        <p:spPr>
          <a:xfrm>
            <a:off x="4139952" y="3501007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" pitchFamily="34" charset="0"/>
                <a:cs typeface="Arial" pitchFamily="34" charset="0"/>
              </a:rPr>
              <a:t>MITAD DERECHA</a:t>
            </a:r>
            <a:endParaRPr lang="es-ES" sz="11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1" name="120 Grupo"/>
          <p:cNvGrpSpPr/>
          <p:nvPr/>
        </p:nvGrpSpPr>
        <p:grpSpPr>
          <a:xfrm>
            <a:off x="1475656" y="3717031"/>
            <a:ext cx="4320480" cy="936104"/>
            <a:chOff x="1475656" y="4077076"/>
            <a:chExt cx="4320480" cy="1458959"/>
          </a:xfrm>
        </p:grpSpPr>
        <p:sp>
          <p:nvSpPr>
            <p:cNvPr id="123" name="122 CuadroTexto"/>
            <p:cNvSpPr txBox="1"/>
            <p:nvPr/>
          </p:nvSpPr>
          <p:spPr>
            <a:xfrm>
              <a:off x="1475656" y="4288859"/>
              <a:ext cx="4320480" cy="1247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500" dirty="0" smtClean="0">
                  <a:latin typeface="Arial" pitchFamily="34" charset="0"/>
                  <a:cs typeface="Arial" pitchFamily="34" charset="0"/>
                </a:rPr>
                <a:t>3. Post-procesado:  PI( </a:t>
              </a:r>
              <a:r>
                <a:rPr lang="es-ES" sz="1600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es-ES" sz="1500" dirty="0" smtClean="0">
                  <a:latin typeface="Arial" pitchFamily="34" charset="0"/>
                  <a:cs typeface="Arial" pitchFamily="34" charset="0"/>
                </a:rPr>
                <a:t>     </a:t>
              </a:r>
              <a:r>
                <a:rPr lang="es-ES" sz="1600" dirty="0" smtClean="0">
                  <a:latin typeface="Arial" pitchFamily="34" charset="0"/>
                  <a:ea typeface="Cambria Math"/>
                  <a:cs typeface="Arial" pitchFamily="34" charset="0"/>
                </a:rPr>
                <a:t>⨁ C</a:t>
              </a:r>
              <a:r>
                <a:rPr lang="es-ES" sz="1500" dirty="0" smtClean="0">
                  <a:latin typeface="Arial" pitchFamily="34" charset="0"/>
                  <a:ea typeface="Cambria Math"/>
                  <a:cs typeface="Arial" pitchFamily="34" charset="0"/>
                </a:rPr>
                <a:t>          )</a:t>
              </a:r>
            </a:p>
            <a:p>
              <a:endParaRPr lang="es-ES" sz="1500" dirty="0" smtClean="0">
                <a:latin typeface="Arial" pitchFamily="34" charset="0"/>
                <a:ea typeface="Cambria Math"/>
                <a:cs typeface="Arial" pitchFamily="34" charset="0"/>
              </a:endParaRPr>
            </a:p>
            <a:p>
              <a:endParaRPr lang="es-ES" sz="1500" dirty="0" smtClean="0">
                <a:latin typeface="Arial" pitchFamily="34" charset="0"/>
                <a:ea typeface="Cambria Math"/>
                <a:cs typeface="Arial" pitchFamily="34" charset="0"/>
              </a:endParaRPr>
            </a:p>
          </p:txBody>
        </p:sp>
        <p:sp>
          <p:nvSpPr>
            <p:cNvPr id="124" name="123 Rectángulo"/>
            <p:cNvSpPr/>
            <p:nvPr/>
          </p:nvSpPr>
          <p:spPr>
            <a:xfrm>
              <a:off x="3545044" y="4077076"/>
              <a:ext cx="522900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400" dirty="0" err="1" smtClean="0">
                  <a:latin typeface="Arial" pitchFamily="34" charset="0"/>
                  <a:cs typeface="Arial" pitchFamily="34" charset="0"/>
                </a:rPr>
                <a:t>gold</a:t>
              </a:r>
              <a:endParaRPr lang="es-E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124 Rectángulo"/>
            <p:cNvSpPr/>
            <p:nvPr/>
          </p:nvSpPr>
          <p:spPr>
            <a:xfrm>
              <a:off x="4269679" y="4077077"/>
              <a:ext cx="662361" cy="3077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dirty="0" err="1" smtClean="0">
                  <a:latin typeface="Arial" pitchFamily="34" charset="0"/>
                  <a:cs typeface="Arial" pitchFamily="34" charset="0"/>
                </a:rPr>
                <a:t>faulty</a:t>
              </a:r>
              <a:r>
                <a:rPr lang="es-ES" sz="14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es-E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7" name="126 Rectángulo"/>
          <p:cNvSpPr/>
          <p:nvPr/>
        </p:nvSpPr>
        <p:spPr>
          <a:xfrm>
            <a:off x="1475656" y="435639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PI(F(K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16,i</a:t>
            </a:r>
            <a:r>
              <a:rPr lang="es-ES" sz="1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, R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⨁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F(K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16,i</a:t>
            </a:r>
            <a:r>
              <a:rPr lang="es-ES" sz="11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, R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s-ES" sz="1200" dirty="0" smtClean="0">
                <a:latin typeface="Arial" pitchFamily="34" charset="0"/>
                <a:ea typeface="Cambria Math"/>
                <a:cs typeface="Arial" pitchFamily="34" charset="0"/>
              </a:rPr>
              <a:t>⨁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s-ES" sz="1600" dirty="0" smtClean="0">
                <a:latin typeface="Cambria Math"/>
                <a:ea typeface="Cambria Math"/>
                <a:cs typeface="Arial" pitchFamily="34" charset="0"/>
              </a:rPr>
              <a:t>𝜺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) ) =</a:t>
            </a:r>
          </a:p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s-ES" sz="105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es-ES" sz="105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s-ES" sz="1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(R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s-ES" sz="1200" dirty="0" smtClean="0">
                <a:latin typeface="Arial" pitchFamily="34" charset="0"/>
                <a:ea typeface="Cambria Math"/>
                <a:cs typeface="Arial" pitchFamily="34" charset="0"/>
              </a:rPr>
              <a:t>⨁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16,i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)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⨁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s-ES" sz="105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es-ES" sz="105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s-ES" sz="1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(R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s-ES" sz="1200" dirty="0" smtClean="0">
                <a:latin typeface="Arial" pitchFamily="34" charset="0"/>
                <a:ea typeface="Cambria Math"/>
                <a:cs typeface="Arial" pitchFamily="34" charset="0"/>
              </a:rPr>
              <a:t>⨁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s-ES" sz="1600" dirty="0" smtClean="0">
                <a:latin typeface="Cambria Math"/>
                <a:ea typeface="Cambria Math"/>
                <a:cs typeface="Arial" pitchFamily="34" charset="0"/>
              </a:rPr>
              <a:t>𝜺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s-ES" sz="1200" dirty="0" smtClean="0">
                <a:latin typeface="Arial" pitchFamily="34" charset="0"/>
                <a:ea typeface="Cambria Math"/>
                <a:cs typeface="Arial" pitchFamily="34" charset="0"/>
              </a:rPr>
              <a:t>⨁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16,i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endParaRPr lang="es-ES" sz="1600" dirty="0" smtClean="0"/>
          </a:p>
        </p:txBody>
      </p:sp>
      <p:sp>
        <p:nvSpPr>
          <p:cNvPr id="128" name="127 CuadroTexto"/>
          <p:cNvSpPr txBox="1"/>
          <p:nvPr/>
        </p:nvSpPr>
        <p:spPr>
          <a:xfrm>
            <a:off x="1547664" y="980728"/>
            <a:ext cx="39604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 smtClean="0">
                <a:latin typeface="Arial" pitchFamily="34" charset="0"/>
                <a:cs typeface="Arial" pitchFamily="34" charset="0"/>
              </a:rPr>
              <a:t>Pasos para obtener la clave :</a:t>
            </a:r>
            <a:endParaRPr lang="es-E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128 Rectángulo"/>
          <p:cNvSpPr/>
          <p:nvPr/>
        </p:nvSpPr>
        <p:spPr>
          <a:xfrm>
            <a:off x="1475656" y="494116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es-ES" sz="1500" dirty="0" smtClean="0">
                <a:latin typeface="Arial" pitchFamily="34" charset="0"/>
                <a:cs typeface="Arial" pitchFamily="34" charset="0"/>
              </a:rPr>
              <a:t>4. Si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s-ES" sz="1100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500" dirty="0" smtClean="0">
                <a:latin typeface="Arial" pitchFamily="34" charset="0"/>
                <a:cs typeface="Arial" pitchFamily="34" charset="0"/>
              </a:rPr>
              <a:t>es obtenida ir al paso 5</a:t>
            </a:r>
          </a:p>
          <a:p>
            <a:pPr marL="342900" indent="-342900"/>
            <a:r>
              <a:rPr lang="es-ES" sz="1500" dirty="0" smtClean="0">
                <a:latin typeface="Arial" pitchFamily="34" charset="0"/>
                <a:cs typeface="Arial" pitchFamily="34" charset="0"/>
              </a:rPr>
              <a:t>    Si no, volver al paso 1 con otro texto plano</a:t>
            </a:r>
          </a:p>
        </p:txBody>
      </p:sp>
      <p:sp>
        <p:nvSpPr>
          <p:cNvPr id="130" name="129 Rectángulo"/>
          <p:cNvSpPr/>
          <p:nvPr/>
        </p:nvSpPr>
        <p:spPr>
          <a:xfrm>
            <a:off x="1619672" y="5611306"/>
            <a:ext cx="41044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ES" sz="1500" dirty="0" smtClean="0">
                <a:latin typeface="Arial" pitchFamily="34" charset="0"/>
                <a:cs typeface="Arial" pitchFamily="34" charset="0"/>
              </a:rPr>
              <a:t>5. Deshacer las permutaciones de la clave hasta el principio de algoritmo</a:t>
            </a:r>
          </a:p>
        </p:txBody>
      </p:sp>
      <p:sp>
        <p:nvSpPr>
          <p:cNvPr id="133" name="132 CuadroTexto"/>
          <p:cNvSpPr txBox="1"/>
          <p:nvPr/>
        </p:nvSpPr>
        <p:spPr>
          <a:xfrm>
            <a:off x="1619672" y="6274187"/>
            <a:ext cx="38884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 smtClean="0">
                <a:latin typeface="Arial" pitchFamily="34" charset="0"/>
                <a:cs typeface="Arial" pitchFamily="34" charset="0"/>
              </a:rPr>
              <a:t>6. Ataque de fuerza bruta de 8 bits</a:t>
            </a:r>
            <a:endParaRPr lang="es-ES" sz="1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5" name="Picture 2" descr="C:\Users\usuario\Desktop\PFC\imagenes DES\243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3847">
            <a:off x="8308484" y="4596058"/>
            <a:ext cx="162956" cy="419348"/>
          </a:xfrm>
          <a:prstGeom prst="rect">
            <a:avLst/>
          </a:prstGeom>
          <a:noFill/>
        </p:spPr>
      </p:pic>
      <p:sp>
        <p:nvSpPr>
          <p:cNvPr id="139" name="138 CuadroTexto"/>
          <p:cNvSpPr txBox="1"/>
          <p:nvPr/>
        </p:nvSpPr>
        <p:spPr>
          <a:xfrm>
            <a:off x="1691680" y="1665975"/>
            <a:ext cx="4896544" cy="338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C       =  PF((F(K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, R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⨁ L</a:t>
            </a:r>
            <a:r>
              <a:rPr lang="es-ES" sz="1200" dirty="0" smtClean="0">
                <a:latin typeface="Arial" pitchFamily="34" charset="0"/>
                <a:ea typeface="Cambria Math"/>
                <a:cs typeface="Arial" pitchFamily="34" charset="0"/>
              </a:rPr>
              <a:t>16 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) ,  R</a:t>
            </a:r>
            <a:r>
              <a:rPr lang="es-ES" sz="1200" dirty="0" smtClean="0">
                <a:latin typeface="Arial" pitchFamily="34" charset="0"/>
                <a:ea typeface="Cambria Math"/>
                <a:cs typeface="Arial" pitchFamily="34" charset="0"/>
              </a:rPr>
              <a:t>16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139 Cerrar llave"/>
          <p:cNvSpPr/>
          <p:nvPr/>
        </p:nvSpPr>
        <p:spPr>
          <a:xfrm rot="5400000">
            <a:off x="3437992" y="1036003"/>
            <a:ext cx="144000" cy="1980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6" name="145 Cerrar llave"/>
          <p:cNvSpPr/>
          <p:nvPr/>
        </p:nvSpPr>
        <p:spPr>
          <a:xfrm rot="5400000">
            <a:off x="4842055" y="1719987"/>
            <a:ext cx="144000" cy="61203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7" name="146 CuadroTexto"/>
          <p:cNvSpPr txBox="1"/>
          <p:nvPr/>
        </p:nvSpPr>
        <p:spPr>
          <a:xfrm>
            <a:off x="1619672" y="3033826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C      = PF((F(K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, R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s-ES" sz="1400" dirty="0" smtClean="0">
                <a:latin typeface="Arial" pitchFamily="34" charset="0"/>
                <a:ea typeface="Cambria Math"/>
                <a:cs typeface="Arial" pitchFamily="34" charset="0"/>
              </a:rPr>
              <a:t>⨁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s-ES" sz="1600" dirty="0" smtClean="0">
                <a:latin typeface="Cambria Math"/>
                <a:ea typeface="Cambria Math"/>
                <a:cs typeface="Arial" pitchFamily="34" charset="0"/>
              </a:rPr>
              <a:t>𝜺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⨁ L</a:t>
            </a:r>
            <a:r>
              <a:rPr lang="es-ES" sz="1200" dirty="0" smtClean="0">
                <a:latin typeface="Arial" pitchFamily="34" charset="0"/>
                <a:ea typeface="Cambria Math"/>
                <a:cs typeface="Arial" pitchFamily="34" charset="0"/>
              </a:rPr>
              <a:t>16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), (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s-ES" sz="1400" dirty="0" smtClean="0">
                <a:latin typeface="Arial" pitchFamily="34" charset="0"/>
                <a:ea typeface="Cambria Math"/>
                <a:cs typeface="Arial" pitchFamily="34" charset="0"/>
              </a:rPr>
              <a:t>⨁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s-ES" sz="1600" dirty="0" smtClean="0">
                <a:latin typeface="Cambria Math"/>
                <a:ea typeface="Cambria Math"/>
                <a:cs typeface="Arial" pitchFamily="34" charset="0"/>
              </a:rPr>
              <a:t>𝜺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))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149 Cerrar llave"/>
          <p:cNvSpPr/>
          <p:nvPr/>
        </p:nvSpPr>
        <p:spPr>
          <a:xfrm rot="5400000">
            <a:off x="3491982" y="2348985"/>
            <a:ext cx="144003" cy="216004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1" name="150 Cerrar llave"/>
          <p:cNvSpPr/>
          <p:nvPr/>
        </p:nvSpPr>
        <p:spPr>
          <a:xfrm rot="5400000">
            <a:off x="5202095" y="2906967"/>
            <a:ext cx="144001" cy="104408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3" name="152 Conector recto de flecha"/>
          <p:cNvCxnSpPr/>
          <p:nvPr/>
        </p:nvCxnSpPr>
        <p:spPr>
          <a:xfrm>
            <a:off x="3563888" y="4149080"/>
            <a:ext cx="0" cy="2520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118 Grupo"/>
          <p:cNvGrpSpPr/>
          <p:nvPr/>
        </p:nvGrpSpPr>
        <p:grpSpPr>
          <a:xfrm>
            <a:off x="5430076" y="548679"/>
            <a:ext cx="6702764" cy="6048000"/>
            <a:chOff x="2123728" y="620688"/>
            <a:chExt cx="6702764" cy="6068417"/>
          </a:xfrm>
        </p:grpSpPr>
        <p:sp>
          <p:nvSpPr>
            <p:cNvPr id="131" name="130 CuadroTexto"/>
            <p:cNvSpPr txBox="1"/>
            <p:nvPr/>
          </p:nvSpPr>
          <p:spPr>
            <a:xfrm>
              <a:off x="6156176" y="1556792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>
                  <a:latin typeface="Arial" pitchFamily="34" charset="0"/>
                  <a:cs typeface="Arial" pitchFamily="34" charset="0"/>
                </a:rPr>
                <a:t>(28 bits)</a:t>
              </a:r>
              <a:endParaRPr lang="es-E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133 CuadroTexto"/>
            <p:cNvSpPr txBox="1"/>
            <p:nvPr/>
          </p:nvSpPr>
          <p:spPr>
            <a:xfrm>
              <a:off x="7884368" y="1567825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>
                  <a:latin typeface="Arial" pitchFamily="34" charset="0"/>
                  <a:cs typeface="Arial" pitchFamily="34" charset="0"/>
                </a:rPr>
                <a:t>(28 bits)</a:t>
              </a:r>
              <a:endParaRPr lang="es-ES" sz="12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6" name="117 Grupo"/>
            <p:cNvGrpSpPr/>
            <p:nvPr/>
          </p:nvGrpSpPr>
          <p:grpSpPr>
            <a:xfrm>
              <a:off x="2123728" y="620688"/>
              <a:ext cx="6702764" cy="6068417"/>
              <a:chOff x="2123728" y="620688"/>
              <a:chExt cx="6702764" cy="6068417"/>
            </a:xfrm>
          </p:grpSpPr>
          <p:sp>
            <p:nvSpPr>
              <p:cNvPr id="137" name="136 CuadroTexto"/>
              <p:cNvSpPr txBox="1"/>
              <p:nvPr/>
            </p:nvSpPr>
            <p:spPr>
              <a:xfrm>
                <a:off x="2555776" y="1783849"/>
                <a:ext cx="10081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dirty="0" smtClean="0">
                    <a:latin typeface="Arial" pitchFamily="34" charset="0"/>
                    <a:cs typeface="Arial" pitchFamily="34" charset="0"/>
                  </a:rPr>
                  <a:t>(32 bits)</a:t>
                </a:r>
                <a:endParaRPr lang="es-E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8" name="137 CuadroTexto"/>
              <p:cNvSpPr txBox="1"/>
              <p:nvPr/>
            </p:nvSpPr>
            <p:spPr>
              <a:xfrm>
                <a:off x="4283968" y="1772816"/>
                <a:ext cx="10081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dirty="0" smtClean="0">
                    <a:latin typeface="Arial" pitchFamily="34" charset="0"/>
                    <a:cs typeface="Arial" pitchFamily="34" charset="0"/>
                  </a:rPr>
                  <a:t>(32 bits)</a:t>
                </a:r>
                <a:endParaRPr lang="es-E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1" name="140 CuadroTexto"/>
              <p:cNvSpPr txBox="1"/>
              <p:nvPr/>
            </p:nvSpPr>
            <p:spPr>
              <a:xfrm>
                <a:off x="5220072" y="1927865"/>
                <a:ext cx="10081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dirty="0" smtClean="0">
                    <a:latin typeface="Arial" pitchFamily="34" charset="0"/>
                    <a:cs typeface="Arial" pitchFamily="34" charset="0"/>
                  </a:rPr>
                  <a:t>(48 bits)</a:t>
                </a:r>
                <a:endParaRPr lang="es-ES" sz="12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42" name="12 Grupo"/>
              <p:cNvGrpSpPr/>
              <p:nvPr/>
            </p:nvGrpSpPr>
            <p:grpSpPr>
              <a:xfrm>
                <a:off x="2123728" y="620688"/>
                <a:ext cx="6702764" cy="6068417"/>
                <a:chOff x="2261724" y="599944"/>
                <a:chExt cx="6702764" cy="6068417"/>
              </a:xfrm>
            </p:grpSpPr>
            <p:cxnSp>
              <p:nvCxnSpPr>
                <p:cNvPr id="152" name="151 Conector recto de flecha"/>
                <p:cNvCxnSpPr/>
                <p:nvPr/>
              </p:nvCxnSpPr>
              <p:spPr>
                <a:xfrm flipH="1">
                  <a:off x="4788024" y="2352385"/>
                  <a:ext cx="19440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4" name="153 CuadroTexto"/>
                <p:cNvSpPr txBox="1"/>
                <p:nvPr/>
              </p:nvSpPr>
              <p:spPr>
                <a:xfrm>
                  <a:off x="6294172" y="1176008"/>
                  <a:ext cx="2520280" cy="30877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400" dirty="0" smtClean="0">
                      <a:latin typeface="Arial" pitchFamily="34" charset="0"/>
                      <a:cs typeface="Arial" pitchFamily="34" charset="0"/>
                    </a:rPr>
                    <a:t>Permutación Inicial</a:t>
                  </a:r>
                  <a:endParaRPr lang="es-E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" name="154 CuadroTexto"/>
                <p:cNvSpPr txBox="1"/>
                <p:nvPr/>
              </p:nvSpPr>
              <p:spPr>
                <a:xfrm>
                  <a:off x="6732240" y="2207902"/>
                  <a:ext cx="1656184" cy="30877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400" dirty="0" smtClean="0">
                      <a:latin typeface="Arial" pitchFamily="34" charset="0"/>
                      <a:cs typeface="Arial" pitchFamily="34" charset="0"/>
                    </a:rPr>
                    <a:t>Permutación</a:t>
                  </a:r>
                  <a:endParaRPr lang="es-E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56" name="155 Conector recto de flecha"/>
                <p:cNvCxnSpPr/>
                <p:nvPr/>
              </p:nvCxnSpPr>
              <p:spPr>
                <a:xfrm>
                  <a:off x="6366180" y="1500080"/>
                  <a:ext cx="0" cy="3240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156 Conector recto"/>
                <p:cNvCxnSpPr/>
                <p:nvPr/>
              </p:nvCxnSpPr>
              <p:spPr>
                <a:xfrm>
                  <a:off x="6372200" y="2226545"/>
                  <a:ext cx="0" cy="50563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9" name="158 CuadroTexto"/>
                <p:cNvSpPr txBox="1"/>
                <p:nvPr/>
              </p:nvSpPr>
              <p:spPr>
                <a:xfrm>
                  <a:off x="7236296" y="3022417"/>
                  <a:ext cx="461665" cy="650175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r>
                    <a:rPr lang="es-ES" dirty="0" smtClean="0"/>
                    <a:t>. . . . </a:t>
                  </a:r>
                  <a:endParaRPr lang="es-ES" dirty="0"/>
                </a:p>
              </p:txBody>
            </p:sp>
            <p:sp>
              <p:nvSpPr>
                <p:cNvPr id="160" name="159 CuadroTexto"/>
                <p:cNvSpPr txBox="1"/>
                <p:nvPr/>
              </p:nvSpPr>
              <p:spPr>
                <a:xfrm>
                  <a:off x="6156176" y="1846694"/>
                  <a:ext cx="504056" cy="37053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b="1" dirty="0" smtClean="0"/>
                    <a:t>&lt;</a:t>
                  </a:r>
                  <a:endParaRPr lang="es-ES" b="1" dirty="0"/>
                </a:p>
              </p:txBody>
            </p:sp>
            <p:cxnSp>
              <p:nvCxnSpPr>
                <p:cNvPr id="163" name="162 Conector recto de flecha"/>
                <p:cNvCxnSpPr/>
                <p:nvPr/>
              </p:nvCxnSpPr>
              <p:spPr>
                <a:xfrm>
                  <a:off x="8670436" y="1500080"/>
                  <a:ext cx="0" cy="3240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" name="163 CuadroTexto"/>
                <p:cNvSpPr txBox="1"/>
                <p:nvPr/>
              </p:nvSpPr>
              <p:spPr>
                <a:xfrm>
                  <a:off x="8460432" y="1846694"/>
                  <a:ext cx="504056" cy="37053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b="1" dirty="0" smtClean="0"/>
                    <a:t>&lt;</a:t>
                  </a:r>
                  <a:endParaRPr lang="es-ES" b="1" dirty="0"/>
                </a:p>
              </p:txBody>
            </p:sp>
            <p:cxnSp>
              <p:nvCxnSpPr>
                <p:cNvPr id="165" name="164 Conector recto"/>
                <p:cNvCxnSpPr/>
                <p:nvPr/>
              </p:nvCxnSpPr>
              <p:spPr>
                <a:xfrm>
                  <a:off x="6660232" y="1968096"/>
                  <a:ext cx="50405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165 Conector recto de flecha"/>
                <p:cNvCxnSpPr/>
                <p:nvPr/>
              </p:nvCxnSpPr>
              <p:spPr>
                <a:xfrm>
                  <a:off x="7164288" y="1968096"/>
                  <a:ext cx="0" cy="21670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166 Conector recto"/>
                <p:cNvCxnSpPr/>
                <p:nvPr/>
              </p:nvCxnSpPr>
              <p:spPr>
                <a:xfrm>
                  <a:off x="7956376" y="1968096"/>
                  <a:ext cx="50405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167 Conector recto de flecha"/>
                <p:cNvCxnSpPr/>
                <p:nvPr/>
              </p:nvCxnSpPr>
              <p:spPr>
                <a:xfrm>
                  <a:off x="7956376" y="1968096"/>
                  <a:ext cx="0" cy="21670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168 Conector recto"/>
                <p:cNvCxnSpPr/>
                <p:nvPr/>
              </p:nvCxnSpPr>
              <p:spPr>
                <a:xfrm>
                  <a:off x="8676456" y="2226545"/>
                  <a:ext cx="0" cy="50563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0" name="169 CuadroTexto"/>
                <p:cNvSpPr txBox="1"/>
                <p:nvPr/>
              </p:nvSpPr>
              <p:spPr>
                <a:xfrm>
                  <a:off x="6732240" y="3961559"/>
                  <a:ext cx="1656184" cy="30877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400" dirty="0" smtClean="0">
                      <a:latin typeface="Arial" pitchFamily="34" charset="0"/>
                      <a:cs typeface="Arial" pitchFamily="34" charset="0"/>
                    </a:rPr>
                    <a:t>Permutación</a:t>
                  </a:r>
                  <a:endParaRPr lang="es-E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71" name="170 Conector recto de flecha"/>
                <p:cNvCxnSpPr/>
                <p:nvPr/>
              </p:nvCxnSpPr>
              <p:spPr>
                <a:xfrm>
                  <a:off x="6366180" y="3311384"/>
                  <a:ext cx="0" cy="27964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2" name="171 CuadroTexto"/>
                <p:cNvSpPr txBox="1"/>
                <p:nvPr/>
              </p:nvSpPr>
              <p:spPr>
                <a:xfrm>
                  <a:off x="6156176" y="3600351"/>
                  <a:ext cx="504056" cy="37053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b="1" dirty="0" smtClean="0"/>
                    <a:t>&lt;&lt;</a:t>
                  </a:r>
                  <a:endParaRPr lang="es-ES" b="1" dirty="0"/>
                </a:p>
              </p:txBody>
            </p:sp>
            <p:cxnSp>
              <p:nvCxnSpPr>
                <p:cNvPr id="173" name="172 Conector recto de flecha"/>
                <p:cNvCxnSpPr/>
                <p:nvPr/>
              </p:nvCxnSpPr>
              <p:spPr>
                <a:xfrm>
                  <a:off x="8670436" y="3311384"/>
                  <a:ext cx="0" cy="27964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4" name="173 CuadroTexto"/>
                <p:cNvSpPr txBox="1"/>
                <p:nvPr/>
              </p:nvSpPr>
              <p:spPr>
                <a:xfrm>
                  <a:off x="8460432" y="3600351"/>
                  <a:ext cx="504056" cy="37053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b="1" dirty="0" smtClean="0"/>
                    <a:t>&lt;&lt;</a:t>
                  </a:r>
                  <a:endParaRPr lang="es-ES" b="1" dirty="0"/>
                </a:p>
              </p:txBody>
            </p:sp>
            <p:cxnSp>
              <p:nvCxnSpPr>
                <p:cNvPr id="175" name="174 Conector recto"/>
                <p:cNvCxnSpPr/>
                <p:nvPr/>
              </p:nvCxnSpPr>
              <p:spPr>
                <a:xfrm>
                  <a:off x="6660232" y="3763477"/>
                  <a:ext cx="50405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175 Conector recto de flecha"/>
                <p:cNvCxnSpPr/>
                <p:nvPr/>
              </p:nvCxnSpPr>
              <p:spPr>
                <a:xfrm>
                  <a:off x="7164288" y="3763477"/>
                  <a:ext cx="0" cy="21670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176 Conector recto"/>
                <p:cNvCxnSpPr/>
                <p:nvPr/>
              </p:nvCxnSpPr>
              <p:spPr>
                <a:xfrm>
                  <a:off x="7956376" y="3763477"/>
                  <a:ext cx="50405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177 Conector recto de flecha"/>
                <p:cNvCxnSpPr/>
                <p:nvPr/>
              </p:nvCxnSpPr>
              <p:spPr>
                <a:xfrm>
                  <a:off x="7956376" y="3763477"/>
                  <a:ext cx="0" cy="21670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9" name="178 CuadroTexto"/>
                <p:cNvSpPr txBox="1"/>
                <p:nvPr/>
              </p:nvSpPr>
              <p:spPr>
                <a:xfrm>
                  <a:off x="6732240" y="4953085"/>
                  <a:ext cx="1656184" cy="30877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400" dirty="0" smtClean="0">
                      <a:latin typeface="Arial" pitchFamily="34" charset="0"/>
                      <a:cs typeface="Arial" pitchFamily="34" charset="0"/>
                    </a:rPr>
                    <a:t>Permutación</a:t>
                  </a:r>
                  <a:endParaRPr lang="es-E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0" name="179 CuadroTexto"/>
                <p:cNvSpPr txBox="1"/>
                <p:nvPr/>
              </p:nvSpPr>
              <p:spPr>
                <a:xfrm>
                  <a:off x="6156176" y="4602364"/>
                  <a:ext cx="504056" cy="37053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b="1" dirty="0" smtClean="0"/>
                    <a:t>&lt;</a:t>
                  </a:r>
                  <a:endParaRPr lang="es-ES" b="1" dirty="0"/>
                </a:p>
              </p:txBody>
            </p:sp>
            <p:sp>
              <p:nvSpPr>
                <p:cNvPr id="181" name="180 CuadroTexto"/>
                <p:cNvSpPr txBox="1"/>
                <p:nvPr/>
              </p:nvSpPr>
              <p:spPr>
                <a:xfrm>
                  <a:off x="8460432" y="4602364"/>
                  <a:ext cx="504056" cy="37053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b="1" dirty="0" smtClean="0"/>
                    <a:t>&lt;</a:t>
                  </a:r>
                  <a:endParaRPr lang="es-ES" b="1" dirty="0"/>
                </a:p>
              </p:txBody>
            </p:sp>
            <p:cxnSp>
              <p:nvCxnSpPr>
                <p:cNvPr id="182" name="181 Conector recto"/>
                <p:cNvCxnSpPr/>
                <p:nvPr/>
              </p:nvCxnSpPr>
              <p:spPr>
                <a:xfrm>
                  <a:off x="6660232" y="4756169"/>
                  <a:ext cx="50405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182 Conector recto de flecha"/>
                <p:cNvCxnSpPr/>
                <p:nvPr/>
              </p:nvCxnSpPr>
              <p:spPr>
                <a:xfrm>
                  <a:off x="7164288" y="4756193"/>
                  <a:ext cx="0" cy="21670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183 Conector recto"/>
                <p:cNvCxnSpPr/>
                <p:nvPr/>
              </p:nvCxnSpPr>
              <p:spPr>
                <a:xfrm>
                  <a:off x="7956376" y="4756169"/>
                  <a:ext cx="50405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184 Conector recto de flecha"/>
                <p:cNvCxnSpPr/>
                <p:nvPr/>
              </p:nvCxnSpPr>
              <p:spPr>
                <a:xfrm>
                  <a:off x="7956376" y="4756193"/>
                  <a:ext cx="0" cy="21670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185 Conector recto de flecha"/>
                <p:cNvCxnSpPr/>
                <p:nvPr/>
              </p:nvCxnSpPr>
              <p:spPr>
                <a:xfrm>
                  <a:off x="8676456" y="3968521"/>
                  <a:ext cx="0" cy="6300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186 Conector recto de flecha"/>
                <p:cNvCxnSpPr/>
                <p:nvPr/>
              </p:nvCxnSpPr>
              <p:spPr>
                <a:xfrm>
                  <a:off x="6372200" y="3986593"/>
                  <a:ext cx="0" cy="6300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8" name="187 CuadroTexto"/>
                <p:cNvSpPr txBox="1"/>
                <p:nvPr/>
              </p:nvSpPr>
              <p:spPr>
                <a:xfrm>
                  <a:off x="5502084" y="2082334"/>
                  <a:ext cx="43204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600" dirty="0" smtClean="0">
                      <a:latin typeface="Arial" pitchFamily="34" charset="0"/>
                      <a:cs typeface="Arial" pitchFamily="34" charset="0"/>
                    </a:rPr>
                    <a:t>K</a:t>
                  </a:r>
                  <a:r>
                    <a:rPr lang="es-ES" sz="1050" dirty="0" smtClean="0">
                      <a:latin typeface="Arial" pitchFamily="34" charset="0"/>
                      <a:cs typeface="Arial" pitchFamily="34" charset="0"/>
                    </a:rPr>
                    <a:t>1</a:t>
                  </a:r>
                  <a:endParaRPr lang="es-E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9" name="188 CuadroTexto"/>
                <p:cNvSpPr txBox="1"/>
                <p:nvPr/>
              </p:nvSpPr>
              <p:spPr>
                <a:xfrm>
                  <a:off x="2261724" y="4539444"/>
                  <a:ext cx="648072" cy="4014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2000" dirty="0" smtClean="0">
                      <a:latin typeface="Arial" pitchFamily="34" charset="0"/>
                      <a:cs typeface="Arial" pitchFamily="34" charset="0"/>
                    </a:rPr>
                    <a:t>L</a:t>
                  </a:r>
                  <a:r>
                    <a:rPr lang="es-ES" sz="1200" dirty="0" smtClean="0">
                      <a:latin typeface="Arial" pitchFamily="34" charset="0"/>
                      <a:cs typeface="Arial" pitchFamily="34" charset="0"/>
                    </a:rPr>
                    <a:t>16</a:t>
                  </a:r>
                  <a:endParaRPr lang="es-E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0" name="189 CuadroTexto"/>
                <p:cNvSpPr txBox="1"/>
                <p:nvPr/>
              </p:nvSpPr>
              <p:spPr>
                <a:xfrm>
                  <a:off x="2267744" y="3528061"/>
                  <a:ext cx="648072" cy="4014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2000" dirty="0" smtClean="0">
                      <a:latin typeface="Arial" pitchFamily="34" charset="0"/>
                      <a:cs typeface="Arial" pitchFamily="34" charset="0"/>
                    </a:rPr>
                    <a:t>L</a:t>
                  </a:r>
                  <a:r>
                    <a:rPr lang="es-ES" sz="1200" dirty="0" smtClean="0"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es-E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1" name="190 CuadroTexto"/>
                <p:cNvSpPr txBox="1"/>
                <p:nvPr/>
              </p:nvSpPr>
              <p:spPr>
                <a:xfrm>
                  <a:off x="2483768" y="1299280"/>
                  <a:ext cx="2730284" cy="30877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400" dirty="0" smtClean="0">
                      <a:latin typeface="Arial" pitchFamily="34" charset="0"/>
                      <a:cs typeface="Arial" pitchFamily="34" charset="0"/>
                    </a:rPr>
                    <a:t>Permutación Inicial</a:t>
                  </a:r>
                  <a:endParaRPr lang="es-E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2" name="191 CuadroTexto"/>
                <p:cNvSpPr txBox="1"/>
                <p:nvPr/>
              </p:nvSpPr>
              <p:spPr>
                <a:xfrm>
                  <a:off x="3125820" y="2115851"/>
                  <a:ext cx="1656184" cy="30877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400" dirty="0" smtClean="0">
                      <a:latin typeface="Arial" pitchFamily="34" charset="0"/>
                      <a:cs typeface="Arial" pitchFamily="34" charset="0"/>
                    </a:rPr>
                    <a:t>f-</a:t>
                  </a:r>
                  <a:r>
                    <a:rPr lang="es-ES" sz="1400" dirty="0" err="1" smtClean="0">
                      <a:latin typeface="Arial" pitchFamily="34" charset="0"/>
                      <a:cs typeface="Arial" pitchFamily="34" charset="0"/>
                    </a:rPr>
                    <a:t>Feistel</a:t>
                  </a:r>
                  <a:r>
                    <a:rPr lang="es-ES" sz="1400" dirty="0" smtClean="0">
                      <a:latin typeface="Arial" pitchFamily="34" charset="0"/>
                      <a:cs typeface="Arial" pitchFamily="34" charset="0"/>
                    </a:rPr>
                    <a:t> (ronda 1)</a:t>
                  </a:r>
                  <a:endParaRPr lang="es-E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3" name="192 CuadroTexto"/>
                <p:cNvSpPr txBox="1"/>
                <p:nvPr/>
              </p:nvSpPr>
              <p:spPr>
                <a:xfrm>
                  <a:off x="2549756" y="2040104"/>
                  <a:ext cx="432048" cy="3705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dirty="0" smtClean="0">
                      <a:latin typeface="Cambria Math"/>
                      <a:ea typeface="Cambria Math"/>
                    </a:rPr>
                    <a:t>⨁</a:t>
                  </a:r>
                  <a:endParaRPr lang="es-ES" dirty="0"/>
                </a:p>
              </p:txBody>
            </p:sp>
            <p:cxnSp>
              <p:nvCxnSpPr>
                <p:cNvPr id="194" name="193 Conector recto de flecha"/>
                <p:cNvCxnSpPr/>
                <p:nvPr/>
              </p:nvCxnSpPr>
              <p:spPr>
                <a:xfrm>
                  <a:off x="2765780" y="1608056"/>
                  <a:ext cx="0" cy="5040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194 Conector recto"/>
                <p:cNvCxnSpPr/>
                <p:nvPr/>
              </p:nvCxnSpPr>
              <p:spPr>
                <a:xfrm>
                  <a:off x="5070036" y="1608056"/>
                  <a:ext cx="0" cy="9412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195 Conector recto de flecha"/>
                <p:cNvCxnSpPr/>
                <p:nvPr/>
              </p:nvCxnSpPr>
              <p:spPr>
                <a:xfrm flipH="1">
                  <a:off x="4782004" y="2260333"/>
                  <a:ext cx="28803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196 Conector recto"/>
                <p:cNvCxnSpPr/>
                <p:nvPr/>
              </p:nvCxnSpPr>
              <p:spPr>
                <a:xfrm flipH="1">
                  <a:off x="2765780" y="2549300"/>
                  <a:ext cx="2304256" cy="28896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197 Conector recto"/>
                <p:cNvCxnSpPr/>
                <p:nvPr/>
              </p:nvCxnSpPr>
              <p:spPr>
                <a:xfrm>
                  <a:off x="2765780" y="2332574"/>
                  <a:ext cx="0" cy="2167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198 Conector recto"/>
                <p:cNvCxnSpPr/>
                <p:nvPr/>
              </p:nvCxnSpPr>
              <p:spPr>
                <a:xfrm>
                  <a:off x="2765780" y="2549299"/>
                  <a:ext cx="2304256" cy="3612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199 Conector recto"/>
                <p:cNvCxnSpPr/>
                <p:nvPr/>
              </p:nvCxnSpPr>
              <p:spPr>
                <a:xfrm>
                  <a:off x="5070036" y="2910507"/>
                  <a:ext cx="0" cy="23653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200 Conector recto de flecha"/>
                <p:cNvCxnSpPr/>
                <p:nvPr/>
              </p:nvCxnSpPr>
              <p:spPr>
                <a:xfrm flipH="1">
                  <a:off x="2837788" y="2260333"/>
                  <a:ext cx="28803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2" name="201 CuadroTexto"/>
                <p:cNvSpPr txBox="1"/>
                <p:nvPr/>
              </p:nvSpPr>
              <p:spPr>
                <a:xfrm>
                  <a:off x="3059832" y="3849651"/>
                  <a:ext cx="1722172" cy="30877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400" dirty="0" smtClean="0">
                      <a:latin typeface="Arial" pitchFamily="34" charset="0"/>
                      <a:cs typeface="Arial" pitchFamily="34" charset="0"/>
                    </a:rPr>
                    <a:t>f-</a:t>
                  </a:r>
                  <a:r>
                    <a:rPr lang="es-ES" sz="1400" dirty="0" err="1" smtClean="0">
                      <a:latin typeface="Arial" pitchFamily="34" charset="0"/>
                      <a:cs typeface="Arial" pitchFamily="34" charset="0"/>
                    </a:rPr>
                    <a:t>Feistel</a:t>
                  </a:r>
                  <a:r>
                    <a:rPr lang="es-ES" sz="1400" dirty="0" smtClean="0">
                      <a:latin typeface="Arial" pitchFamily="34" charset="0"/>
                      <a:cs typeface="Arial" pitchFamily="34" charset="0"/>
                    </a:rPr>
                    <a:t> (ronda 15)</a:t>
                  </a:r>
                  <a:endParaRPr lang="es-E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203" name="202 Conector recto de flecha"/>
                <p:cNvCxnSpPr/>
                <p:nvPr/>
              </p:nvCxnSpPr>
              <p:spPr>
                <a:xfrm>
                  <a:off x="2699792" y="3652735"/>
                  <a:ext cx="0" cy="28896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203 Conector recto"/>
                <p:cNvCxnSpPr/>
                <p:nvPr/>
              </p:nvCxnSpPr>
              <p:spPr>
                <a:xfrm flipH="1">
                  <a:off x="2705812" y="3291527"/>
                  <a:ext cx="2370244" cy="3612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204 Conector recto"/>
                <p:cNvCxnSpPr/>
                <p:nvPr/>
              </p:nvCxnSpPr>
              <p:spPr>
                <a:xfrm>
                  <a:off x="2765780" y="3291527"/>
                  <a:ext cx="2304256" cy="3612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205 Conector recto"/>
                <p:cNvCxnSpPr/>
                <p:nvPr/>
              </p:nvCxnSpPr>
              <p:spPr>
                <a:xfrm>
                  <a:off x="5070036" y="3652735"/>
                  <a:ext cx="0" cy="61398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206 Conector recto de flecha"/>
                <p:cNvCxnSpPr/>
                <p:nvPr/>
              </p:nvCxnSpPr>
              <p:spPr>
                <a:xfrm flipH="1">
                  <a:off x="4782004" y="3994132"/>
                  <a:ext cx="28803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207 Conector recto"/>
                <p:cNvCxnSpPr/>
                <p:nvPr/>
              </p:nvCxnSpPr>
              <p:spPr>
                <a:xfrm>
                  <a:off x="2699792" y="4158427"/>
                  <a:ext cx="0" cy="18058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208 Conector recto"/>
                <p:cNvCxnSpPr/>
                <p:nvPr/>
              </p:nvCxnSpPr>
              <p:spPr>
                <a:xfrm>
                  <a:off x="2699792" y="4302910"/>
                  <a:ext cx="2376264" cy="34139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209 Conector recto"/>
                <p:cNvCxnSpPr/>
                <p:nvPr/>
              </p:nvCxnSpPr>
              <p:spPr>
                <a:xfrm flipH="1">
                  <a:off x="2699792" y="4283100"/>
                  <a:ext cx="2370244" cy="38101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210 Conector recto de flecha"/>
                <p:cNvCxnSpPr/>
                <p:nvPr/>
              </p:nvCxnSpPr>
              <p:spPr>
                <a:xfrm flipH="1">
                  <a:off x="2771800" y="4013943"/>
                  <a:ext cx="28803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2" name="211 CuadroTexto"/>
                <p:cNvSpPr txBox="1"/>
                <p:nvPr/>
              </p:nvSpPr>
              <p:spPr>
                <a:xfrm>
                  <a:off x="2483768" y="3849069"/>
                  <a:ext cx="432048" cy="4014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2000" dirty="0" smtClean="0">
                      <a:latin typeface="Cambria Math"/>
                      <a:ea typeface="Cambria Math"/>
                    </a:rPr>
                    <a:t>⨁</a:t>
                  </a:r>
                  <a:endParaRPr lang="es-ES" sz="2000" dirty="0"/>
                </a:p>
              </p:txBody>
            </p:sp>
            <p:cxnSp>
              <p:nvCxnSpPr>
                <p:cNvPr id="213" name="212 Conector recto de flecha"/>
                <p:cNvCxnSpPr/>
                <p:nvPr/>
              </p:nvCxnSpPr>
              <p:spPr>
                <a:xfrm>
                  <a:off x="2699792" y="4653629"/>
                  <a:ext cx="0" cy="28896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213 Conector recto"/>
                <p:cNvCxnSpPr/>
                <p:nvPr/>
              </p:nvCxnSpPr>
              <p:spPr>
                <a:xfrm>
                  <a:off x="5076056" y="4664118"/>
                  <a:ext cx="0" cy="115588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214 Conector recto"/>
                <p:cNvCxnSpPr/>
                <p:nvPr/>
              </p:nvCxnSpPr>
              <p:spPr>
                <a:xfrm>
                  <a:off x="2765780" y="2838266"/>
                  <a:ext cx="0" cy="23653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6" name="215 CuadroTexto"/>
                <p:cNvSpPr txBox="1"/>
                <p:nvPr/>
              </p:nvSpPr>
              <p:spPr>
                <a:xfrm>
                  <a:off x="3528251" y="2713594"/>
                  <a:ext cx="461665" cy="650175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r>
                    <a:rPr lang="es-ES" dirty="0" smtClean="0"/>
                    <a:t>. . . . </a:t>
                  </a:r>
                  <a:endParaRPr lang="es-ES" dirty="0"/>
                </a:p>
              </p:txBody>
            </p:sp>
            <p:sp>
              <p:nvSpPr>
                <p:cNvPr id="217" name="216 CuadroTexto"/>
                <p:cNvSpPr txBox="1"/>
                <p:nvPr/>
              </p:nvSpPr>
              <p:spPr>
                <a:xfrm>
                  <a:off x="2405740" y="1857181"/>
                  <a:ext cx="648072" cy="4014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2000" dirty="0" smtClean="0">
                      <a:latin typeface="Arial" pitchFamily="34" charset="0"/>
                      <a:cs typeface="Arial" pitchFamily="34" charset="0"/>
                    </a:rPr>
                    <a:t>L</a:t>
                  </a:r>
                  <a:r>
                    <a:rPr lang="es-ES" sz="1200" dirty="0" smtClean="0">
                      <a:latin typeface="Arial" pitchFamily="34" charset="0"/>
                      <a:cs typeface="Arial" pitchFamily="34" charset="0"/>
                    </a:rPr>
                    <a:t>1</a:t>
                  </a:r>
                  <a:endParaRPr lang="es-E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8" name="217 CuadroTexto"/>
                <p:cNvSpPr txBox="1"/>
                <p:nvPr/>
              </p:nvSpPr>
              <p:spPr>
                <a:xfrm>
                  <a:off x="4998028" y="1926728"/>
                  <a:ext cx="455574" cy="4014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2000" dirty="0" smtClean="0">
                      <a:latin typeface="Arial" pitchFamily="34" charset="0"/>
                      <a:cs typeface="Arial" pitchFamily="34" charset="0"/>
                    </a:rPr>
                    <a:t>R</a:t>
                  </a:r>
                  <a:r>
                    <a:rPr lang="es-ES" sz="1200" dirty="0" smtClean="0">
                      <a:latin typeface="Arial" pitchFamily="34" charset="0"/>
                      <a:cs typeface="Arial" pitchFamily="34" charset="0"/>
                    </a:rPr>
                    <a:t>1</a:t>
                  </a:r>
                  <a:endParaRPr lang="es-E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9" name="218 CuadroTexto"/>
                <p:cNvSpPr txBox="1"/>
                <p:nvPr/>
              </p:nvSpPr>
              <p:spPr>
                <a:xfrm>
                  <a:off x="4998028" y="3580493"/>
                  <a:ext cx="540533" cy="4014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2000" dirty="0" smtClean="0">
                      <a:latin typeface="Arial" pitchFamily="34" charset="0"/>
                      <a:cs typeface="Arial" pitchFamily="34" charset="0"/>
                    </a:rPr>
                    <a:t>R</a:t>
                  </a:r>
                  <a:r>
                    <a:rPr lang="es-ES" sz="1200" dirty="0" smtClean="0"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es-E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0" name="219 CuadroTexto"/>
                <p:cNvSpPr txBox="1"/>
                <p:nvPr/>
              </p:nvSpPr>
              <p:spPr>
                <a:xfrm>
                  <a:off x="5004048" y="4344360"/>
                  <a:ext cx="540533" cy="4014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2000" dirty="0" smtClean="0">
                      <a:latin typeface="Arial" pitchFamily="34" charset="0"/>
                      <a:cs typeface="Arial" pitchFamily="34" charset="0"/>
                    </a:rPr>
                    <a:t>R</a:t>
                  </a:r>
                  <a:r>
                    <a:rPr lang="es-ES" sz="1200" dirty="0" smtClean="0">
                      <a:latin typeface="Arial" pitchFamily="34" charset="0"/>
                      <a:cs typeface="Arial" pitchFamily="34" charset="0"/>
                    </a:rPr>
                    <a:t>16</a:t>
                  </a:r>
                  <a:endParaRPr lang="es-E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1" name="220 CuadroTexto"/>
                <p:cNvSpPr txBox="1"/>
                <p:nvPr/>
              </p:nvSpPr>
              <p:spPr>
                <a:xfrm>
                  <a:off x="3059832" y="4871523"/>
                  <a:ext cx="1722172" cy="30877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400" dirty="0" smtClean="0">
                      <a:latin typeface="Arial" pitchFamily="34" charset="0"/>
                      <a:cs typeface="Arial" pitchFamily="34" charset="0"/>
                    </a:rPr>
                    <a:t>f-</a:t>
                  </a:r>
                  <a:r>
                    <a:rPr lang="es-ES" sz="1400" dirty="0" err="1" smtClean="0">
                      <a:latin typeface="Arial" pitchFamily="34" charset="0"/>
                      <a:cs typeface="Arial" pitchFamily="34" charset="0"/>
                    </a:rPr>
                    <a:t>Feistel</a:t>
                  </a:r>
                  <a:r>
                    <a:rPr lang="es-ES" sz="1400" dirty="0" smtClean="0">
                      <a:latin typeface="Arial" pitchFamily="34" charset="0"/>
                      <a:cs typeface="Arial" pitchFamily="34" charset="0"/>
                    </a:rPr>
                    <a:t> (ronda 16)</a:t>
                  </a:r>
                  <a:endParaRPr lang="es-E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222" name="221 Conector recto de flecha"/>
                <p:cNvCxnSpPr/>
                <p:nvPr/>
              </p:nvCxnSpPr>
              <p:spPr>
                <a:xfrm flipH="1">
                  <a:off x="4782004" y="5016005"/>
                  <a:ext cx="28803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222 Conector recto"/>
                <p:cNvCxnSpPr/>
                <p:nvPr/>
              </p:nvCxnSpPr>
              <p:spPr>
                <a:xfrm>
                  <a:off x="2699792" y="5097568"/>
                  <a:ext cx="0" cy="720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223 Conector recto de flecha"/>
                <p:cNvCxnSpPr/>
                <p:nvPr/>
              </p:nvCxnSpPr>
              <p:spPr>
                <a:xfrm flipH="1">
                  <a:off x="2771800" y="5035816"/>
                  <a:ext cx="28803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5" name="224 CuadroTexto"/>
                <p:cNvSpPr txBox="1"/>
                <p:nvPr/>
              </p:nvSpPr>
              <p:spPr>
                <a:xfrm>
                  <a:off x="2483768" y="4828411"/>
                  <a:ext cx="432048" cy="4014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2000" dirty="0" smtClean="0">
                      <a:latin typeface="Cambria Math"/>
                      <a:ea typeface="Cambria Math"/>
                    </a:rPr>
                    <a:t>⨁</a:t>
                  </a:r>
                  <a:endParaRPr lang="es-ES" sz="2000" dirty="0"/>
                </a:p>
              </p:txBody>
            </p:sp>
            <p:sp>
              <p:nvSpPr>
                <p:cNvPr id="226" name="225 CuadroTexto"/>
                <p:cNvSpPr txBox="1"/>
                <p:nvPr/>
              </p:nvSpPr>
              <p:spPr>
                <a:xfrm>
                  <a:off x="2555776" y="5819984"/>
                  <a:ext cx="2736304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400" dirty="0" smtClean="0">
                      <a:latin typeface="Arial" pitchFamily="34" charset="0"/>
                      <a:cs typeface="Arial" pitchFamily="34" charset="0"/>
                    </a:rPr>
                    <a:t>Permutación Final</a:t>
                  </a:r>
                  <a:endParaRPr lang="es-E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7" name="226 Flecha derecha"/>
                <p:cNvSpPr/>
                <p:nvPr/>
              </p:nvSpPr>
              <p:spPr>
                <a:xfrm rot="5400000">
                  <a:off x="3798403" y="1106736"/>
                  <a:ext cx="252000" cy="144000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8" name="227 CuadroTexto"/>
                <p:cNvSpPr txBox="1"/>
                <p:nvPr/>
              </p:nvSpPr>
              <p:spPr>
                <a:xfrm>
                  <a:off x="3347864" y="743960"/>
                  <a:ext cx="186618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400" dirty="0" smtClean="0">
                      <a:latin typeface="Arial" pitchFamily="34" charset="0"/>
                      <a:cs typeface="Arial" pitchFamily="34" charset="0"/>
                    </a:rPr>
                    <a:t>Texto plano (64 bits)</a:t>
                  </a:r>
                  <a:endParaRPr lang="es-E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9" name="228 Flecha derecha"/>
                <p:cNvSpPr/>
                <p:nvPr/>
              </p:nvSpPr>
              <p:spPr>
                <a:xfrm rot="5400000">
                  <a:off x="3725912" y="6198560"/>
                  <a:ext cx="252000" cy="144000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30" name="229 CuadroTexto"/>
                <p:cNvSpPr txBox="1"/>
                <p:nvPr/>
              </p:nvSpPr>
              <p:spPr>
                <a:xfrm>
                  <a:off x="3059832" y="6360584"/>
                  <a:ext cx="201020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400" dirty="0" smtClean="0">
                      <a:latin typeface="Arial" pitchFamily="34" charset="0"/>
                      <a:cs typeface="Arial" pitchFamily="34" charset="0"/>
                    </a:rPr>
                    <a:t>Texto cifrado (64 bits)</a:t>
                  </a:r>
                  <a:endParaRPr lang="es-E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1" name="230 Flecha derecha"/>
                <p:cNvSpPr/>
                <p:nvPr/>
              </p:nvSpPr>
              <p:spPr>
                <a:xfrm rot="5400000">
                  <a:off x="7470102" y="998518"/>
                  <a:ext cx="252000" cy="144483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32" name="231 CuadroTexto"/>
                <p:cNvSpPr txBox="1"/>
                <p:nvPr/>
              </p:nvSpPr>
              <p:spPr>
                <a:xfrm>
                  <a:off x="7020272" y="599944"/>
                  <a:ext cx="143414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400" dirty="0" smtClean="0">
                      <a:latin typeface="Arial" pitchFamily="34" charset="0"/>
                      <a:cs typeface="Arial" pitchFamily="34" charset="0"/>
                    </a:rPr>
                    <a:t>Clave (64 bits)</a:t>
                  </a:r>
                  <a:endParaRPr lang="es-E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233" name="232 Conector recto de flecha"/>
                <p:cNvCxnSpPr/>
                <p:nvPr/>
              </p:nvCxnSpPr>
              <p:spPr>
                <a:xfrm flipH="1">
                  <a:off x="4788024" y="4105994"/>
                  <a:ext cx="19440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233 Conector recto de flecha"/>
                <p:cNvCxnSpPr/>
                <p:nvPr/>
              </p:nvCxnSpPr>
              <p:spPr>
                <a:xfrm flipH="1">
                  <a:off x="4788336" y="5117377"/>
                  <a:ext cx="19440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5" name="234 CuadroTexto"/>
                <p:cNvSpPr txBox="1"/>
                <p:nvPr/>
              </p:nvSpPr>
              <p:spPr>
                <a:xfrm>
                  <a:off x="5502084" y="3810526"/>
                  <a:ext cx="50405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600" dirty="0" smtClean="0">
                      <a:latin typeface="Arial" pitchFamily="34" charset="0"/>
                      <a:cs typeface="Arial" pitchFamily="34" charset="0"/>
                    </a:rPr>
                    <a:t>K</a:t>
                  </a:r>
                  <a:r>
                    <a:rPr lang="es-ES" sz="1050" dirty="0" smtClean="0"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es-E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6" name="235 CuadroTexto"/>
                <p:cNvSpPr txBox="1"/>
                <p:nvPr/>
              </p:nvSpPr>
              <p:spPr>
                <a:xfrm>
                  <a:off x="5502084" y="4818638"/>
                  <a:ext cx="50405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600" dirty="0" smtClean="0">
                      <a:latin typeface="Arial" pitchFamily="34" charset="0"/>
                      <a:cs typeface="Arial" pitchFamily="34" charset="0"/>
                    </a:rPr>
                    <a:t>K</a:t>
                  </a:r>
                  <a:r>
                    <a:rPr lang="es-ES" sz="1050" dirty="0" smtClean="0">
                      <a:latin typeface="Arial" pitchFamily="34" charset="0"/>
                      <a:cs typeface="Arial" pitchFamily="34" charset="0"/>
                    </a:rPr>
                    <a:t>16</a:t>
                  </a:r>
                  <a:endParaRPr lang="es-E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/>
      <p:bldP spid="1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91680" y="-27384"/>
            <a:ext cx="72875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s-ES" sz="32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PROXIMACIÓN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 B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ASADA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EN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 SIMULACIÓN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51" name="AutoShape 159"/>
          <p:cNvSpPr>
            <a:spLocks noChangeArrowheads="1"/>
          </p:cNvSpPr>
          <p:nvPr/>
        </p:nvSpPr>
        <p:spPr bwMode="auto">
          <a:xfrm>
            <a:off x="2699792" y="1412776"/>
            <a:ext cx="2232248" cy="432048"/>
          </a:xfrm>
          <a:prstGeom prst="flowChartAlternateProcess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352" name="Text Box 160"/>
          <p:cNvSpPr txBox="1">
            <a:spLocks noChangeArrowheads="1"/>
          </p:cNvSpPr>
          <p:nvPr/>
        </p:nvSpPr>
        <p:spPr bwMode="auto">
          <a:xfrm>
            <a:off x="2555776" y="1412776"/>
            <a:ext cx="252027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s-ES" sz="1100" b="1" dirty="0" smtClean="0">
                <a:latin typeface="Times New Roman" pitchFamily="18" charset="0"/>
                <a:cs typeface="Arial" pitchFamily="34" charset="0"/>
              </a:rPr>
              <a:t>GENERADOR DE TEXTOS PLANOS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54" name="Text Box 162"/>
          <p:cNvSpPr txBox="1">
            <a:spLocks noChangeArrowheads="1"/>
          </p:cNvSpPr>
          <p:nvPr/>
        </p:nvSpPr>
        <p:spPr bwMode="auto">
          <a:xfrm>
            <a:off x="2195736" y="2564904"/>
            <a:ext cx="1368152" cy="6480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DES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</a:t>
            </a:r>
            <a:r>
              <a:rPr lang="es-ES" sz="1100" dirty="0" smtClean="0">
                <a:latin typeface="Times New Roman" pitchFamily="18" charset="0"/>
                <a:cs typeface="Arial" pitchFamily="34" charset="0"/>
              </a:rPr>
              <a:t>SIMULACIÓN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)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55" name="Text Box 163"/>
          <p:cNvSpPr txBox="1">
            <a:spLocks noChangeArrowheads="1"/>
          </p:cNvSpPr>
          <p:nvPr/>
        </p:nvSpPr>
        <p:spPr bwMode="auto">
          <a:xfrm>
            <a:off x="4043883" y="2492896"/>
            <a:ext cx="1440160" cy="64807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DES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</a:t>
            </a:r>
            <a:r>
              <a:rPr lang="es-ES" sz="1100" dirty="0" smtClean="0">
                <a:latin typeface="Times New Roman" pitchFamily="18" charset="0"/>
                <a:cs typeface="Arial" pitchFamily="34" charset="0"/>
              </a:rPr>
              <a:t>SIMULACIÓN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)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35" name="AutoShape 243"/>
          <p:cNvSpPr>
            <a:spLocks noChangeArrowheads="1"/>
          </p:cNvSpPr>
          <p:nvPr/>
        </p:nvSpPr>
        <p:spPr bwMode="auto">
          <a:xfrm rot="5400000">
            <a:off x="2347218" y="3351560"/>
            <a:ext cx="261937" cy="180975"/>
          </a:xfrm>
          <a:prstGeom prst="rightArrow">
            <a:avLst>
              <a:gd name="adj1" fmla="val 50000"/>
              <a:gd name="adj2" fmla="val 36184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436" name="AutoShape 244"/>
          <p:cNvSpPr>
            <a:spLocks noChangeArrowheads="1"/>
          </p:cNvSpPr>
          <p:nvPr/>
        </p:nvSpPr>
        <p:spPr bwMode="auto">
          <a:xfrm rot="5400000">
            <a:off x="5058543" y="3374505"/>
            <a:ext cx="216000" cy="180975"/>
          </a:xfrm>
          <a:prstGeom prst="rightArrow">
            <a:avLst>
              <a:gd name="adj1" fmla="val 50000"/>
              <a:gd name="adj2" fmla="val 3640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437" name="Text Box 245"/>
          <p:cNvSpPr txBox="1">
            <a:spLocks noChangeArrowheads="1"/>
          </p:cNvSpPr>
          <p:nvPr/>
        </p:nvSpPr>
        <p:spPr bwMode="auto">
          <a:xfrm>
            <a:off x="2675731" y="3284984"/>
            <a:ext cx="95885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39" name="AutoShape 247"/>
          <p:cNvSpPr>
            <a:spLocks noChangeArrowheads="1"/>
          </p:cNvSpPr>
          <p:nvPr/>
        </p:nvSpPr>
        <p:spPr bwMode="auto">
          <a:xfrm rot="5400000">
            <a:off x="3599892" y="1016732"/>
            <a:ext cx="432048" cy="360040"/>
          </a:xfrm>
          <a:prstGeom prst="rightArrow">
            <a:avLst>
              <a:gd name="adj1" fmla="val 50000"/>
              <a:gd name="adj2" fmla="val 5601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440" name="Text Box 248"/>
          <p:cNvSpPr txBox="1">
            <a:spLocks noChangeArrowheads="1"/>
          </p:cNvSpPr>
          <p:nvPr/>
        </p:nvSpPr>
        <p:spPr bwMode="auto">
          <a:xfrm>
            <a:off x="2987824" y="692696"/>
            <a:ext cx="2160240" cy="23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s-ES" sz="1200" dirty="0" smtClean="0">
                <a:latin typeface="Times New Roman" pitchFamily="18" charset="0"/>
                <a:cs typeface="Arial" pitchFamily="34" charset="0"/>
              </a:rPr>
              <a:t>TEXTO PLANO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(64 bits)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0" name="Text Box 248"/>
          <p:cNvSpPr txBox="1">
            <a:spLocks noChangeArrowheads="1"/>
          </p:cNvSpPr>
          <p:nvPr/>
        </p:nvSpPr>
        <p:spPr bwMode="auto">
          <a:xfrm>
            <a:off x="1475656" y="1628800"/>
            <a:ext cx="129614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s-ES" sz="1200" dirty="0" smtClean="0">
                <a:latin typeface="Times New Roman" pitchFamily="18" charset="0"/>
                <a:cs typeface="Arial" pitchFamily="34" charset="0"/>
              </a:rPr>
              <a:t>CLAVE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(64 bits)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41" name="Rectangle 249"/>
          <p:cNvSpPr>
            <a:spLocks noChangeArrowheads="1"/>
          </p:cNvSpPr>
          <p:nvPr/>
        </p:nvSpPr>
        <p:spPr bwMode="auto">
          <a:xfrm>
            <a:off x="3683843" y="1889969"/>
            <a:ext cx="127000" cy="242887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442" name="Rectangle 250"/>
          <p:cNvSpPr>
            <a:spLocks noChangeArrowheads="1"/>
          </p:cNvSpPr>
          <p:nvPr/>
        </p:nvSpPr>
        <p:spPr bwMode="auto">
          <a:xfrm>
            <a:off x="2987824" y="2008708"/>
            <a:ext cx="1584176" cy="124148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443" name="AutoShape 251"/>
          <p:cNvSpPr>
            <a:spLocks noChangeArrowheads="1"/>
          </p:cNvSpPr>
          <p:nvPr/>
        </p:nvSpPr>
        <p:spPr bwMode="auto">
          <a:xfrm>
            <a:off x="2934000" y="2132856"/>
            <a:ext cx="196602" cy="288032"/>
          </a:xfrm>
          <a:prstGeom prst="downArrow">
            <a:avLst>
              <a:gd name="adj1" fmla="val 50000"/>
              <a:gd name="adj2" fmla="val 54856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444" name="AutoShape 252"/>
          <p:cNvSpPr>
            <a:spLocks noChangeArrowheads="1"/>
          </p:cNvSpPr>
          <p:nvPr/>
        </p:nvSpPr>
        <p:spPr bwMode="auto">
          <a:xfrm>
            <a:off x="4427984" y="2132856"/>
            <a:ext cx="191963" cy="288032"/>
          </a:xfrm>
          <a:prstGeom prst="downArrow">
            <a:avLst>
              <a:gd name="adj1" fmla="val 50000"/>
              <a:gd name="adj2" fmla="val 54856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0" name="69 CuadroTexto"/>
          <p:cNvSpPr txBox="1"/>
          <p:nvPr/>
        </p:nvSpPr>
        <p:spPr>
          <a:xfrm>
            <a:off x="2531714" y="3306470"/>
            <a:ext cx="124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s-ES" sz="1600" b="1" dirty="0" smtClean="0">
                <a:latin typeface="Times New Roman" pitchFamily="18" charset="0"/>
                <a:cs typeface="Arial" pitchFamily="34" charset="0"/>
              </a:rPr>
              <a:t>C</a:t>
            </a:r>
            <a:r>
              <a:rPr lang="es-ES" sz="1600" b="1" baseline="30000" dirty="0" smtClean="0">
                <a:latin typeface="Times New Roman" pitchFamily="18" charset="0"/>
                <a:cs typeface="Arial" pitchFamily="34" charset="0"/>
              </a:rPr>
              <a:t>GOLD</a:t>
            </a:r>
            <a:endParaRPr lang="es-ES" sz="1600" b="1" baseline="30000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1" name="70 CuadroTexto"/>
          <p:cNvSpPr txBox="1"/>
          <p:nvPr/>
        </p:nvSpPr>
        <p:spPr>
          <a:xfrm>
            <a:off x="4283969" y="3306470"/>
            <a:ext cx="936104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s-ES" sz="1600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C</a:t>
            </a:r>
            <a:r>
              <a:rPr lang="es-ES" sz="1600" b="1" baseline="30000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FAULTY</a:t>
            </a:r>
            <a:endParaRPr lang="es-ES" sz="1600" b="1" baseline="30000" dirty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3" name="72 CuadroTexto"/>
          <p:cNvSpPr txBox="1"/>
          <p:nvPr/>
        </p:nvSpPr>
        <p:spPr>
          <a:xfrm>
            <a:off x="6588224" y="5723964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CLAVE OBTENIDA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7" name="76 Conector recto"/>
          <p:cNvCxnSpPr/>
          <p:nvPr/>
        </p:nvCxnSpPr>
        <p:spPr>
          <a:xfrm flipV="1">
            <a:off x="6156176" y="1628800"/>
            <a:ext cx="0" cy="324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 de flecha"/>
          <p:cNvCxnSpPr/>
          <p:nvPr/>
        </p:nvCxnSpPr>
        <p:spPr>
          <a:xfrm flipH="1">
            <a:off x="4932040" y="1628800"/>
            <a:ext cx="1224136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86" name="85 Rectángulo"/>
          <p:cNvSpPr/>
          <p:nvPr/>
        </p:nvSpPr>
        <p:spPr>
          <a:xfrm>
            <a:off x="6228184" y="2492896"/>
            <a:ext cx="144016" cy="2808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7" name="86 Flecha derecha"/>
          <p:cNvSpPr/>
          <p:nvPr/>
        </p:nvSpPr>
        <p:spPr>
          <a:xfrm>
            <a:off x="6228184" y="2348880"/>
            <a:ext cx="504056" cy="21602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4" name="83 Conector recto"/>
          <p:cNvCxnSpPr/>
          <p:nvPr/>
        </p:nvCxnSpPr>
        <p:spPr>
          <a:xfrm>
            <a:off x="1475656" y="692696"/>
            <a:ext cx="76683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AutoShape 161"/>
          <p:cNvSpPr>
            <a:spLocks noChangeArrowheads="1"/>
          </p:cNvSpPr>
          <p:nvPr/>
        </p:nvSpPr>
        <p:spPr bwMode="auto">
          <a:xfrm>
            <a:off x="2026800" y="2422800"/>
            <a:ext cx="3528392" cy="934192"/>
          </a:xfrm>
          <a:prstGeom prst="flowChartAlternateProcess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9" name="Text Box 162"/>
          <p:cNvSpPr txBox="1">
            <a:spLocks noChangeArrowheads="1"/>
          </p:cNvSpPr>
          <p:nvPr/>
        </p:nvSpPr>
        <p:spPr bwMode="auto">
          <a:xfrm>
            <a:off x="2195736" y="2564904"/>
            <a:ext cx="1368152" cy="6480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DES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</a:t>
            </a:r>
            <a:r>
              <a:rPr lang="es-ES" sz="1100" dirty="0" smtClean="0">
                <a:latin typeface="Times New Roman" pitchFamily="18" charset="0"/>
                <a:cs typeface="Arial" pitchFamily="34" charset="0"/>
              </a:rPr>
              <a:t>SIMULACIÓN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)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 Box 163"/>
          <p:cNvSpPr txBox="1">
            <a:spLocks noChangeArrowheads="1"/>
          </p:cNvSpPr>
          <p:nvPr/>
        </p:nvSpPr>
        <p:spPr bwMode="auto">
          <a:xfrm>
            <a:off x="4043883" y="2492896"/>
            <a:ext cx="1440160" cy="64807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DES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</a:t>
            </a:r>
            <a:r>
              <a:rPr lang="es-ES" sz="1100" dirty="0" smtClean="0">
                <a:latin typeface="Times New Roman" pitchFamily="18" charset="0"/>
                <a:cs typeface="Arial" pitchFamily="34" charset="0"/>
              </a:rPr>
              <a:t>SIMULACIÓN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)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AutoShape 164"/>
          <p:cNvSpPr>
            <a:spLocks noChangeArrowheads="1"/>
          </p:cNvSpPr>
          <p:nvPr/>
        </p:nvSpPr>
        <p:spPr bwMode="auto">
          <a:xfrm>
            <a:off x="3851920" y="2444056"/>
            <a:ext cx="450851" cy="696912"/>
          </a:xfrm>
          <a:prstGeom prst="lightningBol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" name="AutoShape 247"/>
          <p:cNvSpPr>
            <a:spLocks noChangeArrowheads="1"/>
          </p:cNvSpPr>
          <p:nvPr/>
        </p:nvSpPr>
        <p:spPr bwMode="auto">
          <a:xfrm rot="5400000">
            <a:off x="2051720" y="1988840"/>
            <a:ext cx="504056" cy="360040"/>
          </a:xfrm>
          <a:prstGeom prst="rightArrow">
            <a:avLst>
              <a:gd name="adj1" fmla="val 50000"/>
              <a:gd name="adj2" fmla="val 5601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5" name="AutoShape 243"/>
          <p:cNvSpPr>
            <a:spLocks noChangeArrowheads="1"/>
          </p:cNvSpPr>
          <p:nvPr/>
        </p:nvSpPr>
        <p:spPr bwMode="auto">
          <a:xfrm rot="5400000">
            <a:off x="7590904" y="2991520"/>
            <a:ext cx="261937" cy="180975"/>
          </a:xfrm>
          <a:prstGeom prst="rightArrow">
            <a:avLst>
              <a:gd name="adj1" fmla="val 50000"/>
              <a:gd name="adj2" fmla="val 36184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5" name="Text Box 169"/>
          <p:cNvSpPr txBox="1">
            <a:spLocks noChangeArrowheads="1"/>
          </p:cNvSpPr>
          <p:nvPr/>
        </p:nvSpPr>
        <p:spPr bwMode="auto">
          <a:xfrm>
            <a:off x="3131840" y="2492896"/>
            <a:ext cx="158417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1" name="110 Grupo"/>
          <p:cNvGrpSpPr/>
          <p:nvPr/>
        </p:nvGrpSpPr>
        <p:grpSpPr>
          <a:xfrm>
            <a:off x="2555776" y="1412776"/>
            <a:ext cx="2520279" cy="504056"/>
            <a:chOff x="2555776" y="1412776"/>
            <a:chExt cx="2520279" cy="504056"/>
          </a:xfrm>
        </p:grpSpPr>
        <p:sp>
          <p:nvSpPr>
            <p:cNvPr id="107" name="AutoShape 159"/>
            <p:cNvSpPr>
              <a:spLocks noChangeArrowheads="1"/>
            </p:cNvSpPr>
            <p:nvPr/>
          </p:nvSpPr>
          <p:spPr bwMode="auto">
            <a:xfrm>
              <a:off x="2699792" y="1412776"/>
              <a:ext cx="2232248" cy="432048"/>
            </a:xfrm>
            <a:prstGeom prst="flowChartAlternateProcess">
              <a:avLst/>
            </a:prstGeom>
            <a:solidFill>
              <a:srgbClr val="75EB7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8" name="Text Box 160"/>
            <p:cNvSpPr txBox="1">
              <a:spLocks noChangeArrowheads="1"/>
            </p:cNvSpPr>
            <p:nvPr/>
          </p:nvSpPr>
          <p:spPr bwMode="auto">
            <a:xfrm>
              <a:off x="2555776" y="1412776"/>
              <a:ext cx="2520279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s-ES" sz="1100" b="1" dirty="0" smtClean="0">
                  <a:latin typeface="Times New Roman" pitchFamily="18" charset="0"/>
                  <a:cs typeface="Arial" pitchFamily="34" charset="0"/>
                </a:rPr>
                <a:t>GENERADOR DE TEXTOS PLANOS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9" name="118 Grupo"/>
          <p:cNvGrpSpPr/>
          <p:nvPr/>
        </p:nvGrpSpPr>
        <p:grpSpPr>
          <a:xfrm>
            <a:off x="2034000" y="2420888"/>
            <a:ext cx="3528392" cy="934192"/>
            <a:chOff x="5796136" y="910632"/>
            <a:chExt cx="3528392" cy="934192"/>
          </a:xfrm>
        </p:grpSpPr>
        <p:sp>
          <p:nvSpPr>
            <p:cNvPr id="112" name="Text Box 162"/>
            <p:cNvSpPr txBox="1">
              <a:spLocks noChangeArrowheads="1"/>
            </p:cNvSpPr>
            <p:nvPr/>
          </p:nvSpPr>
          <p:spPr bwMode="auto">
            <a:xfrm>
              <a:off x="5965072" y="1052736"/>
              <a:ext cx="1368152" cy="6480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DES</a:t>
              </a: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</a:t>
              </a: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r>
                <a:rPr lang="es-ES" sz="1100" dirty="0" smtClean="0">
                  <a:latin typeface="Times New Roman" pitchFamily="18" charset="0"/>
                  <a:cs typeface="Arial" pitchFamily="34" charset="0"/>
                </a:rPr>
                <a:t>SIMULACIÓN</a:t>
              </a: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Text Box 163"/>
            <p:cNvSpPr txBox="1">
              <a:spLocks noChangeArrowheads="1"/>
            </p:cNvSpPr>
            <p:nvPr/>
          </p:nvSpPr>
          <p:spPr bwMode="auto">
            <a:xfrm>
              <a:off x="7813219" y="980728"/>
              <a:ext cx="1440160" cy="6480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DES</a:t>
              </a: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</a:t>
              </a: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r>
                <a:rPr lang="es-ES" sz="1100" dirty="0" smtClean="0">
                  <a:latin typeface="Times New Roman" pitchFamily="18" charset="0"/>
                  <a:cs typeface="Arial" pitchFamily="34" charset="0"/>
                </a:rPr>
                <a:t>SIMULACIÓN</a:t>
              </a: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AutoShape 161"/>
            <p:cNvSpPr>
              <a:spLocks noChangeArrowheads="1"/>
            </p:cNvSpPr>
            <p:nvPr/>
          </p:nvSpPr>
          <p:spPr bwMode="auto">
            <a:xfrm>
              <a:off x="5796136" y="910632"/>
              <a:ext cx="3528392" cy="934192"/>
            </a:xfrm>
            <a:prstGeom prst="flowChartAlternateProcess">
              <a:avLst/>
            </a:prstGeom>
            <a:solidFill>
              <a:srgbClr val="75EB7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5" name="Text Box 162"/>
            <p:cNvSpPr txBox="1">
              <a:spLocks noChangeArrowheads="1"/>
            </p:cNvSpPr>
            <p:nvPr/>
          </p:nvSpPr>
          <p:spPr bwMode="auto">
            <a:xfrm>
              <a:off x="5965072" y="1052736"/>
              <a:ext cx="1368152" cy="6480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DES</a:t>
              </a: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</a:t>
              </a: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r>
                <a:rPr lang="es-ES" sz="1100" dirty="0" smtClean="0">
                  <a:latin typeface="Times New Roman" pitchFamily="18" charset="0"/>
                  <a:cs typeface="Arial" pitchFamily="34" charset="0"/>
                </a:rPr>
                <a:t>SIMULACIÓN</a:t>
              </a: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Text Box 163"/>
            <p:cNvSpPr txBox="1">
              <a:spLocks noChangeArrowheads="1"/>
            </p:cNvSpPr>
            <p:nvPr/>
          </p:nvSpPr>
          <p:spPr bwMode="auto">
            <a:xfrm>
              <a:off x="7813219" y="980728"/>
              <a:ext cx="1440160" cy="6480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DES</a:t>
              </a: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</a:t>
              </a: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r>
                <a:rPr lang="es-ES" sz="1100" dirty="0" smtClean="0">
                  <a:latin typeface="Times New Roman" pitchFamily="18" charset="0"/>
                  <a:cs typeface="Arial" pitchFamily="34" charset="0"/>
                </a:rPr>
                <a:t>SIMULACIÓN</a:t>
              </a: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AutoShape 164"/>
            <p:cNvSpPr>
              <a:spLocks noChangeArrowheads="1"/>
            </p:cNvSpPr>
            <p:nvPr/>
          </p:nvSpPr>
          <p:spPr bwMode="auto">
            <a:xfrm>
              <a:off x="7621256" y="931888"/>
              <a:ext cx="450851" cy="696912"/>
            </a:xfrm>
            <a:prstGeom prst="lightningBol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8" name="Text Box 169"/>
            <p:cNvSpPr txBox="1">
              <a:spLocks noChangeArrowheads="1"/>
            </p:cNvSpPr>
            <p:nvPr/>
          </p:nvSpPr>
          <p:spPr bwMode="auto">
            <a:xfrm>
              <a:off x="6901176" y="980728"/>
              <a:ext cx="1584176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438" name="Text Box 246"/>
          <p:cNvSpPr txBox="1">
            <a:spLocks noChangeArrowheads="1"/>
          </p:cNvSpPr>
          <p:nvPr/>
        </p:nvSpPr>
        <p:spPr bwMode="auto">
          <a:xfrm>
            <a:off x="4533577" y="3573016"/>
            <a:ext cx="8064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84 Rectángulo"/>
          <p:cNvSpPr/>
          <p:nvPr/>
        </p:nvSpPr>
        <p:spPr>
          <a:xfrm>
            <a:off x="6084168" y="5157192"/>
            <a:ext cx="215976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53" name="152 Grupo"/>
          <p:cNvGrpSpPr/>
          <p:nvPr/>
        </p:nvGrpSpPr>
        <p:grpSpPr>
          <a:xfrm>
            <a:off x="6732240" y="2113401"/>
            <a:ext cx="2483768" cy="830997"/>
            <a:chOff x="6732240" y="2113401"/>
            <a:chExt cx="2483768" cy="830997"/>
          </a:xfrm>
        </p:grpSpPr>
        <p:sp>
          <p:nvSpPr>
            <p:cNvPr id="8446" name="AutoShape 254"/>
            <p:cNvSpPr>
              <a:spLocks noChangeArrowheads="1"/>
            </p:cNvSpPr>
            <p:nvPr/>
          </p:nvSpPr>
          <p:spPr bwMode="auto">
            <a:xfrm>
              <a:off x="6732240" y="2132856"/>
              <a:ext cx="2411760" cy="792088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447" name="Rectangle 255"/>
            <p:cNvSpPr>
              <a:spLocks noChangeArrowheads="1"/>
            </p:cNvSpPr>
            <p:nvPr/>
          </p:nvSpPr>
          <p:spPr bwMode="auto">
            <a:xfrm>
              <a:off x="6732240" y="2113401"/>
              <a:ext cx="248376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228600" marR="0" lvl="0" indent="-2286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</a:pPr>
              <a:r>
                <a:rPr kumimoji="0" lang="es-E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Permutacion</a:t>
              </a:r>
              <a:r>
                <a:rPr lang="es-ES" sz="12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es inversas de rondas de clave</a:t>
              </a:r>
              <a:r>
                <a:rPr kumimoji="0" lang="es-E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endPara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228600" marR="0" lvl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</a:pPr>
              <a:r>
                <a:rPr kumimoji="0" lang="es-E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Permutación inversa inicial</a:t>
              </a:r>
              <a:r>
                <a:rPr kumimoji="0" lang="es-ES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de la clave</a:t>
              </a:r>
              <a:endPara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1" name="AutoShape 243"/>
          <p:cNvSpPr>
            <a:spLocks noChangeArrowheads="1"/>
          </p:cNvSpPr>
          <p:nvPr/>
        </p:nvSpPr>
        <p:spPr bwMode="auto">
          <a:xfrm rot="5400000">
            <a:off x="7590904" y="2991520"/>
            <a:ext cx="261937" cy="180975"/>
          </a:xfrm>
          <a:prstGeom prst="rightArrow">
            <a:avLst>
              <a:gd name="adj1" fmla="val 50000"/>
              <a:gd name="adj2" fmla="val 36184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297" name="296 Conector recto"/>
          <p:cNvCxnSpPr/>
          <p:nvPr/>
        </p:nvCxnSpPr>
        <p:spPr>
          <a:xfrm>
            <a:off x="6084168" y="4869160"/>
            <a:ext cx="720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297 CuadroTexto"/>
          <p:cNvSpPr txBox="1"/>
          <p:nvPr/>
        </p:nvSpPr>
        <p:spPr>
          <a:xfrm>
            <a:off x="5004048" y="135180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Siguiente ataque</a:t>
            </a:r>
            <a:endParaRPr lang="es-ES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9" name="298 Grupo"/>
          <p:cNvGrpSpPr/>
          <p:nvPr/>
        </p:nvGrpSpPr>
        <p:grpSpPr>
          <a:xfrm>
            <a:off x="6732000" y="2116800"/>
            <a:ext cx="2483768" cy="830997"/>
            <a:chOff x="6732240" y="2113401"/>
            <a:chExt cx="2483768" cy="830997"/>
          </a:xfrm>
        </p:grpSpPr>
        <p:sp>
          <p:nvSpPr>
            <p:cNvPr id="300" name="AutoShape 254"/>
            <p:cNvSpPr>
              <a:spLocks noChangeArrowheads="1"/>
            </p:cNvSpPr>
            <p:nvPr/>
          </p:nvSpPr>
          <p:spPr bwMode="auto">
            <a:xfrm>
              <a:off x="6732240" y="2132856"/>
              <a:ext cx="2411760" cy="792088"/>
            </a:xfrm>
            <a:prstGeom prst="flowChartAlternateProcess">
              <a:avLst/>
            </a:prstGeom>
            <a:solidFill>
              <a:srgbClr val="75EB7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2" name="Rectangle 255"/>
            <p:cNvSpPr>
              <a:spLocks noChangeArrowheads="1"/>
            </p:cNvSpPr>
            <p:nvPr/>
          </p:nvSpPr>
          <p:spPr bwMode="auto">
            <a:xfrm>
              <a:off x="6732240" y="2113401"/>
              <a:ext cx="248376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228600" marR="0" lvl="0" indent="-2286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</a:pPr>
              <a:r>
                <a:rPr kumimoji="0" lang="es-E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Permutacion</a:t>
              </a:r>
              <a:r>
                <a:rPr lang="es-ES" sz="12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es inversas de rondas de clave</a:t>
              </a:r>
              <a:r>
                <a:rPr kumimoji="0" lang="es-E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endPara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228600" marR="0" lvl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</a:pPr>
              <a:r>
                <a:rPr kumimoji="0" lang="es-E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Permutación inversa inicial</a:t>
              </a:r>
              <a:r>
                <a:rPr kumimoji="0" lang="es-ES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de la clave</a:t>
              </a:r>
              <a:endPara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7" name="346 Grupo"/>
          <p:cNvGrpSpPr/>
          <p:nvPr/>
        </p:nvGrpSpPr>
        <p:grpSpPr>
          <a:xfrm>
            <a:off x="6444208" y="3212976"/>
            <a:ext cx="2592288" cy="2448272"/>
            <a:chOff x="6444208" y="3212976"/>
            <a:chExt cx="2592288" cy="2448272"/>
          </a:xfrm>
        </p:grpSpPr>
        <p:grpSp>
          <p:nvGrpSpPr>
            <p:cNvPr id="325" name="324 Grupo"/>
            <p:cNvGrpSpPr/>
            <p:nvPr/>
          </p:nvGrpSpPr>
          <p:grpSpPr>
            <a:xfrm>
              <a:off x="6444208" y="3212976"/>
              <a:ext cx="2592288" cy="1944216"/>
              <a:chOff x="6444208" y="3212976"/>
              <a:chExt cx="2592288" cy="1944216"/>
            </a:xfrm>
          </p:grpSpPr>
          <p:sp>
            <p:nvSpPr>
              <p:cNvPr id="8449" name="AutoShape 257"/>
              <p:cNvSpPr>
                <a:spLocks noChangeArrowheads="1"/>
              </p:cNvSpPr>
              <p:nvPr/>
            </p:nvSpPr>
            <p:spPr bwMode="auto">
              <a:xfrm>
                <a:off x="6444208" y="3212976"/>
                <a:ext cx="2592288" cy="1944216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cxnSp>
            <p:nvCxnSpPr>
              <p:cNvPr id="8450" name="AutoShape 258"/>
              <p:cNvCxnSpPr>
                <a:cxnSpLocks noChangeShapeType="1"/>
              </p:cNvCxnSpPr>
              <p:nvPr/>
            </p:nvCxnSpPr>
            <p:spPr bwMode="auto">
              <a:xfrm>
                <a:off x="7716291" y="3212976"/>
                <a:ext cx="0" cy="1224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451" name="AutoShape 259"/>
              <p:cNvCxnSpPr>
                <a:cxnSpLocks noChangeShapeType="1"/>
              </p:cNvCxnSpPr>
              <p:nvPr/>
            </p:nvCxnSpPr>
            <p:spPr bwMode="auto">
              <a:xfrm>
                <a:off x="7428259" y="3717032"/>
                <a:ext cx="28803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8452" name="Text Box 260"/>
              <p:cNvSpPr txBox="1">
                <a:spLocks noChangeArrowheads="1"/>
              </p:cNvSpPr>
              <p:nvPr/>
            </p:nvSpPr>
            <p:spPr bwMode="auto">
              <a:xfrm>
                <a:off x="7856041" y="3567361"/>
                <a:ext cx="868362" cy="29368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Texto plano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54" name="Text Box 262"/>
              <p:cNvSpPr txBox="1">
                <a:spLocks noChangeArrowheads="1"/>
              </p:cNvSpPr>
              <p:nvPr/>
            </p:nvSpPr>
            <p:spPr bwMode="auto">
              <a:xfrm>
                <a:off x="8240216" y="4437112"/>
                <a:ext cx="484187" cy="2873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DES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55" name="Rectangle 263"/>
              <p:cNvSpPr>
                <a:spLocks noChangeArrowheads="1"/>
              </p:cNvSpPr>
              <p:nvPr/>
            </p:nvSpPr>
            <p:spPr bwMode="auto">
              <a:xfrm>
                <a:off x="8076332" y="3789040"/>
                <a:ext cx="72008" cy="288032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456" name="Rectangle 264"/>
              <p:cNvSpPr>
                <a:spLocks noChangeArrowheads="1"/>
              </p:cNvSpPr>
              <p:nvPr/>
            </p:nvSpPr>
            <p:spPr bwMode="auto">
              <a:xfrm>
                <a:off x="7860307" y="4077072"/>
                <a:ext cx="504056" cy="7200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85" name="AutoShape 265"/>
              <p:cNvSpPr>
                <a:spLocks noChangeArrowheads="1"/>
              </p:cNvSpPr>
              <p:nvPr/>
            </p:nvSpPr>
            <p:spPr bwMode="auto">
              <a:xfrm>
                <a:off x="8292355" y="4077072"/>
                <a:ext cx="144016" cy="360041"/>
              </a:xfrm>
              <a:prstGeom prst="downArrow">
                <a:avLst>
                  <a:gd name="adj1" fmla="val 50000"/>
                  <a:gd name="adj2" fmla="val 875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86" name="AutoShape 265"/>
              <p:cNvSpPr>
                <a:spLocks noChangeArrowheads="1"/>
              </p:cNvSpPr>
              <p:nvPr/>
            </p:nvSpPr>
            <p:spPr bwMode="auto">
              <a:xfrm>
                <a:off x="7788299" y="4077072"/>
                <a:ext cx="144016" cy="360041"/>
              </a:xfrm>
              <a:prstGeom prst="downArrow">
                <a:avLst>
                  <a:gd name="adj1" fmla="val 50000"/>
                  <a:gd name="adj2" fmla="val 875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cxnSp>
            <p:nvCxnSpPr>
              <p:cNvPr id="8459" name="AutoShape 267"/>
              <p:cNvCxnSpPr>
                <a:cxnSpLocks noChangeShapeType="1"/>
              </p:cNvCxnSpPr>
              <p:nvPr/>
            </p:nvCxnSpPr>
            <p:spPr bwMode="auto">
              <a:xfrm>
                <a:off x="8508379" y="4752000"/>
                <a:ext cx="0" cy="20002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461" name="AutoShape 269"/>
              <p:cNvCxnSpPr>
                <a:cxnSpLocks noChangeShapeType="1"/>
              </p:cNvCxnSpPr>
              <p:nvPr/>
            </p:nvCxnSpPr>
            <p:spPr bwMode="auto">
              <a:xfrm flipH="1">
                <a:off x="8316000" y="4941168"/>
                <a:ext cx="198438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94" name="AutoShape 220"/>
              <p:cNvCxnSpPr>
                <a:cxnSpLocks noChangeShapeType="1"/>
              </p:cNvCxnSpPr>
              <p:nvPr/>
            </p:nvCxnSpPr>
            <p:spPr bwMode="auto">
              <a:xfrm>
                <a:off x="8580387" y="4005064"/>
                <a:ext cx="0" cy="39007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8464" name="Text Box 272"/>
              <p:cNvSpPr txBox="1">
                <a:spLocks noChangeArrowheads="1"/>
              </p:cNvSpPr>
              <p:nvPr/>
            </p:nvSpPr>
            <p:spPr bwMode="auto">
              <a:xfrm>
                <a:off x="8364362" y="3789040"/>
                <a:ext cx="600125" cy="2160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es-ES" sz="1000" dirty="0" smtClean="0">
                    <a:latin typeface="Times New Roman" pitchFamily="18" charset="0"/>
                    <a:cs typeface="Arial" pitchFamily="34" charset="0"/>
                  </a:rPr>
                  <a:t>Clave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" name="105 CuadroTexto"/>
              <p:cNvSpPr txBox="1"/>
              <p:nvPr/>
            </p:nvSpPr>
            <p:spPr>
              <a:xfrm>
                <a:off x="7884368" y="4725144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 smtClean="0">
                    <a:latin typeface="Times New Roman" pitchFamily="18" charset="0"/>
                    <a:cs typeface="Times New Roman" pitchFamily="18" charset="0"/>
                  </a:rPr>
                  <a:t>¿=?</a:t>
                </a:r>
                <a:endParaRPr lang="es-E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7" name="Text Box 256"/>
              <p:cNvSpPr txBox="1">
                <a:spLocks noChangeArrowheads="1"/>
              </p:cNvSpPr>
              <p:nvPr/>
            </p:nvSpPr>
            <p:spPr bwMode="auto">
              <a:xfrm>
                <a:off x="6516217" y="3356992"/>
                <a:ext cx="936103" cy="7200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s-ES" sz="900" dirty="0" smtClean="0">
                    <a:latin typeface="Times New Roman" pitchFamily="18" charset="0"/>
                    <a:cs typeface="Arial" pitchFamily="34" charset="0"/>
                  </a:rPr>
                  <a:t>GENERADOR DE BITS RESTANTES </a:t>
                </a:r>
                <a:r>
                  <a:rPr kumimoji="0" lang="es-E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(8 bits)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6" name="Text Box 262"/>
              <p:cNvSpPr txBox="1">
                <a:spLocks noChangeArrowheads="1"/>
              </p:cNvSpPr>
              <p:nvPr/>
            </p:nvSpPr>
            <p:spPr bwMode="auto">
              <a:xfrm>
                <a:off x="7596336" y="4437112"/>
                <a:ext cx="484187" cy="2873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DES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07" name="AutoShape 269"/>
              <p:cNvCxnSpPr>
                <a:cxnSpLocks noChangeShapeType="1"/>
              </p:cNvCxnSpPr>
              <p:nvPr/>
            </p:nvCxnSpPr>
            <p:spPr bwMode="auto">
              <a:xfrm>
                <a:off x="7740352" y="4941168"/>
                <a:ext cx="21600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08" name="AutoShape 267"/>
              <p:cNvCxnSpPr>
                <a:cxnSpLocks noChangeShapeType="1"/>
              </p:cNvCxnSpPr>
              <p:nvPr/>
            </p:nvCxnSpPr>
            <p:spPr bwMode="auto">
              <a:xfrm>
                <a:off x="7740352" y="4725143"/>
                <a:ext cx="0" cy="21600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22" name="321 Conector recto"/>
              <p:cNvCxnSpPr/>
              <p:nvPr/>
            </p:nvCxnSpPr>
            <p:spPr>
              <a:xfrm>
                <a:off x="7380312" y="4221088"/>
                <a:ext cx="342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324" name="323 Conector recto de flecha"/>
            <p:cNvCxnSpPr/>
            <p:nvPr/>
          </p:nvCxnSpPr>
          <p:spPr>
            <a:xfrm>
              <a:off x="7380312" y="4221088"/>
              <a:ext cx="0" cy="14401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48" name="347 Grupo"/>
          <p:cNvGrpSpPr/>
          <p:nvPr/>
        </p:nvGrpSpPr>
        <p:grpSpPr>
          <a:xfrm>
            <a:off x="6444208" y="3212976"/>
            <a:ext cx="2592288" cy="2448272"/>
            <a:chOff x="6444208" y="3212976"/>
            <a:chExt cx="2592288" cy="2448272"/>
          </a:xfrm>
        </p:grpSpPr>
        <p:grpSp>
          <p:nvGrpSpPr>
            <p:cNvPr id="349" name="324 Grupo"/>
            <p:cNvGrpSpPr/>
            <p:nvPr/>
          </p:nvGrpSpPr>
          <p:grpSpPr>
            <a:xfrm>
              <a:off x="6444208" y="3212976"/>
              <a:ext cx="2592288" cy="1944216"/>
              <a:chOff x="6444208" y="3212976"/>
              <a:chExt cx="2592288" cy="1944216"/>
            </a:xfrm>
          </p:grpSpPr>
          <p:sp>
            <p:nvSpPr>
              <p:cNvPr id="351" name="AutoShape 257"/>
              <p:cNvSpPr>
                <a:spLocks noChangeArrowheads="1"/>
              </p:cNvSpPr>
              <p:nvPr/>
            </p:nvSpPr>
            <p:spPr bwMode="auto">
              <a:xfrm>
                <a:off x="6444208" y="3212976"/>
                <a:ext cx="2592288" cy="1944216"/>
              </a:xfrm>
              <a:prstGeom prst="roundRect">
                <a:avLst>
                  <a:gd name="adj" fmla="val 16667"/>
                </a:avLst>
              </a:prstGeom>
              <a:solidFill>
                <a:srgbClr val="75EB7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cxnSp>
            <p:nvCxnSpPr>
              <p:cNvPr id="352" name="AutoShape 258"/>
              <p:cNvCxnSpPr>
                <a:cxnSpLocks noChangeShapeType="1"/>
              </p:cNvCxnSpPr>
              <p:nvPr/>
            </p:nvCxnSpPr>
            <p:spPr bwMode="auto">
              <a:xfrm>
                <a:off x="7716291" y="3212976"/>
                <a:ext cx="0" cy="1224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53" name="AutoShape 259"/>
              <p:cNvCxnSpPr>
                <a:cxnSpLocks noChangeShapeType="1"/>
              </p:cNvCxnSpPr>
              <p:nvPr/>
            </p:nvCxnSpPr>
            <p:spPr bwMode="auto">
              <a:xfrm>
                <a:off x="7428259" y="3717032"/>
                <a:ext cx="28803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54" name="Text Box 260"/>
              <p:cNvSpPr txBox="1">
                <a:spLocks noChangeArrowheads="1"/>
              </p:cNvSpPr>
              <p:nvPr/>
            </p:nvSpPr>
            <p:spPr bwMode="auto">
              <a:xfrm>
                <a:off x="7856041" y="3567361"/>
                <a:ext cx="868362" cy="2936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Texto plano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5" name="Text Box 262"/>
              <p:cNvSpPr txBox="1">
                <a:spLocks noChangeArrowheads="1"/>
              </p:cNvSpPr>
              <p:nvPr/>
            </p:nvSpPr>
            <p:spPr bwMode="auto">
              <a:xfrm>
                <a:off x="8240216" y="4437112"/>
                <a:ext cx="484187" cy="2873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DES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6" name="Rectangle 263"/>
              <p:cNvSpPr>
                <a:spLocks noChangeArrowheads="1"/>
              </p:cNvSpPr>
              <p:nvPr/>
            </p:nvSpPr>
            <p:spPr bwMode="auto">
              <a:xfrm>
                <a:off x="8076332" y="3789040"/>
                <a:ext cx="72008" cy="288032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7" name="Rectangle 264"/>
              <p:cNvSpPr>
                <a:spLocks noChangeArrowheads="1"/>
              </p:cNvSpPr>
              <p:nvPr/>
            </p:nvSpPr>
            <p:spPr bwMode="auto">
              <a:xfrm>
                <a:off x="7860307" y="4077072"/>
                <a:ext cx="504056" cy="7200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8" name="AutoShape 265"/>
              <p:cNvSpPr>
                <a:spLocks noChangeArrowheads="1"/>
              </p:cNvSpPr>
              <p:nvPr/>
            </p:nvSpPr>
            <p:spPr bwMode="auto">
              <a:xfrm>
                <a:off x="8292355" y="4077072"/>
                <a:ext cx="144016" cy="360041"/>
              </a:xfrm>
              <a:prstGeom prst="downArrow">
                <a:avLst>
                  <a:gd name="adj1" fmla="val 50000"/>
                  <a:gd name="adj2" fmla="val 875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9" name="AutoShape 265"/>
              <p:cNvSpPr>
                <a:spLocks noChangeArrowheads="1"/>
              </p:cNvSpPr>
              <p:nvPr/>
            </p:nvSpPr>
            <p:spPr bwMode="auto">
              <a:xfrm>
                <a:off x="7788299" y="4077072"/>
                <a:ext cx="144016" cy="360041"/>
              </a:xfrm>
              <a:prstGeom prst="downArrow">
                <a:avLst>
                  <a:gd name="adj1" fmla="val 50000"/>
                  <a:gd name="adj2" fmla="val 875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cxnSp>
            <p:nvCxnSpPr>
              <p:cNvPr id="361" name="AutoShape 267"/>
              <p:cNvCxnSpPr>
                <a:cxnSpLocks noChangeShapeType="1"/>
              </p:cNvCxnSpPr>
              <p:nvPr/>
            </p:nvCxnSpPr>
            <p:spPr bwMode="auto">
              <a:xfrm>
                <a:off x="8508379" y="4752000"/>
                <a:ext cx="0" cy="20002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62" name="AutoShape 269"/>
              <p:cNvCxnSpPr>
                <a:cxnSpLocks noChangeShapeType="1"/>
              </p:cNvCxnSpPr>
              <p:nvPr/>
            </p:nvCxnSpPr>
            <p:spPr bwMode="auto">
              <a:xfrm flipH="1">
                <a:off x="8316000" y="4941168"/>
                <a:ext cx="198438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63" name="AutoShape 220"/>
              <p:cNvCxnSpPr>
                <a:cxnSpLocks noChangeShapeType="1"/>
              </p:cNvCxnSpPr>
              <p:nvPr/>
            </p:nvCxnSpPr>
            <p:spPr bwMode="auto">
              <a:xfrm>
                <a:off x="8580387" y="4005064"/>
                <a:ext cx="0" cy="39007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64" name="Text Box 272"/>
              <p:cNvSpPr txBox="1">
                <a:spLocks noChangeArrowheads="1"/>
              </p:cNvSpPr>
              <p:nvPr/>
            </p:nvSpPr>
            <p:spPr bwMode="auto">
              <a:xfrm>
                <a:off x="8364362" y="3789040"/>
                <a:ext cx="600125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es-ES" sz="1000" dirty="0" smtClean="0">
                    <a:latin typeface="Times New Roman" pitchFamily="18" charset="0"/>
                    <a:cs typeface="Arial" pitchFamily="34" charset="0"/>
                  </a:rPr>
                  <a:t>Clave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5" name="364 CuadroTexto"/>
              <p:cNvSpPr txBox="1"/>
              <p:nvPr/>
            </p:nvSpPr>
            <p:spPr>
              <a:xfrm>
                <a:off x="7884368" y="4725144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 smtClean="0">
                    <a:latin typeface="Times New Roman" pitchFamily="18" charset="0"/>
                    <a:cs typeface="Times New Roman" pitchFamily="18" charset="0"/>
                  </a:rPr>
                  <a:t>¿=?</a:t>
                </a:r>
                <a:endParaRPr lang="es-E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6" name="Text Box 256"/>
              <p:cNvSpPr txBox="1">
                <a:spLocks noChangeArrowheads="1"/>
              </p:cNvSpPr>
              <p:nvPr/>
            </p:nvSpPr>
            <p:spPr bwMode="auto">
              <a:xfrm>
                <a:off x="6516217" y="3356992"/>
                <a:ext cx="936103" cy="7200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s-ES" sz="900" dirty="0" smtClean="0">
                    <a:latin typeface="Times New Roman" pitchFamily="18" charset="0"/>
                    <a:cs typeface="Arial" pitchFamily="34" charset="0"/>
                  </a:rPr>
                  <a:t>GENERADOR DE BITS RESTANTES </a:t>
                </a:r>
                <a:r>
                  <a:rPr kumimoji="0" lang="es-E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(8 bits)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7" name="Text Box 262"/>
              <p:cNvSpPr txBox="1">
                <a:spLocks noChangeArrowheads="1"/>
              </p:cNvSpPr>
              <p:nvPr/>
            </p:nvSpPr>
            <p:spPr bwMode="auto">
              <a:xfrm>
                <a:off x="7596336" y="4437112"/>
                <a:ext cx="484187" cy="2873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DES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68" name="AutoShape 269"/>
              <p:cNvCxnSpPr>
                <a:cxnSpLocks noChangeShapeType="1"/>
              </p:cNvCxnSpPr>
              <p:nvPr/>
            </p:nvCxnSpPr>
            <p:spPr bwMode="auto">
              <a:xfrm>
                <a:off x="7740352" y="4941168"/>
                <a:ext cx="21600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69" name="AutoShape 267"/>
              <p:cNvCxnSpPr>
                <a:cxnSpLocks noChangeShapeType="1"/>
              </p:cNvCxnSpPr>
              <p:nvPr/>
            </p:nvCxnSpPr>
            <p:spPr bwMode="auto">
              <a:xfrm>
                <a:off x="7740352" y="4725143"/>
                <a:ext cx="0" cy="21600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70" name="369 Conector recto"/>
              <p:cNvCxnSpPr/>
              <p:nvPr/>
            </p:nvCxnSpPr>
            <p:spPr>
              <a:xfrm>
                <a:off x="7380312" y="4221088"/>
                <a:ext cx="342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350" name="349 Conector recto de flecha"/>
            <p:cNvCxnSpPr/>
            <p:nvPr/>
          </p:nvCxnSpPr>
          <p:spPr>
            <a:xfrm>
              <a:off x="7380312" y="4221088"/>
              <a:ext cx="0" cy="14401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489" name="488 Conector recto de flecha"/>
          <p:cNvCxnSpPr/>
          <p:nvPr/>
        </p:nvCxnSpPr>
        <p:spPr>
          <a:xfrm>
            <a:off x="2483768" y="3573016"/>
            <a:ext cx="0" cy="324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grpSp>
        <p:nvGrpSpPr>
          <p:cNvPr id="952" name="951 Grupo"/>
          <p:cNvGrpSpPr/>
          <p:nvPr/>
        </p:nvGrpSpPr>
        <p:grpSpPr>
          <a:xfrm>
            <a:off x="1547664" y="3573016"/>
            <a:ext cx="4536504" cy="3168352"/>
            <a:chOff x="1547664" y="3573016"/>
            <a:chExt cx="4536504" cy="3168352"/>
          </a:xfrm>
        </p:grpSpPr>
        <p:grpSp>
          <p:nvGrpSpPr>
            <p:cNvPr id="835" name="834 Grupo"/>
            <p:cNvGrpSpPr/>
            <p:nvPr/>
          </p:nvGrpSpPr>
          <p:grpSpPr>
            <a:xfrm>
              <a:off x="1547664" y="3573016"/>
              <a:ext cx="4536504" cy="3168352"/>
              <a:chOff x="1547664" y="3573016"/>
              <a:chExt cx="4536504" cy="3168352"/>
            </a:xfrm>
          </p:grpSpPr>
          <p:grpSp>
            <p:nvGrpSpPr>
              <p:cNvPr id="717" name="716 Grupo"/>
              <p:cNvGrpSpPr/>
              <p:nvPr/>
            </p:nvGrpSpPr>
            <p:grpSpPr>
              <a:xfrm>
                <a:off x="1547664" y="3573016"/>
                <a:ext cx="4536504" cy="3168352"/>
                <a:chOff x="1547664" y="3573016"/>
                <a:chExt cx="4536504" cy="3168352"/>
              </a:xfrm>
            </p:grpSpPr>
            <p:grpSp>
              <p:nvGrpSpPr>
                <p:cNvPr id="155" name="154 Grupo"/>
                <p:cNvGrpSpPr/>
                <p:nvPr/>
              </p:nvGrpSpPr>
              <p:grpSpPr>
                <a:xfrm>
                  <a:off x="1547664" y="3573016"/>
                  <a:ext cx="4536504" cy="3168352"/>
                  <a:chOff x="2267744" y="2996952"/>
                  <a:chExt cx="4536504" cy="3168352"/>
                </a:xfrm>
              </p:grpSpPr>
              <p:sp>
                <p:nvSpPr>
                  <p:cNvPr id="156" name="AutoShape 168"/>
                  <p:cNvSpPr>
                    <a:spLocks noChangeArrowheads="1"/>
                  </p:cNvSpPr>
                  <p:nvPr/>
                </p:nvSpPr>
                <p:spPr bwMode="auto">
                  <a:xfrm>
                    <a:off x="2267744" y="2996952"/>
                    <a:ext cx="4536504" cy="3168352"/>
                  </a:xfrm>
                  <a:prstGeom prst="flowChartAlternateProcess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157" name="Text Box 1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83843" y="3076426"/>
                    <a:ext cx="2040285" cy="2730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POST-PROCESADO</a:t>
                    </a:r>
                    <a:endParaRPr kumimoji="0" lang="es-ES" sz="2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158" name="AutoShape 2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843808" y="3933128"/>
                    <a:ext cx="0" cy="64800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159" name="AutoShape 21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1880" y="3501008"/>
                    <a:ext cx="86400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160" name="AutoShape 21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572000" y="3501007"/>
                    <a:ext cx="936000" cy="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</p:cxnSp>
              <p:sp>
                <p:nvSpPr>
                  <p:cNvPr id="168" name="Text Box 2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39952" y="3861048"/>
                    <a:ext cx="792088" cy="50405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s-ES" sz="900" dirty="0" smtClean="0">
                        <a:latin typeface="Times New Roman" pitchFamily="18" charset="0"/>
                        <a:cs typeface="Arial" pitchFamily="34" charset="0"/>
                      </a:rPr>
                      <a:t>Permutación Inversa Final </a:t>
                    </a:r>
                    <a:r>
                      <a: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(ronda 16)</a:t>
                    </a:r>
                    <a:endParaRPr kumimoji="0" lang="es-E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169" name="AutoShape 22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46080" y="3609048"/>
                    <a:ext cx="0" cy="25200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sp>
                <p:nvSpPr>
                  <p:cNvPr id="170" name="Text Box 2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23928" y="5733256"/>
                    <a:ext cx="1224136" cy="36004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s-ES" sz="900" dirty="0" smtClean="0">
                        <a:latin typeface="Times New Roman" pitchFamily="18" charset="0"/>
                        <a:cs typeface="Arial" pitchFamily="34" charset="0"/>
                      </a:rPr>
                      <a:t>GENERADOR DE SUBCLAVES</a:t>
                    </a:r>
                    <a:r>
                      <a: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(6 bits)</a:t>
                    </a:r>
                    <a:endParaRPr kumimoji="0" lang="es-E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171" name="AutoShape 22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347863" y="4941320"/>
                    <a:ext cx="1" cy="100800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172" name="AutoShape 22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347864" y="5949280"/>
                    <a:ext cx="57600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173" name="Text Box 2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91880" y="3501008"/>
                    <a:ext cx="1080120" cy="4320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MITAD IZQUIERDA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s-E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4" name="Text Box 2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71800" y="4012679"/>
                    <a:ext cx="792088" cy="4964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MITAD DERECHA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s-E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175" name="AutoShape 22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139952" y="5589240"/>
                    <a:ext cx="25200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176" name="AutoShape 24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99992" y="4365104"/>
                    <a:ext cx="0" cy="68400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177" name="AutoShape 24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482000" y="5262660"/>
                    <a:ext cx="0" cy="21600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sp>
                <p:nvSpPr>
                  <p:cNvPr id="178" name="177 CuadroTexto"/>
                  <p:cNvSpPr txBox="1"/>
                  <p:nvPr/>
                </p:nvSpPr>
                <p:spPr>
                  <a:xfrm>
                    <a:off x="4283968" y="5013176"/>
                    <a:ext cx="576064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ES" sz="1200" dirty="0" smtClean="0">
                        <a:latin typeface="Times New Roman" pitchFamily="18" charset="0"/>
                        <a:cs typeface="Times New Roman" pitchFamily="18" charset="0"/>
                      </a:rPr>
                      <a:t>¿=?</a:t>
                    </a:r>
                    <a:endParaRPr lang="es-ES" sz="12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9" name="178 Rectángulo"/>
                  <p:cNvSpPr/>
                  <p:nvPr/>
                </p:nvSpPr>
                <p:spPr>
                  <a:xfrm>
                    <a:off x="4258966" y="3275692"/>
                    <a:ext cx="38504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" dirty="0" smtClean="0">
                        <a:latin typeface="Arial" pitchFamily="34" charset="0"/>
                        <a:ea typeface="Cambria Math"/>
                        <a:cs typeface="Arial" pitchFamily="34" charset="0"/>
                      </a:rPr>
                      <a:t>⨁</a:t>
                    </a:r>
                    <a:endParaRPr lang="es-ES" dirty="0"/>
                  </a:p>
                </p:txBody>
              </p:sp>
              <p:sp>
                <p:nvSpPr>
                  <p:cNvPr id="180" name="179 Rectángulo"/>
                  <p:cNvSpPr/>
                  <p:nvPr/>
                </p:nvSpPr>
                <p:spPr>
                  <a:xfrm>
                    <a:off x="4283968" y="5373216"/>
                    <a:ext cx="38504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" dirty="0" smtClean="0">
                        <a:latin typeface="Arial" pitchFamily="34" charset="0"/>
                        <a:ea typeface="Cambria Math"/>
                        <a:cs typeface="Arial" pitchFamily="34" charset="0"/>
                      </a:rPr>
                      <a:t>⨁</a:t>
                    </a:r>
                    <a:endParaRPr lang="es-ES" dirty="0"/>
                  </a:p>
                </p:txBody>
              </p:sp>
              <p:sp>
                <p:nvSpPr>
                  <p:cNvPr id="181" name="180 CuadroTexto"/>
                  <p:cNvSpPr txBox="1"/>
                  <p:nvPr/>
                </p:nvSpPr>
                <p:spPr>
                  <a:xfrm>
                    <a:off x="2555776" y="3332892"/>
                    <a:ext cx="936104" cy="6001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ES" sz="1100" dirty="0" smtClean="0">
                        <a:latin typeface="Times New Roman" pitchFamily="18" charset="0"/>
                        <a:cs typeface="Times New Roman" pitchFamily="18" charset="0"/>
                      </a:rPr>
                      <a:t>Permutación Inversa  Final</a:t>
                    </a:r>
                  </a:p>
                </p:txBody>
              </p:sp>
              <p:sp>
                <p:nvSpPr>
                  <p:cNvPr id="182" name="181 CuadroTexto"/>
                  <p:cNvSpPr txBox="1"/>
                  <p:nvPr/>
                </p:nvSpPr>
                <p:spPr>
                  <a:xfrm>
                    <a:off x="5508104" y="3332892"/>
                    <a:ext cx="936104" cy="6001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ES" sz="1100" dirty="0" smtClean="0">
                        <a:latin typeface="Times New Roman" pitchFamily="18" charset="0"/>
                        <a:cs typeface="Times New Roman" pitchFamily="18" charset="0"/>
                      </a:rPr>
                      <a:t>Permutación Inversa  Final</a:t>
                    </a:r>
                  </a:p>
                </p:txBody>
              </p:sp>
              <p:sp>
                <p:nvSpPr>
                  <p:cNvPr id="183" name="182 CuadroTexto"/>
                  <p:cNvSpPr txBox="1"/>
                  <p:nvPr/>
                </p:nvSpPr>
                <p:spPr>
                  <a:xfrm>
                    <a:off x="2339752" y="4561964"/>
                    <a:ext cx="720080" cy="5847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ES" sz="800" dirty="0" smtClean="0">
                        <a:latin typeface="Times New Roman" pitchFamily="18" charset="0"/>
                        <a:cs typeface="Times New Roman" pitchFamily="18" charset="0"/>
                      </a:rPr>
                      <a:t>Permutación </a:t>
                    </a:r>
                  </a:p>
                  <a:p>
                    <a:pPr algn="ctr"/>
                    <a:r>
                      <a:rPr lang="es-ES" sz="800" dirty="0" smtClean="0">
                        <a:latin typeface="Times New Roman" pitchFamily="18" charset="0"/>
                        <a:cs typeface="Times New Roman" pitchFamily="18" charset="0"/>
                      </a:rPr>
                      <a:t>+ </a:t>
                    </a:r>
                  </a:p>
                  <a:p>
                    <a:pPr algn="ctr"/>
                    <a:r>
                      <a:rPr lang="es-ES" sz="800" dirty="0" smtClean="0">
                        <a:latin typeface="Times New Roman" pitchFamily="18" charset="0"/>
                        <a:cs typeface="Times New Roman" pitchFamily="18" charset="0"/>
                      </a:rPr>
                      <a:t>Expansión </a:t>
                    </a:r>
                  </a:p>
                  <a:p>
                    <a:pPr algn="ctr"/>
                    <a:r>
                      <a:rPr lang="es-ES" sz="800" dirty="0" smtClean="0">
                        <a:latin typeface="Times New Roman" pitchFamily="18" charset="0"/>
                        <a:cs typeface="Times New Roman" pitchFamily="18" charset="0"/>
                      </a:rPr>
                      <a:t>(ronda 16)</a:t>
                    </a:r>
                    <a:endParaRPr lang="es-ES" sz="8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4" name="183 Rectángulo"/>
                  <p:cNvSpPr/>
                  <p:nvPr/>
                </p:nvSpPr>
                <p:spPr>
                  <a:xfrm>
                    <a:off x="3172562" y="4725144"/>
                    <a:ext cx="319318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" sz="1200" dirty="0" smtClean="0">
                        <a:latin typeface="Arial" pitchFamily="34" charset="0"/>
                        <a:ea typeface="Cambria Math"/>
                        <a:cs typeface="Arial" pitchFamily="34" charset="0"/>
                      </a:rPr>
                      <a:t>⨁</a:t>
                    </a:r>
                    <a:endParaRPr lang="es-ES" sz="1200" dirty="0"/>
                  </a:p>
                </p:txBody>
              </p:sp>
              <p:sp>
                <p:nvSpPr>
                  <p:cNvPr id="185" name="Text Box 2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72000" y="3501008"/>
                    <a:ext cx="1080120" cy="4320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MITAD IZQUIERDA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s-E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186" name="185 Conector recto de flecha"/>
                  <p:cNvCxnSpPr/>
                  <p:nvPr/>
                </p:nvCxnSpPr>
                <p:spPr>
                  <a:xfrm>
                    <a:off x="3059856" y="4869160"/>
                    <a:ext cx="21600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88" name="230 Grupo"/>
                  <p:cNvGrpSpPr/>
                  <p:nvPr/>
                </p:nvGrpSpPr>
                <p:grpSpPr>
                  <a:xfrm>
                    <a:off x="3393225" y="4099465"/>
                    <a:ext cx="746727" cy="1417767"/>
                    <a:chOff x="3828448" y="647984"/>
                    <a:chExt cx="876606" cy="1728192"/>
                  </a:xfrm>
                </p:grpSpPr>
                <p:grpSp>
                  <p:nvGrpSpPr>
                    <p:cNvPr id="257" name="136 Grupo"/>
                    <p:cNvGrpSpPr/>
                    <p:nvPr/>
                  </p:nvGrpSpPr>
                  <p:grpSpPr>
                    <a:xfrm>
                      <a:off x="3828448" y="764704"/>
                      <a:ext cx="347600" cy="1512168"/>
                      <a:chOff x="3792352" y="764704"/>
                      <a:chExt cx="347600" cy="1512168"/>
                    </a:xfrm>
                  </p:grpSpPr>
                  <p:cxnSp>
                    <p:nvCxnSpPr>
                      <p:cNvPr id="286" name="285 Conector recto"/>
                      <p:cNvCxnSpPr/>
                      <p:nvPr/>
                    </p:nvCxnSpPr>
                    <p:spPr>
                      <a:xfrm>
                        <a:off x="3995952" y="764704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7" name="286 Conector recto"/>
                      <p:cNvCxnSpPr/>
                      <p:nvPr/>
                    </p:nvCxnSpPr>
                    <p:spPr>
                      <a:xfrm>
                        <a:off x="3995952" y="980728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8" name="287 Conector recto"/>
                      <p:cNvCxnSpPr/>
                      <p:nvPr/>
                    </p:nvCxnSpPr>
                    <p:spPr>
                      <a:xfrm>
                        <a:off x="3995952" y="1196752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9" name="288 Conector recto"/>
                      <p:cNvCxnSpPr/>
                      <p:nvPr/>
                    </p:nvCxnSpPr>
                    <p:spPr>
                      <a:xfrm>
                        <a:off x="3995952" y="1412776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0" name="289 Conector recto"/>
                      <p:cNvCxnSpPr/>
                      <p:nvPr/>
                    </p:nvCxnSpPr>
                    <p:spPr>
                      <a:xfrm>
                        <a:off x="3995952" y="1628800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1" name="290 Conector recto"/>
                      <p:cNvCxnSpPr/>
                      <p:nvPr/>
                    </p:nvCxnSpPr>
                    <p:spPr>
                      <a:xfrm>
                        <a:off x="3995952" y="1844824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2" name="291 Conector recto"/>
                      <p:cNvCxnSpPr/>
                      <p:nvPr/>
                    </p:nvCxnSpPr>
                    <p:spPr>
                      <a:xfrm>
                        <a:off x="3995952" y="2060848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3" name="292 Conector recto"/>
                      <p:cNvCxnSpPr/>
                      <p:nvPr/>
                    </p:nvCxnSpPr>
                    <p:spPr>
                      <a:xfrm>
                        <a:off x="3995952" y="2276872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4" name="293 Conector recto"/>
                      <p:cNvCxnSpPr/>
                      <p:nvPr/>
                    </p:nvCxnSpPr>
                    <p:spPr>
                      <a:xfrm>
                        <a:off x="3995936" y="764704"/>
                        <a:ext cx="0" cy="151200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5" name="294 Conector recto de flecha"/>
                      <p:cNvCxnSpPr/>
                      <p:nvPr/>
                    </p:nvCxnSpPr>
                    <p:spPr>
                      <a:xfrm>
                        <a:off x="3792352" y="1556792"/>
                        <a:ext cx="211308" cy="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59" name="258 Rectángulo"/>
                    <p:cNvSpPr/>
                    <p:nvPr/>
                  </p:nvSpPr>
                  <p:spPr>
                    <a:xfrm>
                      <a:off x="4176064" y="647984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60" name="259 CuadroTexto"/>
                    <p:cNvSpPr txBox="1"/>
                    <p:nvPr/>
                  </p:nvSpPr>
                  <p:spPr>
                    <a:xfrm>
                      <a:off x="4139952" y="836712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S2</a:t>
                      </a:r>
                    </a:p>
                  </p:txBody>
                </p:sp>
                <p:sp>
                  <p:nvSpPr>
                    <p:cNvPr id="261" name="260 Rectángulo"/>
                    <p:cNvSpPr/>
                    <p:nvPr/>
                  </p:nvSpPr>
                  <p:spPr>
                    <a:xfrm>
                      <a:off x="4176064" y="864008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62" name="261 CuadroTexto"/>
                    <p:cNvSpPr txBox="1"/>
                    <p:nvPr/>
                  </p:nvSpPr>
                  <p:spPr>
                    <a:xfrm>
                      <a:off x="4139952" y="1052736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S3</a:t>
                      </a:r>
                    </a:p>
                  </p:txBody>
                </p:sp>
                <p:sp>
                  <p:nvSpPr>
                    <p:cNvPr id="263" name="262 Rectángulo"/>
                    <p:cNvSpPr/>
                    <p:nvPr/>
                  </p:nvSpPr>
                  <p:spPr>
                    <a:xfrm>
                      <a:off x="4176064" y="1080032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64" name="263 CuadroTexto"/>
                    <p:cNvSpPr txBox="1"/>
                    <p:nvPr/>
                  </p:nvSpPr>
                  <p:spPr>
                    <a:xfrm>
                      <a:off x="4139952" y="1268760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S4</a:t>
                      </a:r>
                    </a:p>
                  </p:txBody>
                </p:sp>
                <p:sp>
                  <p:nvSpPr>
                    <p:cNvPr id="265" name="264 Rectángulo"/>
                    <p:cNvSpPr/>
                    <p:nvPr/>
                  </p:nvSpPr>
                  <p:spPr>
                    <a:xfrm>
                      <a:off x="4176064" y="1296056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66" name="265 CuadroTexto"/>
                    <p:cNvSpPr txBox="1"/>
                    <p:nvPr/>
                  </p:nvSpPr>
                  <p:spPr>
                    <a:xfrm>
                      <a:off x="4139952" y="1484784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S5</a:t>
                      </a:r>
                    </a:p>
                  </p:txBody>
                </p:sp>
                <p:sp>
                  <p:nvSpPr>
                    <p:cNvPr id="267" name="266 Rectángulo"/>
                    <p:cNvSpPr/>
                    <p:nvPr/>
                  </p:nvSpPr>
                  <p:spPr>
                    <a:xfrm>
                      <a:off x="4176064" y="1512080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68" name="267 CuadroTexto"/>
                    <p:cNvSpPr txBox="1"/>
                    <p:nvPr/>
                  </p:nvSpPr>
                  <p:spPr>
                    <a:xfrm>
                      <a:off x="4139952" y="1700808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S6</a:t>
                      </a:r>
                    </a:p>
                  </p:txBody>
                </p:sp>
                <p:sp>
                  <p:nvSpPr>
                    <p:cNvPr id="269" name="268 Rectángulo"/>
                    <p:cNvSpPr/>
                    <p:nvPr/>
                  </p:nvSpPr>
                  <p:spPr>
                    <a:xfrm>
                      <a:off x="4176064" y="1728104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70" name="269 CuadroTexto"/>
                    <p:cNvSpPr txBox="1"/>
                    <p:nvPr/>
                  </p:nvSpPr>
                  <p:spPr>
                    <a:xfrm>
                      <a:off x="4139952" y="1916832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S7</a:t>
                      </a:r>
                    </a:p>
                  </p:txBody>
                </p:sp>
                <p:sp>
                  <p:nvSpPr>
                    <p:cNvPr id="271" name="270 Rectángulo"/>
                    <p:cNvSpPr/>
                    <p:nvPr/>
                  </p:nvSpPr>
                  <p:spPr>
                    <a:xfrm>
                      <a:off x="4176064" y="1944128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72" name="271 CuadroTexto"/>
                    <p:cNvSpPr txBox="1"/>
                    <p:nvPr/>
                  </p:nvSpPr>
                  <p:spPr>
                    <a:xfrm>
                      <a:off x="4139952" y="2132856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S8</a:t>
                      </a:r>
                      <a:endParaRPr lang="es-ES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73" name="272 Rectángulo"/>
                    <p:cNvSpPr/>
                    <p:nvPr/>
                  </p:nvSpPr>
                  <p:spPr>
                    <a:xfrm>
                      <a:off x="4176064" y="2160152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grpSp>
                  <p:nvGrpSpPr>
                    <p:cNvPr id="274" name="137 Grupo"/>
                    <p:cNvGrpSpPr/>
                    <p:nvPr/>
                  </p:nvGrpSpPr>
                  <p:grpSpPr>
                    <a:xfrm flipH="1">
                      <a:off x="4392000" y="764704"/>
                      <a:ext cx="144016" cy="1512168"/>
                      <a:chOff x="3995936" y="764704"/>
                      <a:chExt cx="144016" cy="1512168"/>
                    </a:xfrm>
                  </p:grpSpPr>
                  <p:cxnSp>
                    <p:nvCxnSpPr>
                      <p:cNvPr id="276" name="275 Conector recto"/>
                      <p:cNvCxnSpPr/>
                      <p:nvPr/>
                    </p:nvCxnSpPr>
                    <p:spPr>
                      <a:xfrm>
                        <a:off x="3995952" y="764704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7" name="276 Conector recto"/>
                      <p:cNvCxnSpPr/>
                      <p:nvPr/>
                    </p:nvCxnSpPr>
                    <p:spPr>
                      <a:xfrm>
                        <a:off x="3995952" y="980728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8" name="277 Conector recto"/>
                      <p:cNvCxnSpPr/>
                      <p:nvPr/>
                    </p:nvCxnSpPr>
                    <p:spPr>
                      <a:xfrm>
                        <a:off x="3995952" y="1196752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0" name="279 Conector recto"/>
                      <p:cNvCxnSpPr/>
                      <p:nvPr/>
                    </p:nvCxnSpPr>
                    <p:spPr>
                      <a:xfrm>
                        <a:off x="3995952" y="1412776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1" name="280 Conector recto"/>
                      <p:cNvCxnSpPr/>
                      <p:nvPr/>
                    </p:nvCxnSpPr>
                    <p:spPr>
                      <a:xfrm>
                        <a:off x="3995952" y="1628800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2" name="281 Conector recto"/>
                      <p:cNvCxnSpPr/>
                      <p:nvPr/>
                    </p:nvCxnSpPr>
                    <p:spPr>
                      <a:xfrm>
                        <a:off x="3995952" y="1844824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3" name="282 Conector recto"/>
                      <p:cNvCxnSpPr/>
                      <p:nvPr/>
                    </p:nvCxnSpPr>
                    <p:spPr>
                      <a:xfrm>
                        <a:off x="3995952" y="2060848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4" name="283 Conector recto"/>
                      <p:cNvCxnSpPr/>
                      <p:nvPr/>
                    </p:nvCxnSpPr>
                    <p:spPr>
                      <a:xfrm>
                        <a:off x="3995952" y="2276872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5" name="284 Conector recto"/>
                      <p:cNvCxnSpPr/>
                      <p:nvPr/>
                    </p:nvCxnSpPr>
                    <p:spPr>
                      <a:xfrm>
                        <a:off x="3995936" y="764704"/>
                        <a:ext cx="0" cy="151200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75" name="274 Conector recto"/>
                    <p:cNvCxnSpPr/>
                    <p:nvPr/>
                  </p:nvCxnSpPr>
                  <p:spPr>
                    <a:xfrm>
                      <a:off x="4536008" y="1556792"/>
                      <a:ext cx="16904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03" name="202 Conector recto"/>
                  <p:cNvCxnSpPr/>
                  <p:nvPr/>
                </p:nvCxnSpPr>
                <p:spPr>
                  <a:xfrm>
                    <a:off x="4139952" y="4833240"/>
                    <a:ext cx="0" cy="7560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AutoShape 22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724127" y="4869160"/>
                    <a:ext cx="1" cy="108000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208" name="AutoShape 22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5148064" y="5949240"/>
                    <a:ext cx="57600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9" name="AutoShape 22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572000" y="5589240"/>
                    <a:ext cx="25200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D0D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210" name="209 Conector recto"/>
                  <p:cNvCxnSpPr/>
                  <p:nvPr/>
                </p:nvCxnSpPr>
                <p:spPr>
                  <a:xfrm>
                    <a:off x="4824000" y="4797152"/>
                    <a:ext cx="0" cy="792000"/>
                  </a:xfrm>
                  <a:prstGeom prst="line">
                    <a:avLst/>
                  </a:prstGeom>
                  <a:ln>
                    <a:solidFill>
                      <a:srgbClr val="FF0D0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11" name="313 Grupo"/>
                  <p:cNvGrpSpPr/>
                  <p:nvPr/>
                </p:nvGrpSpPr>
                <p:grpSpPr>
                  <a:xfrm>
                    <a:off x="4824055" y="4077072"/>
                    <a:ext cx="864053" cy="1440160"/>
                    <a:chOff x="3732963" y="620688"/>
                    <a:chExt cx="1014339" cy="1755488"/>
                  </a:xfrm>
                </p:grpSpPr>
                <p:grpSp>
                  <p:nvGrpSpPr>
                    <p:cNvPr id="217" name="136 Grupo"/>
                    <p:cNvGrpSpPr/>
                    <p:nvPr/>
                  </p:nvGrpSpPr>
                  <p:grpSpPr>
                    <a:xfrm>
                      <a:off x="4032032" y="764704"/>
                      <a:ext cx="715270" cy="1512168"/>
                      <a:chOff x="3995936" y="764704"/>
                      <a:chExt cx="715270" cy="1512168"/>
                    </a:xfrm>
                  </p:grpSpPr>
                  <p:cxnSp>
                    <p:nvCxnSpPr>
                      <p:cNvPr id="246" name="245 Conector recto"/>
                      <p:cNvCxnSpPr/>
                      <p:nvPr/>
                    </p:nvCxnSpPr>
                    <p:spPr>
                      <a:xfrm>
                        <a:off x="3995952" y="764704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7" name="246 Conector recto"/>
                      <p:cNvCxnSpPr/>
                      <p:nvPr/>
                    </p:nvCxnSpPr>
                    <p:spPr>
                      <a:xfrm>
                        <a:off x="3995952" y="980728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8" name="247 Conector recto"/>
                      <p:cNvCxnSpPr/>
                      <p:nvPr/>
                    </p:nvCxnSpPr>
                    <p:spPr>
                      <a:xfrm>
                        <a:off x="3995952" y="1196752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0" name="249 Conector recto"/>
                      <p:cNvCxnSpPr/>
                      <p:nvPr/>
                    </p:nvCxnSpPr>
                    <p:spPr>
                      <a:xfrm>
                        <a:off x="3995952" y="1412776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1" name="250 Conector recto"/>
                      <p:cNvCxnSpPr/>
                      <p:nvPr/>
                    </p:nvCxnSpPr>
                    <p:spPr>
                      <a:xfrm>
                        <a:off x="3995952" y="1628800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2" name="251 Conector recto"/>
                      <p:cNvCxnSpPr/>
                      <p:nvPr/>
                    </p:nvCxnSpPr>
                    <p:spPr>
                      <a:xfrm>
                        <a:off x="3995952" y="1844824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3" name="252 Conector recto"/>
                      <p:cNvCxnSpPr/>
                      <p:nvPr/>
                    </p:nvCxnSpPr>
                    <p:spPr>
                      <a:xfrm>
                        <a:off x="3995952" y="2060848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4" name="253 Conector recto"/>
                      <p:cNvCxnSpPr/>
                      <p:nvPr/>
                    </p:nvCxnSpPr>
                    <p:spPr>
                      <a:xfrm>
                        <a:off x="3995952" y="2276872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5" name="254 Conector recto"/>
                      <p:cNvCxnSpPr/>
                      <p:nvPr/>
                    </p:nvCxnSpPr>
                    <p:spPr>
                      <a:xfrm>
                        <a:off x="3995936" y="764704"/>
                        <a:ext cx="0" cy="1512000"/>
                      </a:xfrm>
                      <a:prstGeom prst="line">
                        <a:avLst/>
                      </a:prstGeom>
                      <a:ln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6" name="255 Conector recto de flecha"/>
                      <p:cNvCxnSpPr/>
                      <p:nvPr/>
                    </p:nvCxnSpPr>
                    <p:spPr>
                      <a:xfrm flipH="1">
                        <a:off x="4499899" y="1498432"/>
                        <a:ext cx="211307" cy="0"/>
                      </a:xfrm>
                      <a:prstGeom prst="straightConnector1">
                        <a:avLst/>
                      </a:prstGeom>
                      <a:ln>
                        <a:solidFill>
                          <a:srgbClr val="FF0D0D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18" name="217 CuadroTexto"/>
                    <p:cNvSpPr txBox="1"/>
                    <p:nvPr/>
                  </p:nvSpPr>
                  <p:spPr>
                    <a:xfrm>
                      <a:off x="4139952" y="620688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S1</a:t>
                      </a:r>
                      <a:endParaRPr lang="es-ES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19" name="218 Rectángulo"/>
                    <p:cNvSpPr/>
                    <p:nvPr/>
                  </p:nvSpPr>
                  <p:spPr>
                    <a:xfrm>
                      <a:off x="4176064" y="647984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20" name="219 CuadroTexto"/>
                    <p:cNvSpPr txBox="1"/>
                    <p:nvPr/>
                  </p:nvSpPr>
                  <p:spPr>
                    <a:xfrm>
                      <a:off x="4139952" y="836712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S2</a:t>
                      </a:r>
                    </a:p>
                  </p:txBody>
                </p:sp>
                <p:sp>
                  <p:nvSpPr>
                    <p:cNvPr id="221" name="220 Rectángulo"/>
                    <p:cNvSpPr/>
                    <p:nvPr/>
                  </p:nvSpPr>
                  <p:spPr>
                    <a:xfrm>
                      <a:off x="4176064" y="864008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22" name="221 CuadroTexto"/>
                    <p:cNvSpPr txBox="1"/>
                    <p:nvPr/>
                  </p:nvSpPr>
                  <p:spPr>
                    <a:xfrm>
                      <a:off x="4139952" y="1052736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S3</a:t>
                      </a:r>
                    </a:p>
                  </p:txBody>
                </p:sp>
                <p:sp>
                  <p:nvSpPr>
                    <p:cNvPr id="223" name="222 Rectángulo"/>
                    <p:cNvSpPr/>
                    <p:nvPr/>
                  </p:nvSpPr>
                  <p:spPr>
                    <a:xfrm>
                      <a:off x="4176064" y="1080032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24" name="223 CuadroTexto"/>
                    <p:cNvSpPr txBox="1"/>
                    <p:nvPr/>
                  </p:nvSpPr>
                  <p:spPr>
                    <a:xfrm>
                      <a:off x="4139952" y="1268760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S4</a:t>
                      </a:r>
                    </a:p>
                  </p:txBody>
                </p:sp>
                <p:sp>
                  <p:nvSpPr>
                    <p:cNvPr id="225" name="224 Rectángulo"/>
                    <p:cNvSpPr/>
                    <p:nvPr/>
                  </p:nvSpPr>
                  <p:spPr>
                    <a:xfrm>
                      <a:off x="4176064" y="1296056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26" name="225 CuadroTexto"/>
                    <p:cNvSpPr txBox="1"/>
                    <p:nvPr/>
                  </p:nvSpPr>
                  <p:spPr>
                    <a:xfrm>
                      <a:off x="4139952" y="1484784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S5</a:t>
                      </a:r>
                    </a:p>
                  </p:txBody>
                </p:sp>
                <p:sp>
                  <p:nvSpPr>
                    <p:cNvPr id="227" name="226 Rectángulo"/>
                    <p:cNvSpPr/>
                    <p:nvPr/>
                  </p:nvSpPr>
                  <p:spPr>
                    <a:xfrm>
                      <a:off x="4176064" y="1512080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28" name="227 CuadroTexto"/>
                    <p:cNvSpPr txBox="1"/>
                    <p:nvPr/>
                  </p:nvSpPr>
                  <p:spPr>
                    <a:xfrm>
                      <a:off x="4139952" y="1700808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S6</a:t>
                      </a:r>
                    </a:p>
                  </p:txBody>
                </p:sp>
                <p:sp>
                  <p:nvSpPr>
                    <p:cNvPr id="229" name="228 Rectángulo"/>
                    <p:cNvSpPr/>
                    <p:nvPr/>
                  </p:nvSpPr>
                  <p:spPr>
                    <a:xfrm>
                      <a:off x="4176064" y="1728104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30" name="229 CuadroTexto"/>
                    <p:cNvSpPr txBox="1"/>
                    <p:nvPr/>
                  </p:nvSpPr>
                  <p:spPr>
                    <a:xfrm>
                      <a:off x="4139952" y="1916832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S7</a:t>
                      </a:r>
                    </a:p>
                  </p:txBody>
                </p:sp>
                <p:sp>
                  <p:nvSpPr>
                    <p:cNvPr id="231" name="230 Rectángulo"/>
                    <p:cNvSpPr/>
                    <p:nvPr/>
                  </p:nvSpPr>
                  <p:spPr>
                    <a:xfrm>
                      <a:off x="4176064" y="1944128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32" name="231 CuadroTexto"/>
                    <p:cNvSpPr txBox="1"/>
                    <p:nvPr/>
                  </p:nvSpPr>
                  <p:spPr>
                    <a:xfrm>
                      <a:off x="4139952" y="2132856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S8</a:t>
                      </a:r>
                      <a:endParaRPr lang="es-ES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33" name="232 Rectángulo"/>
                    <p:cNvSpPr/>
                    <p:nvPr/>
                  </p:nvSpPr>
                  <p:spPr>
                    <a:xfrm>
                      <a:off x="4176064" y="2160152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grpSp>
                  <p:nvGrpSpPr>
                    <p:cNvPr id="234" name="137 Grupo"/>
                    <p:cNvGrpSpPr/>
                    <p:nvPr/>
                  </p:nvGrpSpPr>
                  <p:grpSpPr>
                    <a:xfrm flipH="1">
                      <a:off x="4392000" y="764704"/>
                      <a:ext cx="144016" cy="1512168"/>
                      <a:chOff x="3995936" y="764704"/>
                      <a:chExt cx="144016" cy="1512168"/>
                    </a:xfrm>
                  </p:grpSpPr>
                  <p:cxnSp>
                    <p:nvCxnSpPr>
                      <p:cNvPr id="236" name="235 Conector recto"/>
                      <p:cNvCxnSpPr/>
                      <p:nvPr/>
                    </p:nvCxnSpPr>
                    <p:spPr>
                      <a:xfrm>
                        <a:off x="3995952" y="764704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7" name="236 Conector recto"/>
                      <p:cNvCxnSpPr/>
                      <p:nvPr/>
                    </p:nvCxnSpPr>
                    <p:spPr>
                      <a:xfrm>
                        <a:off x="3995952" y="980728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8" name="237 Conector recto"/>
                      <p:cNvCxnSpPr/>
                      <p:nvPr/>
                    </p:nvCxnSpPr>
                    <p:spPr>
                      <a:xfrm>
                        <a:off x="3995952" y="1196752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9" name="238 Conector recto"/>
                      <p:cNvCxnSpPr/>
                      <p:nvPr/>
                    </p:nvCxnSpPr>
                    <p:spPr>
                      <a:xfrm>
                        <a:off x="3995952" y="1412776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0" name="239 Conector recto"/>
                      <p:cNvCxnSpPr/>
                      <p:nvPr/>
                    </p:nvCxnSpPr>
                    <p:spPr>
                      <a:xfrm>
                        <a:off x="3995952" y="1628800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1" name="240 Conector recto"/>
                      <p:cNvCxnSpPr/>
                      <p:nvPr/>
                    </p:nvCxnSpPr>
                    <p:spPr>
                      <a:xfrm>
                        <a:off x="3995952" y="1844824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3" name="242 Conector recto"/>
                      <p:cNvCxnSpPr/>
                      <p:nvPr/>
                    </p:nvCxnSpPr>
                    <p:spPr>
                      <a:xfrm>
                        <a:off x="3995952" y="2060848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4" name="243 Conector recto"/>
                      <p:cNvCxnSpPr/>
                      <p:nvPr/>
                    </p:nvCxnSpPr>
                    <p:spPr>
                      <a:xfrm>
                        <a:off x="3995952" y="2276872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5" name="244 Conector recto"/>
                      <p:cNvCxnSpPr/>
                      <p:nvPr/>
                    </p:nvCxnSpPr>
                    <p:spPr>
                      <a:xfrm>
                        <a:off x="3995936" y="764704"/>
                        <a:ext cx="0" cy="1512000"/>
                      </a:xfrm>
                      <a:prstGeom prst="line">
                        <a:avLst/>
                      </a:prstGeom>
                      <a:ln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35" name="234 Conector recto"/>
                    <p:cNvCxnSpPr/>
                    <p:nvPr/>
                  </p:nvCxnSpPr>
                  <p:spPr>
                    <a:xfrm>
                      <a:off x="3732963" y="1498432"/>
                      <a:ext cx="295831" cy="0"/>
                    </a:xfrm>
                    <a:prstGeom prst="line">
                      <a:avLst/>
                    </a:prstGeom>
                    <a:ln>
                      <a:solidFill>
                        <a:srgbClr val="FF0D0D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12" name="211 Rectángulo"/>
                  <p:cNvSpPr/>
                  <p:nvPr/>
                </p:nvSpPr>
                <p:spPr>
                  <a:xfrm>
                    <a:off x="5580112" y="4653136"/>
                    <a:ext cx="319318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" sz="1200" dirty="0" smtClean="0">
                        <a:latin typeface="Arial" pitchFamily="34" charset="0"/>
                        <a:ea typeface="Cambria Math"/>
                        <a:cs typeface="Arial" pitchFamily="34" charset="0"/>
                      </a:rPr>
                      <a:t>⨁</a:t>
                    </a:r>
                    <a:endParaRPr lang="es-ES" sz="1200" dirty="0"/>
                  </a:p>
                </p:txBody>
              </p:sp>
              <p:cxnSp>
                <p:nvCxnSpPr>
                  <p:cNvPr id="213" name="212 Conector recto de flecha"/>
                  <p:cNvCxnSpPr/>
                  <p:nvPr/>
                </p:nvCxnSpPr>
                <p:spPr>
                  <a:xfrm flipH="1">
                    <a:off x="5796136" y="4797152"/>
                    <a:ext cx="216000" cy="0"/>
                  </a:xfrm>
                  <a:prstGeom prst="straightConnector1">
                    <a:avLst/>
                  </a:prstGeom>
                  <a:ln>
                    <a:solidFill>
                      <a:srgbClr val="FF0D0D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4" name="213 CuadroTexto"/>
                  <p:cNvSpPr txBox="1"/>
                  <p:nvPr/>
                </p:nvSpPr>
                <p:spPr>
                  <a:xfrm>
                    <a:off x="6012160" y="4509120"/>
                    <a:ext cx="720080" cy="5847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ES" sz="800" dirty="0" smtClean="0">
                        <a:latin typeface="Times New Roman" pitchFamily="18" charset="0"/>
                        <a:cs typeface="Times New Roman" pitchFamily="18" charset="0"/>
                      </a:rPr>
                      <a:t>Permutación </a:t>
                    </a:r>
                  </a:p>
                  <a:p>
                    <a:pPr algn="ctr"/>
                    <a:r>
                      <a:rPr lang="es-ES" sz="800" dirty="0" smtClean="0">
                        <a:latin typeface="Times New Roman" pitchFamily="18" charset="0"/>
                        <a:cs typeface="Times New Roman" pitchFamily="18" charset="0"/>
                      </a:rPr>
                      <a:t>+ </a:t>
                    </a:r>
                  </a:p>
                  <a:p>
                    <a:pPr algn="ctr"/>
                    <a:r>
                      <a:rPr lang="es-ES" sz="800" dirty="0" smtClean="0">
                        <a:latin typeface="Times New Roman" pitchFamily="18" charset="0"/>
                        <a:cs typeface="Times New Roman" pitchFamily="18" charset="0"/>
                      </a:rPr>
                      <a:t>Expansión </a:t>
                    </a:r>
                  </a:p>
                  <a:p>
                    <a:pPr algn="ctr"/>
                    <a:r>
                      <a:rPr lang="es-ES" sz="800" dirty="0" smtClean="0">
                        <a:latin typeface="Times New Roman" pitchFamily="18" charset="0"/>
                        <a:cs typeface="Times New Roman" pitchFamily="18" charset="0"/>
                      </a:rPr>
                      <a:t>(ronda 16)</a:t>
                    </a:r>
                    <a:endParaRPr lang="es-ES" sz="8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215" name="AutoShape 2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228184" y="3933120"/>
                    <a:ext cx="0" cy="57600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D0D"/>
                    </a:solidFill>
                    <a:round/>
                    <a:headEnd/>
                    <a:tailEnd type="triangle" w="med" len="med"/>
                  </a:ln>
                </p:spPr>
              </p:cxnSp>
              <p:sp>
                <p:nvSpPr>
                  <p:cNvPr id="216" name="Text Box 2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08104" y="3940671"/>
                    <a:ext cx="792088" cy="4964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MITAD DERECHA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s-E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71" name="370 CuadroTexto"/>
                <p:cNvSpPr txBox="1"/>
                <p:nvPr/>
              </p:nvSpPr>
              <p:spPr>
                <a:xfrm>
                  <a:off x="2938496" y="4653136"/>
                  <a:ext cx="368035" cy="1767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800" dirty="0" smtClean="0">
                      <a:latin typeface="Times New Roman" pitchFamily="18" charset="0"/>
                      <a:cs typeface="Times New Roman" pitchFamily="18" charset="0"/>
                    </a:rPr>
                    <a:t>S1</a:t>
                  </a:r>
                  <a:endParaRPr lang="es-ES" sz="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90" name="489 Conector recto de flecha"/>
              <p:cNvCxnSpPr/>
              <p:nvPr/>
            </p:nvCxnSpPr>
            <p:spPr>
              <a:xfrm>
                <a:off x="5184000" y="3573016"/>
                <a:ext cx="0" cy="324000"/>
              </a:xfrm>
              <a:prstGeom prst="straightConnector1">
                <a:avLst/>
              </a:prstGeom>
              <a:noFill/>
              <a:ln w="9525">
                <a:solidFill>
                  <a:srgbClr val="FF0D0D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833" name="832 Conector recto de flecha"/>
            <p:cNvCxnSpPr/>
            <p:nvPr/>
          </p:nvCxnSpPr>
          <p:spPr>
            <a:xfrm>
              <a:off x="2483768" y="3573016"/>
              <a:ext cx="0" cy="324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3" name="952 Grupo"/>
          <p:cNvGrpSpPr/>
          <p:nvPr/>
        </p:nvGrpSpPr>
        <p:grpSpPr>
          <a:xfrm>
            <a:off x="1548000" y="3573016"/>
            <a:ext cx="4536504" cy="3168352"/>
            <a:chOff x="1547664" y="3573016"/>
            <a:chExt cx="4536504" cy="3168352"/>
          </a:xfrm>
        </p:grpSpPr>
        <p:grpSp>
          <p:nvGrpSpPr>
            <p:cNvPr id="954" name="834 Grupo"/>
            <p:cNvGrpSpPr/>
            <p:nvPr/>
          </p:nvGrpSpPr>
          <p:grpSpPr>
            <a:xfrm>
              <a:off x="1547664" y="3573016"/>
              <a:ext cx="4536504" cy="3168352"/>
              <a:chOff x="1547664" y="3573016"/>
              <a:chExt cx="4536504" cy="3168352"/>
            </a:xfrm>
          </p:grpSpPr>
          <p:grpSp>
            <p:nvGrpSpPr>
              <p:cNvPr id="956" name="716 Grupo"/>
              <p:cNvGrpSpPr/>
              <p:nvPr/>
            </p:nvGrpSpPr>
            <p:grpSpPr>
              <a:xfrm>
                <a:off x="1547664" y="3573016"/>
                <a:ext cx="4536504" cy="3168352"/>
                <a:chOff x="1547664" y="3573016"/>
                <a:chExt cx="4536504" cy="3168352"/>
              </a:xfrm>
            </p:grpSpPr>
            <p:grpSp>
              <p:nvGrpSpPr>
                <p:cNvPr id="958" name="154 Grupo"/>
                <p:cNvGrpSpPr/>
                <p:nvPr/>
              </p:nvGrpSpPr>
              <p:grpSpPr>
                <a:xfrm>
                  <a:off x="1547664" y="3573016"/>
                  <a:ext cx="4536504" cy="3168352"/>
                  <a:chOff x="2267744" y="2996952"/>
                  <a:chExt cx="4536504" cy="3168352"/>
                </a:xfrm>
              </p:grpSpPr>
              <p:sp>
                <p:nvSpPr>
                  <p:cNvPr id="960" name="AutoShape 168"/>
                  <p:cNvSpPr>
                    <a:spLocks noChangeArrowheads="1"/>
                  </p:cNvSpPr>
                  <p:nvPr/>
                </p:nvSpPr>
                <p:spPr bwMode="auto">
                  <a:xfrm>
                    <a:off x="2267744" y="2996952"/>
                    <a:ext cx="4536504" cy="3168352"/>
                  </a:xfrm>
                  <a:prstGeom prst="flowChartAlternateProcess">
                    <a:avLst/>
                  </a:prstGeom>
                  <a:solidFill>
                    <a:srgbClr val="75EB78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961" name="Text Box 1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83843" y="3076426"/>
                    <a:ext cx="2040285" cy="2730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POST-PROCESADO</a:t>
                    </a:r>
                    <a:endParaRPr kumimoji="0" lang="es-ES" sz="2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962" name="AutoShape 2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843808" y="3933128"/>
                    <a:ext cx="0" cy="64800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963" name="AutoShape 21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1880" y="3501008"/>
                    <a:ext cx="86400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964" name="AutoShape 21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572000" y="3501007"/>
                    <a:ext cx="936000" cy="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</p:cxnSp>
              <p:sp>
                <p:nvSpPr>
                  <p:cNvPr id="965" name="Text Box 2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39952" y="3861048"/>
                    <a:ext cx="792088" cy="50405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s-ES" sz="900" dirty="0" smtClean="0">
                        <a:latin typeface="Times New Roman" pitchFamily="18" charset="0"/>
                        <a:cs typeface="Arial" pitchFamily="34" charset="0"/>
                      </a:rPr>
                      <a:t>Permutación Inversa Final </a:t>
                    </a:r>
                    <a:r>
                      <a: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(ronda 16)</a:t>
                    </a:r>
                    <a:endParaRPr kumimoji="0" lang="es-E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966" name="AutoShape 22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46080" y="3609048"/>
                    <a:ext cx="0" cy="25200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sp>
                <p:nvSpPr>
                  <p:cNvPr id="967" name="Text Box 2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23928" y="5733256"/>
                    <a:ext cx="1224136" cy="36004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s-ES" sz="900" dirty="0" smtClean="0">
                        <a:latin typeface="Times New Roman" pitchFamily="18" charset="0"/>
                        <a:cs typeface="Arial" pitchFamily="34" charset="0"/>
                      </a:rPr>
                      <a:t>GENERADOR DE SUBCLAVES</a:t>
                    </a:r>
                    <a:r>
                      <a: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(6 bits)</a:t>
                    </a:r>
                    <a:endParaRPr kumimoji="0" lang="es-E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968" name="AutoShape 22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347863" y="4941320"/>
                    <a:ext cx="1" cy="100800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969" name="AutoShape 22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347864" y="5949280"/>
                    <a:ext cx="57600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970" name="Text Box 2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91880" y="3501008"/>
                    <a:ext cx="1080120" cy="4320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MITAD IZQUIERDA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s-E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71" name="Text Box 2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71800" y="4012679"/>
                    <a:ext cx="792088" cy="4964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MITAD DERECHA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s-E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972" name="AutoShape 22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139952" y="5589240"/>
                    <a:ext cx="25200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973" name="AutoShape 24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99992" y="4365104"/>
                    <a:ext cx="0" cy="68400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974" name="AutoShape 24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482000" y="5262660"/>
                    <a:ext cx="0" cy="21600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sp>
                <p:nvSpPr>
                  <p:cNvPr id="975" name="974 CuadroTexto"/>
                  <p:cNvSpPr txBox="1"/>
                  <p:nvPr/>
                </p:nvSpPr>
                <p:spPr>
                  <a:xfrm>
                    <a:off x="4283968" y="5013176"/>
                    <a:ext cx="576064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ES" sz="1200" dirty="0" smtClean="0">
                        <a:latin typeface="Times New Roman" pitchFamily="18" charset="0"/>
                        <a:cs typeface="Times New Roman" pitchFamily="18" charset="0"/>
                      </a:rPr>
                      <a:t>¿=?</a:t>
                    </a:r>
                    <a:endParaRPr lang="es-ES" sz="12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76" name="975 Rectángulo"/>
                  <p:cNvSpPr/>
                  <p:nvPr/>
                </p:nvSpPr>
                <p:spPr>
                  <a:xfrm>
                    <a:off x="4258966" y="3275692"/>
                    <a:ext cx="38504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" dirty="0" smtClean="0">
                        <a:latin typeface="Arial" pitchFamily="34" charset="0"/>
                        <a:ea typeface="Cambria Math"/>
                        <a:cs typeface="Arial" pitchFamily="34" charset="0"/>
                      </a:rPr>
                      <a:t>⨁</a:t>
                    </a:r>
                    <a:endParaRPr lang="es-ES" dirty="0"/>
                  </a:p>
                </p:txBody>
              </p:sp>
              <p:sp>
                <p:nvSpPr>
                  <p:cNvPr id="977" name="976 Rectángulo"/>
                  <p:cNvSpPr/>
                  <p:nvPr/>
                </p:nvSpPr>
                <p:spPr>
                  <a:xfrm>
                    <a:off x="4283968" y="5373216"/>
                    <a:ext cx="38504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" dirty="0" smtClean="0">
                        <a:latin typeface="Arial" pitchFamily="34" charset="0"/>
                        <a:ea typeface="Cambria Math"/>
                        <a:cs typeface="Arial" pitchFamily="34" charset="0"/>
                      </a:rPr>
                      <a:t>⨁</a:t>
                    </a:r>
                    <a:endParaRPr lang="es-ES" dirty="0"/>
                  </a:p>
                </p:txBody>
              </p:sp>
              <p:sp>
                <p:nvSpPr>
                  <p:cNvPr id="978" name="977 CuadroTexto"/>
                  <p:cNvSpPr txBox="1"/>
                  <p:nvPr/>
                </p:nvSpPr>
                <p:spPr>
                  <a:xfrm>
                    <a:off x="2555776" y="3332892"/>
                    <a:ext cx="936104" cy="6001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ES" sz="1100" dirty="0" smtClean="0">
                        <a:latin typeface="Times New Roman" pitchFamily="18" charset="0"/>
                        <a:cs typeface="Times New Roman" pitchFamily="18" charset="0"/>
                      </a:rPr>
                      <a:t>Permutación Inversa  Final</a:t>
                    </a:r>
                  </a:p>
                </p:txBody>
              </p:sp>
              <p:sp>
                <p:nvSpPr>
                  <p:cNvPr id="979" name="978 CuadroTexto"/>
                  <p:cNvSpPr txBox="1"/>
                  <p:nvPr/>
                </p:nvSpPr>
                <p:spPr>
                  <a:xfrm>
                    <a:off x="5508104" y="3332892"/>
                    <a:ext cx="936104" cy="6001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ES" sz="1100" dirty="0" smtClean="0">
                        <a:latin typeface="Times New Roman" pitchFamily="18" charset="0"/>
                        <a:cs typeface="Times New Roman" pitchFamily="18" charset="0"/>
                      </a:rPr>
                      <a:t>Permutación Inversa  Final</a:t>
                    </a:r>
                  </a:p>
                </p:txBody>
              </p:sp>
              <p:sp>
                <p:nvSpPr>
                  <p:cNvPr id="980" name="979 CuadroTexto"/>
                  <p:cNvSpPr txBox="1"/>
                  <p:nvPr/>
                </p:nvSpPr>
                <p:spPr>
                  <a:xfrm>
                    <a:off x="2339752" y="4561964"/>
                    <a:ext cx="720080" cy="5847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ES" sz="800" dirty="0" smtClean="0">
                        <a:latin typeface="Times New Roman" pitchFamily="18" charset="0"/>
                        <a:cs typeface="Times New Roman" pitchFamily="18" charset="0"/>
                      </a:rPr>
                      <a:t>Permutación </a:t>
                    </a:r>
                  </a:p>
                  <a:p>
                    <a:pPr algn="ctr"/>
                    <a:r>
                      <a:rPr lang="es-ES" sz="800" dirty="0" smtClean="0">
                        <a:latin typeface="Times New Roman" pitchFamily="18" charset="0"/>
                        <a:cs typeface="Times New Roman" pitchFamily="18" charset="0"/>
                      </a:rPr>
                      <a:t>+ </a:t>
                    </a:r>
                  </a:p>
                  <a:p>
                    <a:pPr algn="ctr"/>
                    <a:r>
                      <a:rPr lang="es-ES" sz="800" dirty="0" smtClean="0">
                        <a:latin typeface="Times New Roman" pitchFamily="18" charset="0"/>
                        <a:cs typeface="Times New Roman" pitchFamily="18" charset="0"/>
                      </a:rPr>
                      <a:t>Expansión </a:t>
                    </a:r>
                  </a:p>
                  <a:p>
                    <a:pPr algn="ctr"/>
                    <a:r>
                      <a:rPr lang="es-ES" sz="800" dirty="0" smtClean="0">
                        <a:latin typeface="Times New Roman" pitchFamily="18" charset="0"/>
                        <a:cs typeface="Times New Roman" pitchFamily="18" charset="0"/>
                      </a:rPr>
                      <a:t>(ronda 16)</a:t>
                    </a:r>
                    <a:endParaRPr lang="es-ES" sz="8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81" name="980 Rectángulo"/>
                  <p:cNvSpPr/>
                  <p:nvPr/>
                </p:nvSpPr>
                <p:spPr>
                  <a:xfrm>
                    <a:off x="3172562" y="4725144"/>
                    <a:ext cx="319318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" sz="1200" dirty="0" smtClean="0">
                        <a:latin typeface="Arial" pitchFamily="34" charset="0"/>
                        <a:ea typeface="Cambria Math"/>
                        <a:cs typeface="Arial" pitchFamily="34" charset="0"/>
                      </a:rPr>
                      <a:t>⨁</a:t>
                    </a:r>
                    <a:endParaRPr lang="es-ES" sz="1200" dirty="0"/>
                  </a:p>
                </p:txBody>
              </p:sp>
              <p:sp>
                <p:nvSpPr>
                  <p:cNvPr id="982" name="Text Box 2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72000" y="3501008"/>
                    <a:ext cx="1080120" cy="4320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MITAD IZQUIERDA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s-E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983" name="982 Conector recto de flecha"/>
                  <p:cNvCxnSpPr/>
                  <p:nvPr/>
                </p:nvCxnSpPr>
                <p:spPr>
                  <a:xfrm>
                    <a:off x="3059856" y="4869160"/>
                    <a:ext cx="21600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84" name="230 Grupo"/>
                  <p:cNvGrpSpPr/>
                  <p:nvPr/>
                </p:nvGrpSpPr>
                <p:grpSpPr>
                  <a:xfrm>
                    <a:off x="3393225" y="4099465"/>
                    <a:ext cx="746727" cy="1417767"/>
                    <a:chOff x="3828448" y="647984"/>
                    <a:chExt cx="876606" cy="1728192"/>
                  </a:xfrm>
                </p:grpSpPr>
                <p:grpSp>
                  <p:nvGrpSpPr>
                    <p:cNvPr id="1034" name="136 Grupo"/>
                    <p:cNvGrpSpPr/>
                    <p:nvPr/>
                  </p:nvGrpSpPr>
                  <p:grpSpPr>
                    <a:xfrm>
                      <a:off x="3828448" y="764704"/>
                      <a:ext cx="347600" cy="1512168"/>
                      <a:chOff x="3792352" y="764704"/>
                      <a:chExt cx="347600" cy="1512168"/>
                    </a:xfrm>
                  </p:grpSpPr>
                  <p:cxnSp>
                    <p:nvCxnSpPr>
                      <p:cNvPr id="1061" name="1060 Conector recto"/>
                      <p:cNvCxnSpPr/>
                      <p:nvPr/>
                    </p:nvCxnSpPr>
                    <p:spPr>
                      <a:xfrm>
                        <a:off x="3995952" y="764704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62" name="1061 Conector recto"/>
                      <p:cNvCxnSpPr/>
                      <p:nvPr/>
                    </p:nvCxnSpPr>
                    <p:spPr>
                      <a:xfrm>
                        <a:off x="3995952" y="980728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63" name="1062 Conector recto"/>
                      <p:cNvCxnSpPr/>
                      <p:nvPr/>
                    </p:nvCxnSpPr>
                    <p:spPr>
                      <a:xfrm>
                        <a:off x="3995952" y="1196752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64" name="1063 Conector recto"/>
                      <p:cNvCxnSpPr/>
                      <p:nvPr/>
                    </p:nvCxnSpPr>
                    <p:spPr>
                      <a:xfrm>
                        <a:off x="3995952" y="1412776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65" name="1064 Conector recto"/>
                      <p:cNvCxnSpPr/>
                      <p:nvPr/>
                    </p:nvCxnSpPr>
                    <p:spPr>
                      <a:xfrm>
                        <a:off x="3995952" y="1628800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66" name="1065 Conector recto"/>
                      <p:cNvCxnSpPr/>
                      <p:nvPr/>
                    </p:nvCxnSpPr>
                    <p:spPr>
                      <a:xfrm>
                        <a:off x="3995952" y="1844824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67" name="1066 Conector recto"/>
                      <p:cNvCxnSpPr/>
                      <p:nvPr/>
                    </p:nvCxnSpPr>
                    <p:spPr>
                      <a:xfrm>
                        <a:off x="3995952" y="2060848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68" name="1067 Conector recto"/>
                      <p:cNvCxnSpPr/>
                      <p:nvPr/>
                    </p:nvCxnSpPr>
                    <p:spPr>
                      <a:xfrm>
                        <a:off x="3995952" y="2276872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69" name="1068 Conector recto"/>
                      <p:cNvCxnSpPr/>
                      <p:nvPr/>
                    </p:nvCxnSpPr>
                    <p:spPr>
                      <a:xfrm>
                        <a:off x="3995936" y="764704"/>
                        <a:ext cx="0" cy="151200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70" name="1069 Conector recto de flecha"/>
                      <p:cNvCxnSpPr/>
                      <p:nvPr/>
                    </p:nvCxnSpPr>
                    <p:spPr>
                      <a:xfrm>
                        <a:off x="3792352" y="1556792"/>
                        <a:ext cx="211308" cy="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035" name="1034 Rectángulo"/>
                    <p:cNvSpPr/>
                    <p:nvPr/>
                  </p:nvSpPr>
                  <p:spPr>
                    <a:xfrm>
                      <a:off x="4176064" y="647984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036" name="1035 CuadroTexto"/>
                    <p:cNvSpPr txBox="1"/>
                    <p:nvPr/>
                  </p:nvSpPr>
                  <p:spPr>
                    <a:xfrm>
                      <a:off x="4139952" y="836712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S2</a:t>
                      </a:r>
                    </a:p>
                  </p:txBody>
                </p:sp>
                <p:sp>
                  <p:nvSpPr>
                    <p:cNvPr id="1037" name="1036 Rectángulo"/>
                    <p:cNvSpPr/>
                    <p:nvPr/>
                  </p:nvSpPr>
                  <p:spPr>
                    <a:xfrm>
                      <a:off x="4176064" y="864008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038" name="1037 CuadroTexto"/>
                    <p:cNvSpPr txBox="1"/>
                    <p:nvPr/>
                  </p:nvSpPr>
                  <p:spPr>
                    <a:xfrm>
                      <a:off x="4139952" y="1052736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S3</a:t>
                      </a:r>
                    </a:p>
                  </p:txBody>
                </p:sp>
                <p:sp>
                  <p:nvSpPr>
                    <p:cNvPr id="1039" name="1038 Rectángulo"/>
                    <p:cNvSpPr/>
                    <p:nvPr/>
                  </p:nvSpPr>
                  <p:spPr>
                    <a:xfrm>
                      <a:off x="4176064" y="1080032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040" name="1039 CuadroTexto"/>
                    <p:cNvSpPr txBox="1"/>
                    <p:nvPr/>
                  </p:nvSpPr>
                  <p:spPr>
                    <a:xfrm>
                      <a:off x="4139952" y="1268760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S4</a:t>
                      </a:r>
                    </a:p>
                  </p:txBody>
                </p:sp>
                <p:sp>
                  <p:nvSpPr>
                    <p:cNvPr id="1041" name="1040 Rectángulo"/>
                    <p:cNvSpPr/>
                    <p:nvPr/>
                  </p:nvSpPr>
                  <p:spPr>
                    <a:xfrm>
                      <a:off x="4176064" y="1296056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042" name="1041 CuadroTexto"/>
                    <p:cNvSpPr txBox="1"/>
                    <p:nvPr/>
                  </p:nvSpPr>
                  <p:spPr>
                    <a:xfrm>
                      <a:off x="4139952" y="1484784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S5</a:t>
                      </a:r>
                    </a:p>
                  </p:txBody>
                </p:sp>
                <p:sp>
                  <p:nvSpPr>
                    <p:cNvPr id="1043" name="1042 Rectángulo"/>
                    <p:cNvSpPr/>
                    <p:nvPr/>
                  </p:nvSpPr>
                  <p:spPr>
                    <a:xfrm>
                      <a:off x="4176064" y="1512080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044" name="1043 CuadroTexto"/>
                    <p:cNvSpPr txBox="1"/>
                    <p:nvPr/>
                  </p:nvSpPr>
                  <p:spPr>
                    <a:xfrm>
                      <a:off x="4139952" y="1700808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S6</a:t>
                      </a:r>
                    </a:p>
                  </p:txBody>
                </p:sp>
                <p:sp>
                  <p:nvSpPr>
                    <p:cNvPr id="1045" name="1044 Rectángulo"/>
                    <p:cNvSpPr/>
                    <p:nvPr/>
                  </p:nvSpPr>
                  <p:spPr>
                    <a:xfrm>
                      <a:off x="4176064" y="1728104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046" name="1045 CuadroTexto"/>
                    <p:cNvSpPr txBox="1"/>
                    <p:nvPr/>
                  </p:nvSpPr>
                  <p:spPr>
                    <a:xfrm>
                      <a:off x="4139952" y="1916832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S7</a:t>
                      </a:r>
                    </a:p>
                  </p:txBody>
                </p:sp>
                <p:sp>
                  <p:nvSpPr>
                    <p:cNvPr id="1047" name="1046 Rectángulo"/>
                    <p:cNvSpPr/>
                    <p:nvPr/>
                  </p:nvSpPr>
                  <p:spPr>
                    <a:xfrm>
                      <a:off x="4176064" y="1944128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048" name="1047 CuadroTexto"/>
                    <p:cNvSpPr txBox="1"/>
                    <p:nvPr/>
                  </p:nvSpPr>
                  <p:spPr>
                    <a:xfrm>
                      <a:off x="4139952" y="2132856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S8</a:t>
                      </a:r>
                      <a:endParaRPr lang="es-ES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049" name="1048 Rectángulo"/>
                    <p:cNvSpPr/>
                    <p:nvPr/>
                  </p:nvSpPr>
                  <p:spPr>
                    <a:xfrm>
                      <a:off x="4176064" y="2160152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grpSp>
                  <p:nvGrpSpPr>
                    <p:cNvPr id="1050" name="137 Grupo"/>
                    <p:cNvGrpSpPr/>
                    <p:nvPr/>
                  </p:nvGrpSpPr>
                  <p:grpSpPr>
                    <a:xfrm flipH="1">
                      <a:off x="4392000" y="764704"/>
                      <a:ext cx="144016" cy="1512168"/>
                      <a:chOff x="3995936" y="764704"/>
                      <a:chExt cx="144016" cy="1512168"/>
                    </a:xfrm>
                  </p:grpSpPr>
                  <p:cxnSp>
                    <p:nvCxnSpPr>
                      <p:cNvPr id="1052" name="1051 Conector recto"/>
                      <p:cNvCxnSpPr/>
                      <p:nvPr/>
                    </p:nvCxnSpPr>
                    <p:spPr>
                      <a:xfrm>
                        <a:off x="3995952" y="764704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53" name="1052 Conector recto"/>
                      <p:cNvCxnSpPr/>
                      <p:nvPr/>
                    </p:nvCxnSpPr>
                    <p:spPr>
                      <a:xfrm>
                        <a:off x="3995952" y="980728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54" name="1053 Conector recto"/>
                      <p:cNvCxnSpPr/>
                      <p:nvPr/>
                    </p:nvCxnSpPr>
                    <p:spPr>
                      <a:xfrm>
                        <a:off x="3995952" y="1196752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55" name="1054 Conector recto"/>
                      <p:cNvCxnSpPr/>
                      <p:nvPr/>
                    </p:nvCxnSpPr>
                    <p:spPr>
                      <a:xfrm>
                        <a:off x="3995952" y="1412776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56" name="1055 Conector recto"/>
                      <p:cNvCxnSpPr/>
                      <p:nvPr/>
                    </p:nvCxnSpPr>
                    <p:spPr>
                      <a:xfrm>
                        <a:off x="3995952" y="1628800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57" name="1056 Conector recto"/>
                      <p:cNvCxnSpPr/>
                      <p:nvPr/>
                    </p:nvCxnSpPr>
                    <p:spPr>
                      <a:xfrm>
                        <a:off x="3995952" y="1844824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58" name="1057 Conector recto"/>
                      <p:cNvCxnSpPr/>
                      <p:nvPr/>
                    </p:nvCxnSpPr>
                    <p:spPr>
                      <a:xfrm>
                        <a:off x="3995952" y="2060848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59" name="1058 Conector recto"/>
                      <p:cNvCxnSpPr/>
                      <p:nvPr/>
                    </p:nvCxnSpPr>
                    <p:spPr>
                      <a:xfrm>
                        <a:off x="3995952" y="2276872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60" name="1059 Conector recto"/>
                      <p:cNvCxnSpPr/>
                      <p:nvPr/>
                    </p:nvCxnSpPr>
                    <p:spPr>
                      <a:xfrm>
                        <a:off x="3995936" y="764704"/>
                        <a:ext cx="0" cy="151200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051" name="1050 Conector recto"/>
                    <p:cNvCxnSpPr/>
                    <p:nvPr/>
                  </p:nvCxnSpPr>
                  <p:spPr>
                    <a:xfrm>
                      <a:off x="4536008" y="1556792"/>
                      <a:ext cx="16904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85" name="984 Conector recto"/>
                  <p:cNvCxnSpPr/>
                  <p:nvPr/>
                </p:nvCxnSpPr>
                <p:spPr>
                  <a:xfrm>
                    <a:off x="4139952" y="4833240"/>
                    <a:ext cx="0" cy="7560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6" name="AutoShape 22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724127" y="4869160"/>
                    <a:ext cx="1" cy="108000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987" name="AutoShape 22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5148064" y="5949240"/>
                    <a:ext cx="57600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988" name="AutoShape 22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572000" y="5589240"/>
                    <a:ext cx="25200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D0D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989" name="988 Conector recto"/>
                  <p:cNvCxnSpPr/>
                  <p:nvPr/>
                </p:nvCxnSpPr>
                <p:spPr>
                  <a:xfrm>
                    <a:off x="4824000" y="4797152"/>
                    <a:ext cx="0" cy="792000"/>
                  </a:xfrm>
                  <a:prstGeom prst="line">
                    <a:avLst/>
                  </a:prstGeom>
                  <a:ln>
                    <a:solidFill>
                      <a:srgbClr val="FF0D0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90" name="313 Grupo"/>
                  <p:cNvGrpSpPr/>
                  <p:nvPr/>
                </p:nvGrpSpPr>
                <p:grpSpPr>
                  <a:xfrm>
                    <a:off x="4824055" y="4077072"/>
                    <a:ext cx="864053" cy="1440160"/>
                    <a:chOff x="3732963" y="620688"/>
                    <a:chExt cx="1014339" cy="1755488"/>
                  </a:xfrm>
                </p:grpSpPr>
                <p:grpSp>
                  <p:nvGrpSpPr>
                    <p:cNvPr id="996" name="136 Grupo"/>
                    <p:cNvGrpSpPr/>
                    <p:nvPr/>
                  </p:nvGrpSpPr>
                  <p:grpSpPr>
                    <a:xfrm>
                      <a:off x="4032032" y="764704"/>
                      <a:ext cx="715270" cy="1512168"/>
                      <a:chOff x="3995936" y="764704"/>
                      <a:chExt cx="715270" cy="1512168"/>
                    </a:xfrm>
                  </p:grpSpPr>
                  <p:cxnSp>
                    <p:nvCxnSpPr>
                      <p:cNvPr id="1024" name="1023 Conector recto"/>
                      <p:cNvCxnSpPr/>
                      <p:nvPr/>
                    </p:nvCxnSpPr>
                    <p:spPr>
                      <a:xfrm>
                        <a:off x="3995952" y="764704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25" name="1024 Conector recto"/>
                      <p:cNvCxnSpPr/>
                      <p:nvPr/>
                    </p:nvCxnSpPr>
                    <p:spPr>
                      <a:xfrm>
                        <a:off x="3995952" y="980728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26" name="1025 Conector recto"/>
                      <p:cNvCxnSpPr/>
                      <p:nvPr/>
                    </p:nvCxnSpPr>
                    <p:spPr>
                      <a:xfrm>
                        <a:off x="3995952" y="1196752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27" name="1026 Conector recto"/>
                      <p:cNvCxnSpPr/>
                      <p:nvPr/>
                    </p:nvCxnSpPr>
                    <p:spPr>
                      <a:xfrm>
                        <a:off x="3995952" y="1412776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28" name="1027 Conector recto"/>
                      <p:cNvCxnSpPr/>
                      <p:nvPr/>
                    </p:nvCxnSpPr>
                    <p:spPr>
                      <a:xfrm>
                        <a:off x="3995952" y="1628800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29" name="1028 Conector recto"/>
                      <p:cNvCxnSpPr/>
                      <p:nvPr/>
                    </p:nvCxnSpPr>
                    <p:spPr>
                      <a:xfrm>
                        <a:off x="3995952" y="1844824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30" name="1029 Conector recto"/>
                      <p:cNvCxnSpPr/>
                      <p:nvPr/>
                    </p:nvCxnSpPr>
                    <p:spPr>
                      <a:xfrm>
                        <a:off x="3995952" y="2060848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31" name="1030 Conector recto"/>
                      <p:cNvCxnSpPr/>
                      <p:nvPr/>
                    </p:nvCxnSpPr>
                    <p:spPr>
                      <a:xfrm>
                        <a:off x="3995952" y="2276872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32" name="1031 Conector recto"/>
                      <p:cNvCxnSpPr/>
                      <p:nvPr/>
                    </p:nvCxnSpPr>
                    <p:spPr>
                      <a:xfrm>
                        <a:off x="3995936" y="764704"/>
                        <a:ext cx="0" cy="1512000"/>
                      </a:xfrm>
                      <a:prstGeom prst="line">
                        <a:avLst/>
                      </a:prstGeom>
                      <a:ln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33" name="1032 Conector recto de flecha"/>
                      <p:cNvCxnSpPr/>
                      <p:nvPr/>
                    </p:nvCxnSpPr>
                    <p:spPr>
                      <a:xfrm flipH="1">
                        <a:off x="4499899" y="1498432"/>
                        <a:ext cx="211307" cy="0"/>
                      </a:xfrm>
                      <a:prstGeom prst="straightConnector1">
                        <a:avLst/>
                      </a:prstGeom>
                      <a:ln>
                        <a:solidFill>
                          <a:srgbClr val="FF0D0D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997" name="996 CuadroTexto"/>
                    <p:cNvSpPr txBox="1"/>
                    <p:nvPr/>
                  </p:nvSpPr>
                  <p:spPr>
                    <a:xfrm>
                      <a:off x="4139952" y="620688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S1</a:t>
                      </a:r>
                      <a:endParaRPr lang="es-ES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998" name="997 Rectángulo"/>
                    <p:cNvSpPr/>
                    <p:nvPr/>
                  </p:nvSpPr>
                  <p:spPr>
                    <a:xfrm>
                      <a:off x="4176064" y="647984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999" name="998 CuadroTexto"/>
                    <p:cNvSpPr txBox="1"/>
                    <p:nvPr/>
                  </p:nvSpPr>
                  <p:spPr>
                    <a:xfrm>
                      <a:off x="4139952" y="836712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S2</a:t>
                      </a:r>
                    </a:p>
                  </p:txBody>
                </p:sp>
                <p:sp>
                  <p:nvSpPr>
                    <p:cNvPr id="1000" name="999 Rectángulo"/>
                    <p:cNvSpPr/>
                    <p:nvPr/>
                  </p:nvSpPr>
                  <p:spPr>
                    <a:xfrm>
                      <a:off x="4176064" y="864008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001" name="1000 CuadroTexto"/>
                    <p:cNvSpPr txBox="1"/>
                    <p:nvPr/>
                  </p:nvSpPr>
                  <p:spPr>
                    <a:xfrm>
                      <a:off x="4139952" y="1052736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S3</a:t>
                      </a:r>
                    </a:p>
                  </p:txBody>
                </p:sp>
                <p:sp>
                  <p:nvSpPr>
                    <p:cNvPr id="1002" name="1001 Rectángulo"/>
                    <p:cNvSpPr/>
                    <p:nvPr/>
                  </p:nvSpPr>
                  <p:spPr>
                    <a:xfrm>
                      <a:off x="4176064" y="1080032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003" name="1002 CuadroTexto"/>
                    <p:cNvSpPr txBox="1"/>
                    <p:nvPr/>
                  </p:nvSpPr>
                  <p:spPr>
                    <a:xfrm>
                      <a:off x="4139952" y="1268760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S4</a:t>
                      </a:r>
                    </a:p>
                  </p:txBody>
                </p:sp>
                <p:sp>
                  <p:nvSpPr>
                    <p:cNvPr id="1004" name="1003 Rectángulo"/>
                    <p:cNvSpPr/>
                    <p:nvPr/>
                  </p:nvSpPr>
                  <p:spPr>
                    <a:xfrm>
                      <a:off x="4176064" y="1296056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005" name="1004 CuadroTexto"/>
                    <p:cNvSpPr txBox="1"/>
                    <p:nvPr/>
                  </p:nvSpPr>
                  <p:spPr>
                    <a:xfrm>
                      <a:off x="4139952" y="1484784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S5</a:t>
                      </a:r>
                    </a:p>
                  </p:txBody>
                </p:sp>
                <p:sp>
                  <p:nvSpPr>
                    <p:cNvPr id="1006" name="1005 Rectángulo"/>
                    <p:cNvSpPr/>
                    <p:nvPr/>
                  </p:nvSpPr>
                  <p:spPr>
                    <a:xfrm>
                      <a:off x="4176064" y="1512080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007" name="1006 CuadroTexto"/>
                    <p:cNvSpPr txBox="1"/>
                    <p:nvPr/>
                  </p:nvSpPr>
                  <p:spPr>
                    <a:xfrm>
                      <a:off x="4139952" y="1700808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S6</a:t>
                      </a:r>
                    </a:p>
                  </p:txBody>
                </p:sp>
                <p:sp>
                  <p:nvSpPr>
                    <p:cNvPr id="1008" name="1007 Rectángulo"/>
                    <p:cNvSpPr/>
                    <p:nvPr/>
                  </p:nvSpPr>
                  <p:spPr>
                    <a:xfrm>
                      <a:off x="4176064" y="1728104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009" name="1008 CuadroTexto"/>
                    <p:cNvSpPr txBox="1"/>
                    <p:nvPr/>
                  </p:nvSpPr>
                  <p:spPr>
                    <a:xfrm>
                      <a:off x="4139952" y="1916832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S7</a:t>
                      </a:r>
                    </a:p>
                  </p:txBody>
                </p:sp>
                <p:sp>
                  <p:nvSpPr>
                    <p:cNvPr id="1010" name="1009 Rectángulo"/>
                    <p:cNvSpPr/>
                    <p:nvPr/>
                  </p:nvSpPr>
                  <p:spPr>
                    <a:xfrm>
                      <a:off x="4176064" y="1944128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011" name="1010 CuadroTexto"/>
                    <p:cNvSpPr txBox="1"/>
                    <p:nvPr/>
                  </p:nvSpPr>
                  <p:spPr>
                    <a:xfrm>
                      <a:off x="4139952" y="2132856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S8</a:t>
                      </a:r>
                      <a:endParaRPr lang="es-ES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012" name="1011 Rectángulo"/>
                    <p:cNvSpPr/>
                    <p:nvPr/>
                  </p:nvSpPr>
                  <p:spPr>
                    <a:xfrm>
                      <a:off x="4176064" y="2160152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grpSp>
                  <p:nvGrpSpPr>
                    <p:cNvPr id="1013" name="137 Grupo"/>
                    <p:cNvGrpSpPr/>
                    <p:nvPr/>
                  </p:nvGrpSpPr>
                  <p:grpSpPr>
                    <a:xfrm flipH="1">
                      <a:off x="4392000" y="764704"/>
                      <a:ext cx="144016" cy="1512168"/>
                      <a:chOff x="3995936" y="764704"/>
                      <a:chExt cx="144016" cy="1512168"/>
                    </a:xfrm>
                  </p:grpSpPr>
                  <p:cxnSp>
                    <p:nvCxnSpPr>
                      <p:cNvPr id="1015" name="1014 Conector recto"/>
                      <p:cNvCxnSpPr/>
                      <p:nvPr/>
                    </p:nvCxnSpPr>
                    <p:spPr>
                      <a:xfrm>
                        <a:off x="3995952" y="764704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16" name="1015 Conector recto"/>
                      <p:cNvCxnSpPr/>
                      <p:nvPr/>
                    </p:nvCxnSpPr>
                    <p:spPr>
                      <a:xfrm>
                        <a:off x="3995952" y="980728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17" name="1016 Conector recto"/>
                      <p:cNvCxnSpPr/>
                      <p:nvPr/>
                    </p:nvCxnSpPr>
                    <p:spPr>
                      <a:xfrm>
                        <a:off x="3995952" y="1196752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18" name="1017 Conector recto"/>
                      <p:cNvCxnSpPr/>
                      <p:nvPr/>
                    </p:nvCxnSpPr>
                    <p:spPr>
                      <a:xfrm>
                        <a:off x="3995952" y="1412776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19" name="1018 Conector recto"/>
                      <p:cNvCxnSpPr/>
                      <p:nvPr/>
                    </p:nvCxnSpPr>
                    <p:spPr>
                      <a:xfrm>
                        <a:off x="3995952" y="1628800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20" name="1019 Conector recto"/>
                      <p:cNvCxnSpPr/>
                      <p:nvPr/>
                    </p:nvCxnSpPr>
                    <p:spPr>
                      <a:xfrm>
                        <a:off x="3995952" y="1844824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21" name="1020 Conector recto"/>
                      <p:cNvCxnSpPr/>
                      <p:nvPr/>
                    </p:nvCxnSpPr>
                    <p:spPr>
                      <a:xfrm>
                        <a:off x="3995952" y="2060848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22" name="1021 Conector recto"/>
                      <p:cNvCxnSpPr/>
                      <p:nvPr/>
                    </p:nvCxnSpPr>
                    <p:spPr>
                      <a:xfrm>
                        <a:off x="3995952" y="2276872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23" name="1022 Conector recto"/>
                      <p:cNvCxnSpPr/>
                      <p:nvPr/>
                    </p:nvCxnSpPr>
                    <p:spPr>
                      <a:xfrm>
                        <a:off x="3995936" y="764704"/>
                        <a:ext cx="0" cy="1512000"/>
                      </a:xfrm>
                      <a:prstGeom prst="line">
                        <a:avLst/>
                      </a:prstGeom>
                      <a:ln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014" name="1013 Conector recto"/>
                    <p:cNvCxnSpPr/>
                    <p:nvPr/>
                  </p:nvCxnSpPr>
                  <p:spPr>
                    <a:xfrm>
                      <a:off x="3732963" y="1498432"/>
                      <a:ext cx="295831" cy="0"/>
                    </a:xfrm>
                    <a:prstGeom prst="line">
                      <a:avLst/>
                    </a:prstGeom>
                    <a:ln>
                      <a:solidFill>
                        <a:srgbClr val="FF0D0D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91" name="990 Rectángulo"/>
                  <p:cNvSpPr/>
                  <p:nvPr/>
                </p:nvSpPr>
                <p:spPr>
                  <a:xfrm>
                    <a:off x="5580112" y="4653136"/>
                    <a:ext cx="319318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" sz="1200" dirty="0" smtClean="0">
                        <a:latin typeface="Arial" pitchFamily="34" charset="0"/>
                        <a:ea typeface="Cambria Math"/>
                        <a:cs typeface="Arial" pitchFamily="34" charset="0"/>
                      </a:rPr>
                      <a:t>⨁</a:t>
                    </a:r>
                    <a:endParaRPr lang="es-ES" sz="1200" dirty="0"/>
                  </a:p>
                </p:txBody>
              </p:sp>
              <p:cxnSp>
                <p:nvCxnSpPr>
                  <p:cNvPr id="992" name="991 Conector recto de flecha"/>
                  <p:cNvCxnSpPr/>
                  <p:nvPr/>
                </p:nvCxnSpPr>
                <p:spPr>
                  <a:xfrm flipH="1">
                    <a:off x="5796136" y="4797152"/>
                    <a:ext cx="216000" cy="0"/>
                  </a:xfrm>
                  <a:prstGeom prst="straightConnector1">
                    <a:avLst/>
                  </a:prstGeom>
                  <a:ln>
                    <a:solidFill>
                      <a:srgbClr val="FF0D0D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3" name="992 CuadroTexto"/>
                  <p:cNvSpPr txBox="1"/>
                  <p:nvPr/>
                </p:nvSpPr>
                <p:spPr>
                  <a:xfrm>
                    <a:off x="6012160" y="4509120"/>
                    <a:ext cx="720080" cy="5847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ES" sz="800" dirty="0" smtClean="0">
                        <a:latin typeface="Times New Roman" pitchFamily="18" charset="0"/>
                        <a:cs typeface="Times New Roman" pitchFamily="18" charset="0"/>
                      </a:rPr>
                      <a:t>Permutación </a:t>
                    </a:r>
                  </a:p>
                  <a:p>
                    <a:pPr algn="ctr"/>
                    <a:r>
                      <a:rPr lang="es-ES" sz="800" dirty="0" smtClean="0">
                        <a:latin typeface="Times New Roman" pitchFamily="18" charset="0"/>
                        <a:cs typeface="Times New Roman" pitchFamily="18" charset="0"/>
                      </a:rPr>
                      <a:t>+ </a:t>
                    </a:r>
                  </a:p>
                  <a:p>
                    <a:pPr algn="ctr"/>
                    <a:r>
                      <a:rPr lang="es-ES" sz="800" dirty="0" smtClean="0">
                        <a:latin typeface="Times New Roman" pitchFamily="18" charset="0"/>
                        <a:cs typeface="Times New Roman" pitchFamily="18" charset="0"/>
                      </a:rPr>
                      <a:t>Expansión </a:t>
                    </a:r>
                  </a:p>
                  <a:p>
                    <a:pPr algn="ctr"/>
                    <a:r>
                      <a:rPr lang="es-ES" sz="800" dirty="0" smtClean="0">
                        <a:latin typeface="Times New Roman" pitchFamily="18" charset="0"/>
                        <a:cs typeface="Times New Roman" pitchFamily="18" charset="0"/>
                      </a:rPr>
                      <a:t>(ronda 16)</a:t>
                    </a:r>
                    <a:endParaRPr lang="es-ES" sz="8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994" name="AutoShape 2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228184" y="3933120"/>
                    <a:ext cx="0" cy="57600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D0D"/>
                    </a:solidFill>
                    <a:round/>
                    <a:headEnd/>
                    <a:tailEnd type="triangle" w="med" len="med"/>
                  </a:ln>
                </p:spPr>
              </p:cxnSp>
              <p:sp>
                <p:nvSpPr>
                  <p:cNvPr id="995" name="Text Box 2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08104" y="3940671"/>
                    <a:ext cx="792088" cy="4964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MITAD DERECHA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s-E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959" name="958 CuadroTexto"/>
                <p:cNvSpPr txBox="1"/>
                <p:nvPr/>
              </p:nvSpPr>
              <p:spPr>
                <a:xfrm>
                  <a:off x="2938496" y="4653136"/>
                  <a:ext cx="368035" cy="1767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800" dirty="0" smtClean="0">
                      <a:latin typeface="Times New Roman" pitchFamily="18" charset="0"/>
                      <a:cs typeface="Times New Roman" pitchFamily="18" charset="0"/>
                    </a:rPr>
                    <a:t>S1</a:t>
                  </a:r>
                  <a:endParaRPr lang="es-ES" sz="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957" name="956 Conector recto de flecha"/>
              <p:cNvCxnSpPr/>
              <p:nvPr/>
            </p:nvCxnSpPr>
            <p:spPr>
              <a:xfrm>
                <a:off x="5184000" y="3573016"/>
                <a:ext cx="0" cy="324000"/>
              </a:xfrm>
              <a:prstGeom prst="straightConnector1">
                <a:avLst/>
              </a:prstGeom>
              <a:noFill/>
              <a:ln w="9525">
                <a:solidFill>
                  <a:srgbClr val="FF0D0D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955" name="954 Conector recto de flecha"/>
            <p:cNvCxnSpPr/>
            <p:nvPr/>
          </p:nvCxnSpPr>
          <p:spPr>
            <a:xfrm>
              <a:off x="2483768" y="3573016"/>
              <a:ext cx="0" cy="324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4" name="1073 Grupo"/>
          <p:cNvGrpSpPr/>
          <p:nvPr/>
        </p:nvGrpSpPr>
        <p:grpSpPr>
          <a:xfrm>
            <a:off x="6948264" y="1052736"/>
            <a:ext cx="2448272" cy="400110"/>
            <a:chOff x="6300192" y="1537047"/>
            <a:chExt cx="2448272" cy="400110"/>
          </a:xfrm>
        </p:grpSpPr>
        <p:sp>
          <p:nvSpPr>
            <p:cNvPr id="1075" name="1074 CuadroTexto"/>
            <p:cNvSpPr txBox="1"/>
            <p:nvPr/>
          </p:nvSpPr>
          <p:spPr>
            <a:xfrm>
              <a:off x="6660232" y="1537047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 smtClean="0">
                  <a:latin typeface="Times New Roman" pitchFamily="18" charset="0"/>
                  <a:cs typeface="Times New Roman" pitchFamily="18" charset="0"/>
                </a:rPr>
                <a:t>VHDL</a:t>
              </a:r>
              <a:endParaRPr lang="es-E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6" name="1075 Rectángulo"/>
            <p:cNvSpPr/>
            <p:nvPr/>
          </p:nvSpPr>
          <p:spPr>
            <a:xfrm>
              <a:off x="6300192" y="1609055"/>
              <a:ext cx="288032" cy="288032"/>
            </a:xfrm>
            <a:prstGeom prst="rect">
              <a:avLst/>
            </a:prstGeom>
            <a:solidFill>
              <a:srgbClr val="75EB78"/>
            </a:solidFill>
            <a:ln>
              <a:solidFill>
                <a:srgbClr val="75E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086" name="1085 Grupo"/>
          <p:cNvGrpSpPr/>
          <p:nvPr/>
        </p:nvGrpSpPr>
        <p:grpSpPr>
          <a:xfrm>
            <a:off x="1476000" y="4536000"/>
            <a:ext cx="4752184" cy="1629304"/>
            <a:chOff x="1475656" y="4536000"/>
            <a:chExt cx="4752184" cy="1629304"/>
          </a:xfrm>
        </p:grpSpPr>
        <p:grpSp>
          <p:nvGrpSpPr>
            <p:cNvPr id="1084" name="1083 Grupo"/>
            <p:cNvGrpSpPr/>
            <p:nvPr/>
          </p:nvGrpSpPr>
          <p:grpSpPr>
            <a:xfrm>
              <a:off x="1475656" y="4581128"/>
              <a:ext cx="1872208" cy="1584176"/>
              <a:chOff x="1475656" y="4581128"/>
              <a:chExt cx="1872208" cy="1584176"/>
            </a:xfrm>
          </p:grpSpPr>
          <p:sp>
            <p:nvSpPr>
              <p:cNvPr id="1071" name="1070 Rectángulo"/>
              <p:cNvSpPr/>
              <p:nvPr/>
            </p:nvSpPr>
            <p:spPr>
              <a:xfrm>
                <a:off x="1547664" y="4581128"/>
                <a:ext cx="1800200" cy="158417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77" name="1076 CuadroTexto"/>
              <p:cNvSpPr txBox="1"/>
              <p:nvPr/>
            </p:nvSpPr>
            <p:spPr>
              <a:xfrm>
                <a:off x="1475656" y="5919083"/>
                <a:ext cx="86409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Ronda 16</a:t>
                </a:r>
                <a:endParaRPr lang="es-ES" sz="1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85" name="1084 Grupo"/>
            <p:cNvGrpSpPr/>
            <p:nvPr/>
          </p:nvGrpSpPr>
          <p:grpSpPr>
            <a:xfrm>
              <a:off x="4283624" y="4536000"/>
              <a:ext cx="1944216" cy="1587493"/>
              <a:chOff x="4283624" y="4536000"/>
              <a:chExt cx="1944216" cy="1587493"/>
            </a:xfrm>
          </p:grpSpPr>
          <p:sp>
            <p:nvSpPr>
              <p:cNvPr id="1073" name="1072 Rectángulo"/>
              <p:cNvSpPr/>
              <p:nvPr/>
            </p:nvSpPr>
            <p:spPr>
              <a:xfrm>
                <a:off x="4283624" y="4536000"/>
                <a:ext cx="1728536" cy="158417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78" name="1077 CuadroTexto"/>
              <p:cNvSpPr txBox="1"/>
              <p:nvPr/>
            </p:nvSpPr>
            <p:spPr>
              <a:xfrm>
                <a:off x="5363744" y="5877272"/>
                <a:ext cx="86409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Ronda 16</a:t>
                </a:r>
                <a:endParaRPr lang="es-ES" sz="1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91680" y="-47058"/>
            <a:ext cx="8136904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ESULTADOS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XPERIMENTALES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(SIMULACIÓN)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547666" y="1124744"/>
          <a:ext cx="7272806" cy="3067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103"/>
                <a:gridCol w="2809434"/>
                <a:gridCol w="2424269"/>
              </a:tblGrid>
              <a:tr h="576280">
                <a:tc>
                  <a:txBody>
                    <a:bodyPr/>
                    <a:lstStyle/>
                    <a:p>
                      <a:endParaRPr lang="es-ES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Mismo error</a:t>
                      </a:r>
                      <a:endParaRPr lang="es-ES" b="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Diferentes</a:t>
                      </a:r>
                      <a:r>
                        <a:rPr lang="es-ES" b="0" baseline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 errores</a:t>
                      </a:r>
                      <a:endParaRPr lang="es-ES" b="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2283"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Arial" pitchFamily="34" charset="0"/>
                          <a:cs typeface="Arial" pitchFamily="34" charset="0"/>
                        </a:rPr>
                        <a:t>Mismo texto plano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Diferentes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claves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candidatas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no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pueden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ser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obtenidas</a:t>
                      </a:r>
                      <a:endParaRPr lang="es-E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Se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obtienen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diferentes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claves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candidatas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hasta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quedar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una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s-E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1756"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Arial" pitchFamily="34" charset="0"/>
                          <a:cs typeface="Arial" pitchFamily="34" charset="0"/>
                        </a:rPr>
                        <a:t>Diferentes textos planos</a:t>
                      </a:r>
                      <a:endParaRPr lang="es-E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La clave no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puede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ser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obtenida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por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completo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sin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cambiar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de error</a:t>
                      </a:r>
                      <a:endParaRPr lang="es-E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La clave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es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obtenida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con el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menor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número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inyecciones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posibles</a:t>
                      </a:r>
                      <a:endParaRPr lang="es-E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619672" y="4221088"/>
            <a:ext cx="77048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Tabla 1.  Diferentes caminos</a:t>
            </a:r>
            <a:r>
              <a:rPr kumimoji="0" lang="es-E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de llevar a cabo el ataque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619672" y="4604935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Los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errores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inyectados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deben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afectar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todas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S-Boxes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Los errores deben ser diferentes en cada inyección</a:t>
            </a:r>
            <a:endParaRPr lang="es-ES" sz="2400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547664" y="1124744"/>
          <a:ext cx="7272807" cy="3067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104"/>
                <a:gridCol w="2809434"/>
                <a:gridCol w="2424269"/>
              </a:tblGrid>
              <a:tr h="576280">
                <a:tc>
                  <a:txBody>
                    <a:bodyPr/>
                    <a:lstStyle/>
                    <a:p>
                      <a:endParaRPr lang="es-ES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Mismo error</a:t>
                      </a:r>
                      <a:endParaRPr lang="es-ES" b="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Diferentes</a:t>
                      </a:r>
                      <a:r>
                        <a:rPr lang="es-ES" b="0" baseline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 errores</a:t>
                      </a:r>
                      <a:endParaRPr lang="es-ES" b="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2283"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Arial" pitchFamily="34" charset="0"/>
                          <a:cs typeface="Arial" pitchFamily="34" charset="0"/>
                        </a:rPr>
                        <a:t>Mismo texto plano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Diferentes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claves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candidatas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no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pueden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ser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obtenidas</a:t>
                      </a:r>
                      <a:endParaRPr lang="es-E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372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Se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obtienen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diferentes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claves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candidatas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hasta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quedar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una</a:t>
                      </a:r>
                      <a:endParaRPr lang="es-E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EB78"/>
                    </a:solidFill>
                  </a:tcPr>
                </a:tc>
              </a:tr>
              <a:tr h="1001756"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Arial" pitchFamily="34" charset="0"/>
                          <a:cs typeface="Arial" pitchFamily="34" charset="0"/>
                        </a:rPr>
                        <a:t>Diferentes</a:t>
                      </a:r>
                      <a:r>
                        <a:rPr lang="es-ES" baseline="0" dirty="0" smtClean="0">
                          <a:latin typeface="Arial" pitchFamily="34" charset="0"/>
                          <a:cs typeface="Arial" pitchFamily="34" charset="0"/>
                        </a:rPr>
                        <a:t> textos planos</a:t>
                      </a:r>
                      <a:endParaRPr lang="es-E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La clave no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puede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ser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obtenida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por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completo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sin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cambiar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de error</a:t>
                      </a:r>
                      <a:r>
                        <a:rPr lang="en-US" baseline="30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ES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372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La clave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es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obtenida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con el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menor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número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inyecciones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posibles</a:t>
                      </a:r>
                      <a:endParaRPr lang="es-E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EB78"/>
                    </a:solidFill>
                  </a:tcPr>
                </a:tc>
              </a:tr>
            </a:tbl>
          </a:graphicData>
        </a:graphic>
      </p:graphicFrame>
      <p:cxnSp>
        <p:nvCxnSpPr>
          <p:cNvPr id="13" name="12 Conector recto"/>
          <p:cNvCxnSpPr/>
          <p:nvPr/>
        </p:nvCxnSpPr>
        <p:spPr>
          <a:xfrm flipH="1">
            <a:off x="3635896" y="1628800"/>
            <a:ext cx="2808312" cy="2520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3563888" y="1628800"/>
            <a:ext cx="2808312" cy="2520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1403648" y="692696"/>
            <a:ext cx="76683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1763688" y="602128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 En realidad la clave puede ser obtenida por completo si se lleva a cabo un barrido de comprobaciones de (2 posibilidades/caja)</a:t>
            </a:r>
            <a:r>
              <a:rPr lang="es-ES" sz="1600" baseline="300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8 cajas de sustitución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 x 2</a:t>
            </a:r>
            <a:r>
              <a:rPr lang="es-ES" sz="1600" baseline="300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8 bits restantes del inicio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 = 2</a:t>
            </a:r>
            <a:r>
              <a:rPr lang="es-ES" sz="1600" baseline="300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16</a:t>
            </a:r>
            <a:r>
              <a:rPr lang="es-ES" sz="1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combinaciones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347864" y="724634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Ejemplos en simulación: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475656" y="1156682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Mismo texto plano/Diferentes errores: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1547664" y="1628800"/>
          <a:ext cx="3456384" cy="2297388"/>
        </p:xfrm>
        <a:graphic>
          <a:graphicData uri="http://schemas.openxmlformats.org/drawingml/2006/table">
            <a:tbl>
              <a:tblPr/>
              <a:tblGrid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</a:tblGrid>
              <a:tr h="220578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05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b="1" i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b="1" i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9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05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1f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03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09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0a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05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07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2a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1a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2b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0c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0b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2b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1a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1b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0d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0c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2e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1b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2c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3e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3e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3a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6" name="45 Tabla"/>
          <p:cNvGraphicFramePr>
            <a:graphicFrameLocks noGrp="1"/>
          </p:cNvGraphicFramePr>
          <p:nvPr/>
        </p:nvGraphicFramePr>
        <p:xfrm>
          <a:off x="1763688" y="5373216"/>
          <a:ext cx="3456384" cy="1368152"/>
        </p:xfrm>
        <a:graphic>
          <a:graphicData uri="http://schemas.openxmlformats.org/drawingml/2006/table">
            <a:tbl>
              <a:tblPr/>
              <a:tblGrid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</a:tblGrid>
              <a:tr h="244997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83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b="1" i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0b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09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3a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3e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0096" y="1692424"/>
            <a:ext cx="685800" cy="152400"/>
          </a:xfrm>
          <a:prstGeom prst="rect">
            <a:avLst/>
          </a:prstGeom>
          <a:noFill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692424"/>
            <a:ext cx="685800" cy="152400"/>
          </a:xfrm>
          <a:prstGeom prst="rect">
            <a:avLst/>
          </a:prstGeom>
          <a:noFill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5436840"/>
            <a:ext cx="685800" cy="152400"/>
          </a:xfrm>
          <a:prstGeom prst="rect">
            <a:avLst/>
          </a:prstGeom>
          <a:noFill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1898923"/>
            <a:ext cx="276225" cy="161925"/>
          </a:xfrm>
          <a:prstGeom prst="rect">
            <a:avLst/>
          </a:prstGeom>
          <a:noFill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1898923"/>
            <a:ext cx="276225" cy="161925"/>
          </a:xfrm>
          <a:prstGeom prst="rect">
            <a:avLst/>
          </a:prstGeom>
          <a:noFill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5715347"/>
            <a:ext cx="276225" cy="161925"/>
          </a:xfrm>
          <a:prstGeom prst="rect">
            <a:avLst/>
          </a:prstGeom>
          <a:noFill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1898923"/>
            <a:ext cx="276225" cy="161925"/>
          </a:xfrm>
          <a:prstGeom prst="rect">
            <a:avLst/>
          </a:prstGeom>
          <a:noFill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1916832"/>
            <a:ext cx="276225" cy="161925"/>
          </a:xfrm>
          <a:prstGeom prst="rect">
            <a:avLst/>
          </a:prstGeom>
          <a:noFill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5715347"/>
            <a:ext cx="276225" cy="161925"/>
          </a:xfrm>
          <a:prstGeom prst="rect">
            <a:avLst/>
          </a:prstGeom>
          <a:noFill/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1916832"/>
            <a:ext cx="276225" cy="161925"/>
          </a:xfrm>
          <a:prstGeom prst="rect">
            <a:avLst/>
          </a:prstGeom>
          <a:noFill/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5715347"/>
            <a:ext cx="276225" cy="161925"/>
          </a:xfrm>
          <a:prstGeom prst="rect">
            <a:avLst/>
          </a:prstGeom>
          <a:noFill/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1999" y="1916832"/>
            <a:ext cx="276225" cy="161925"/>
          </a:xfrm>
          <a:prstGeom prst="rect">
            <a:avLst/>
          </a:prstGeom>
          <a:noFill/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7623" y="1916832"/>
            <a:ext cx="276225" cy="161925"/>
          </a:xfrm>
          <a:prstGeom prst="rect">
            <a:avLst/>
          </a:prstGeom>
          <a:noFill/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1916832"/>
            <a:ext cx="276225" cy="161925"/>
          </a:xfrm>
          <a:prstGeom prst="rect">
            <a:avLst/>
          </a:prstGeom>
          <a:noFill/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5715347"/>
            <a:ext cx="276225" cy="161925"/>
          </a:xfrm>
          <a:prstGeom prst="rect">
            <a:avLst/>
          </a:prstGeom>
          <a:noFill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9671" y="1916832"/>
            <a:ext cx="276225" cy="161925"/>
          </a:xfrm>
          <a:prstGeom prst="rect">
            <a:avLst/>
          </a:prstGeom>
          <a:noFill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5695" y="5715347"/>
            <a:ext cx="276225" cy="161925"/>
          </a:xfrm>
          <a:prstGeom prst="rect">
            <a:avLst/>
          </a:prstGeom>
          <a:noFill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1916832"/>
            <a:ext cx="276225" cy="161925"/>
          </a:xfrm>
          <a:prstGeom prst="rect">
            <a:avLst/>
          </a:prstGeom>
          <a:noFill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1916832"/>
            <a:ext cx="276225" cy="161925"/>
          </a:xfrm>
          <a:prstGeom prst="rect">
            <a:avLst/>
          </a:prstGeom>
          <a:noFill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1916832"/>
            <a:ext cx="276225" cy="161925"/>
          </a:xfrm>
          <a:prstGeom prst="rect">
            <a:avLst/>
          </a:prstGeom>
          <a:noFill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5715347"/>
            <a:ext cx="276225" cy="161925"/>
          </a:xfrm>
          <a:prstGeom prst="rect">
            <a:avLst/>
          </a:prstGeom>
          <a:noFill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23767" y="1916832"/>
            <a:ext cx="276225" cy="161925"/>
          </a:xfrm>
          <a:prstGeom prst="rect">
            <a:avLst/>
          </a:prstGeom>
          <a:noFill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39791" y="5715347"/>
            <a:ext cx="276225" cy="161925"/>
          </a:xfrm>
          <a:prstGeom prst="rect">
            <a:avLst/>
          </a:prstGeom>
          <a:noFill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1916832"/>
            <a:ext cx="276225" cy="161925"/>
          </a:xfrm>
          <a:prstGeom prst="rect">
            <a:avLst/>
          </a:prstGeom>
          <a:noFill/>
        </p:spPr>
      </p:pic>
      <p:pic>
        <p:nvPicPr>
          <p:cNvPr id="36" name="Picture 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55815" y="1898923"/>
            <a:ext cx="276225" cy="161925"/>
          </a:xfrm>
          <a:prstGeom prst="rect">
            <a:avLst/>
          </a:prstGeom>
          <a:noFill/>
        </p:spPr>
      </p:pic>
      <p:pic>
        <p:nvPicPr>
          <p:cNvPr id="37" name="Picture 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44247" y="1916832"/>
            <a:ext cx="276225" cy="161925"/>
          </a:xfrm>
          <a:prstGeom prst="rect">
            <a:avLst/>
          </a:prstGeom>
          <a:noFill/>
        </p:spPr>
      </p:pic>
      <p:pic>
        <p:nvPicPr>
          <p:cNvPr id="38" name="Picture 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1839" y="5715347"/>
            <a:ext cx="276225" cy="161925"/>
          </a:xfrm>
          <a:prstGeom prst="rect">
            <a:avLst/>
          </a:prstGeom>
          <a:noFill/>
        </p:spPr>
      </p:pic>
      <p:graphicFrame>
        <p:nvGraphicFramePr>
          <p:cNvPr id="39" name="38 Tabla"/>
          <p:cNvGraphicFramePr>
            <a:graphicFrameLocks noGrp="1"/>
          </p:cNvGraphicFramePr>
          <p:nvPr/>
        </p:nvGraphicFramePr>
        <p:xfrm>
          <a:off x="1547664" y="1635668"/>
          <a:ext cx="3456384" cy="2297388"/>
        </p:xfrm>
        <a:graphic>
          <a:graphicData uri="http://schemas.openxmlformats.org/drawingml/2006/table">
            <a:tbl>
              <a:tblPr/>
              <a:tblGrid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</a:tblGrid>
              <a:tr h="220578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05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b="1" i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b="1" i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9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05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4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1f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03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09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0a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05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07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4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2a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1a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2b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0c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0b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4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2b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1a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1b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0c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2e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4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1b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64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2c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4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4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3e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3e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4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3a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39 Tabla"/>
          <p:cNvGraphicFramePr>
            <a:graphicFrameLocks noGrp="1"/>
          </p:cNvGraphicFramePr>
          <p:nvPr/>
        </p:nvGraphicFramePr>
        <p:xfrm>
          <a:off x="5292080" y="1628800"/>
          <a:ext cx="3600400" cy="3612102"/>
        </p:xfrm>
        <a:graphic>
          <a:graphicData uri="http://schemas.openxmlformats.org/drawingml/2006/table">
            <a:tbl>
              <a:tblPr/>
              <a:tblGrid>
                <a:gridCol w="513057"/>
                <a:gridCol w="441049"/>
                <a:gridCol w="441049"/>
                <a:gridCol w="441049"/>
                <a:gridCol w="441049"/>
                <a:gridCol w="441049"/>
                <a:gridCol w="441049"/>
                <a:gridCol w="441049"/>
              </a:tblGrid>
              <a:tr h="224730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61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b="1" i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b="1" i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b="1" i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07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09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01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45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07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09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0b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45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08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1f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0a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45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0b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0f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45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21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45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1a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3a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2b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45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1a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38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45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1f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3a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45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45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22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22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2e</a:t>
                      </a: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22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36</a:t>
                      </a: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22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38</a:t>
                      </a: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6929">
                <a:tc>
                  <a:txBody>
                    <a:bodyPr/>
                    <a:lstStyle/>
                    <a:p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 3d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37">
                <a:tc>
                  <a:txBody>
                    <a:bodyPr/>
                    <a:lstStyle/>
                    <a:p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 3e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2" name="41 Tabla"/>
          <p:cNvGraphicFramePr>
            <a:graphicFrameLocks noGrp="1"/>
          </p:cNvGraphicFramePr>
          <p:nvPr/>
        </p:nvGraphicFramePr>
        <p:xfrm>
          <a:off x="5292080" y="1628800"/>
          <a:ext cx="3600400" cy="3612102"/>
        </p:xfrm>
        <a:graphic>
          <a:graphicData uri="http://schemas.openxmlformats.org/drawingml/2006/table">
            <a:tbl>
              <a:tblPr/>
              <a:tblGrid>
                <a:gridCol w="513057"/>
                <a:gridCol w="441049"/>
                <a:gridCol w="441049"/>
                <a:gridCol w="441049"/>
                <a:gridCol w="441049"/>
                <a:gridCol w="441049"/>
                <a:gridCol w="441049"/>
                <a:gridCol w="441049"/>
              </a:tblGrid>
              <a:tr h="224730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61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b="1" i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b="1" i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b="1" i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b="1" i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b="1" i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b="1" i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b="1" i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b="1" i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D0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07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D0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D0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09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D0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01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5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07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D0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09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D0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D0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0b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D0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5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08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D0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1f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0a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D0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5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0b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D0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0f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5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21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D0D"/>
                    </a:solidFill>
                  </a:tcPr>
                </a:tc>
              </a:tr>
              <a:tr h="1845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1a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3a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D0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2b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5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1a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38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5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1f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3a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5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5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2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2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2e</a:t>
                      </a: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2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36</a:t>
                      </a: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D0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2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38</a:t>
                      </a: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929">
                <a:tc>
                  <a:txBody>
                    <a:bodyPr/>
                    <a:lstStyle/>
                    <a:p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 3d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2637">
                <a:tc>
                  <a:txBody>
                    <a:bodyPr/>
                    <a:lstStyle/>
                    <a:p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 3e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D0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475656" y="4047158"/>
            <a:ext cx="3600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Tabla </a:t>
            </a:r>
            <a:r>
              <a:rPr lang="es-ES" sz="1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.1 </a:t>
            </a:r>
            <a:r>
              <a:rPr kumimoji="0" lang="es-E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Subclaves</a:t>
            </a:r>
            <a:r>
              <a:rPr kumimoji="0" lang="es-E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candidatas para el texto plano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0xc53a69e51dc80ff9, </a:t>
            </a:r>
            <a:r>
              <a:rPr lang="es-ES" sz="1000" dirty="0" smtClean="0">
                <a:latin typeface="Arial" pitchFamily="34" charset="0"/>
                <a:cs typeface="Arial" pitchFamily="34" charset="0"/>
              </a:rPr>
              <a:t>clave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0x192ca36f47ea3d10, error: 0xb9aa9496.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220072" y="5301208"/>
            <a:ext cx="374441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Tabla 2.2 </a:t>
            </a:r>
            <a:r>
              <a:rPr lang="es-ES" sz="1000" dirty="0" err="1" smtClean="0">
                <a:latin typeface="Arial" pitchFamily="34" charset="0"/>
                <a:cs typeface="Arial" pitchFamily="34" charset="0"/>
              </a:rPr>
              <a:t>Subclaves</a:t>
            </a:r>
            <a:r>
              <a:rPr lang="es-ES" sz="1000" dirty="0" smtClean="0">
                <a:latin typeface="Arial" pitchFamily="34" charset="0"/>
                <a:cs typeface="Arial" pitchFamily="34" charset="0"/>
              </a:rPr>
              <a:t> candidatas para el texto plano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0xc53a69e51dc80ff9</a:t>
            </a:r>
            <a:r>
              <a:rPr kumimoji="0" lang="es-E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  <a:r>
              <a:rPr lang="es-ES" sz="1000" dirty="0" smtClean="0">
                <a:latin typeface="Arial" pitchFamily="34" charset="0"/>
                <a:cs typeface="Arial" pitchFamily="34" charset="0"/>
              </a:rPr>
              <a:t>clave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0x192ca36f47ea3d10, error: 0x35d745a6.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43 Conector recto de flecha"/>
          <p:cNvCxnSpPr/>
          <p:nvPr/>
        </p:nvCxnSpPr>
        <p:spPr>
          <a:xfrm flipH="1">
            <a:off x="2771800" y="3717032"/>
            <a:ext cx="72008" cy="151216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/>
          <p:nvPr/>
        </p:nvCxnSpPr>
        <p:spPr>
          <a:xfrm flipH="1">
            <a:off x="4644008" y="4365104"/>
            <a:ext cx="504056" cy="93610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/>
          <p:nvPr/>
        </p:nvCxnSpPr>
        <p:spPr>
          <a:xfrm>
            <a:off x="5508104" y="6381328"/>
            <a:ext cx="338437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42 Tabla"/>
          <p:cNvGraphicFramePr>
            <a:graphicFrameLocks noGrp="1"/>
          </p:cNvGraphicFramePr>
          <p:nvPr/>
        </p:nvGraphicFramePr>
        <p:xfrm>
          <a:off x="1763688" y="5373216"/>
          <a:ext cx="3456384" cy="1368152"/>
        </p:xfrm>
        <a:graphic>
          <a:graphicData uri="http://schemas.openxmlformats.org/drawingml/2006/table">
            <a:tbl>
              <a:tblPr/>
              <a:tblGrid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</a:tblGrid>
              <a:tr h="244997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83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b="1" i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EB7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EB7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EB7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EB7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0b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</a:t>
                      </a: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EB78"/>
                    </a:solidFill>
                  </a:tcPr>
                </a:tc>
              </a:tr>
              <a:tr h="2159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09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9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7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3a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3e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5" name="44 Rectángulo"/>
          <p:cNvSpPr/>
          <p:nvPr/>
        </p:nvSpPr>
        <p:spPr>
          <a:xfrm>
            <a:off x="1691680" y="-47058"/>
            <a:ext cx="8136904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ESULTADOS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XPERIMENTALES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(SIMULACIÓN)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46 Conector recto"/>
          <p:cNvCxnSpPr/>
          <p:nvPr/>
        </p:nvCxnSpPr>
        <p:spPr>
          <a:xfrm>
            <a:off x="1403648" y="692696"/>
            <a:ext cx="76683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84 Tabla"/>
          <p:cNvGraphicFramePr>
            <a:graphicFrameLocks noGrp="1"/>
          </p:cNvGraphicFramePr>
          <p:nvPr/>
        </p:nvGraphicFramePr>
        <p:xfrm>
          <a:off x="1691680" y="4980024"/>
          <a:ext cx="3672408" cy="825240"/>
        </p:xfrm>
        <a:graphic>
          <a:graphicData uri="http://schemas.openxmlformats.org/drawingml/2006/table">
            <a:tbl>
              <a:tblPr/>
              <a:tblGrid>
                <a:gridCol w="459051"/>
                <a:gridCol w="459051"/>
                <a:gridCol w="459051"/>
                <a:gridCol w="459051"/>
                <a:gridCol w="459051"/>
                <a:gridCol w="459051"/>
                <a:gridCol w="459051"/>
                <a:gridCol w="459051"/>
              </a:tblGrid>
              <a:tr h="216024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b="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0b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6" name="85 Tabla"/>
          <p:cNvGraphicFramePr>
            <a:graphicFrameLocks noGrp="1"/>
          </p:cNvGraphicFramePr>
          <p:nvPr/>
        </p:nvGraphicFramePr>
        <p:xfrm>
          <a:off x="5508104" y="980728"/>
          <a:ext cx="3528392" cy="2717322"/>
        </p:xfrm>
        <a:graphic>
          <a:graphicData uri="http://schemas.openxmlformats.org/drawingml/2006/table">
            <a:tbl>
              <a:tblPr/>
              <a:tblGrid>
                <a:gridCol w="441049"/>
                <a:gridCol w="441049"/>
                <a:gridCol w="441049"/>
                <a:gridCol w="441049"/>
                <a:gridCol w="441049"/>
                <a:gridCol w="441049"/>
                <a:gridCol w="441049"/>
                <a:gridCol w="441049"/>
              </a:tblGrid>
              <a:tr h="224442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b="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07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07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1a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06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1b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1f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2b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08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2e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4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09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1c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3d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0b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0b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2b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4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0b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2a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1a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0f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4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2e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3b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4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3c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3d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7" name="86 Tabla"/>
          <p:cNvGraphicFramePr>
            <a:graphicFrameLocks noGrp="1"/>
          </p:cNvGraphicFramePr>
          <p:nvPr/>
        </p:nvGraphicFramePr>
        <p:xfrm>
          <a:off x="5076056" y="5844120"/>
          <a:ext cx="3600400" cy="681224"/>
        </p:xfrm>
        <a:graphic>
          <a:graphicData uri="http://schemas.openxmlformats.org/drawingml/2006/table">
            <a:tbl>
              <a:tblPr/>
              <a:tblGrid>
                <a:gridCol w="450050"/>
                <a:gridCol w="450050"/>
                <a:gridCol w="450050"/>
                <a:gridCol w="450050"/>
                <a:gridCol w="450050"/>
                <a:gridCol w="450050"/>
                <a:gridCol w="450050"/>
                <a:gridCol w="450050"/>
              </a:tblGrid>
              <a:tr h="241558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b="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44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b="1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b="1" i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b="1" i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b="1" i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b="1" i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b="1" i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b="1" i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b="1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</a:t>
                      </a:r>
                      <a:endParaRPr lang="es-ES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es-ES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  <a:endParaRPr lang="es-ES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0d</a:t>
                      </a:r>
                      <a:endParaRPr lang="es-ES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0b</a:t>
                      </a:r>
                      <a:endParaRPr lang="es-ES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8" name="87 Tabla"/>
          <p:cNvGraphicFramePr>
            <a:graphicFrameLocks noGrp="1"/>
          </p:cNvGraphicFramePr>
          <p:nvPr/>
        </p:nvGraphicFramePr>
        <p:xfrm>
          <a:off x="1619672" y="980728"/>
          <a:ext cx="3528392" cy="3264134"/>
        </p:xfrm>
        <a:graphic>
          <a:graphicData uri="http://schemas.openxmlformats.org/drawingml/2006/table">
            <a:tbl>
              <a:tblPr/>
              <a:tblGrid>
                <a:gridCol w="441049"/>
                <a:gridCol w="441049"/>
                <a:gridCol w="441049"/>
                <a:gridCol w="441049"/>
                <a:gridCol w="441049"/>
                <a:gridCol w="441049"/>
                <a:gridCol w="441049"/>
                <a:gridCol w="441049"/>
              </a:tblGrid>
              <a:tr h="216024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22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05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07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0c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0d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0e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06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08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0d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2b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05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1a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0b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08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0b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0d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2b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3a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2e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1b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1f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1d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2c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37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3c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3f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547664" y="4293096"/>
            <a:ext cx="36004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Tabla </a:t>
            </a:r>
            <a:r>
              <a:rPr lang="es-ES" sz="1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.3.</a:t>
            </a:r>
            <a:r>
              <a:rPr kumimoji="0" lang="es-E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Subclaves</a:t>
            </a:r>
            <a:r>
              <a:rPr kumimoji="0" lang="es-E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candidatas para el texto plano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0xc53a69e51dc80ff9, </a:t>
            </a:r>
            <a:r>
              <a:rPr lang="es-ES" sz="1000" dirty="0" err="1" smtClean="0">
                <a:latin typeface="Arial" pitchFamily="34" charset="0"/>
                <a:cs typeface="Arial" pitchFamily="34" charset="0"/>
              </a:rPr>
              <a:t>key</a:t>
            </a:r>
            <a:r>
              <a:rPr lang="es-ES" sz="1000" dirty="0" smtClean="0">
                <a:latin typeface="Arial" pitchFamily="34" charset="0"/>
                <a:cs typeface="Arial" pitchFamily="34" charset="0"/>
              </a:rPr>
              <a:t>: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0x192ca36f47ea3d1, error: 0xEAA5160B.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436096" y="3789040"/>
            <a:ext cx="36004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Tabla 2.4. </a:t>
            </a:r>
            <a:r>
              <a:rPr kumimoji="0" lang="es-E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Subclaves</a:t>
            </a:r>
            <a:r>
              <a:rPr kumimoji="0" lang="es-E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candidatas para el texto plano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0xc53a69e51dc80ff9,</a:t>
            </a:r>
            <a:r>
              <a:rPr kumimoji="0" lang="es-E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s-ES" sz="1000" dirty="0" smtClean="0">
                <a:latin typeface="Arial" pitchFamily="34" charset="0"/>
                <a:cs typeface="Arial" pitchFamily="34" charset="0"/>
              </a:rPr>
              <a:t>clave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0x192ca36f47ea3d10, error: 0xD47490F4.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1005304"/>
            <a:ext cx="685800" cy="1524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1275427"/>
            <a:ext cx="276225" cy="161925"/>
          </a:xfrm>
          <a:prstGeom prst="rect">
            <a:avLst/>
          </a:prstGeom>
          <a:noFill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1275427"/>
            <a:ext cx="276225" cy="161925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1275427"/>
            <a:ext cx="276225" cy="161925"/>
          </a:xfrm>
          <a:prstGeom prst="rect">
            <a:avLst/>
          </a:prstGeom>
          <a:noFill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1275427"/>
            <a:ext cx="276225" cy="161925"/>
          </a:xfrm>
          <a:prstGeom prst="rect">
            <a:avLst/>
          </a:prstGeom>
          <a:noFill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3687" y="1275427"/>
            <a:ext cx="276225" cy="161925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1275427"/>
            <a:ext cx="276225" cy="161925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67783" y="1275427"/>
            <a:ext cx="276225" cy="161925"/>
          </a:xfrm>
          <a:prstGeom prst="rect">
            <a:avLst/>
          </a:prstGeom>
          <a:noFill/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9831" y="1275427"/>
            <a:ext cx="276225" cy="161925"/>
          </a:xfrm>
          <a:prstGeom prst="rect">
            <a:avLst/>
          </a:prstGeom>
          <a:noFill/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044352"/>
            <a:ext cx="685800" cy="152400"/>
          </a:xfrm>
          <a:prstGeom prst="rect">
            <a:avLst/>
          </a:prstGeom>
          <a:noFill/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1259235"/>
            <a:ext cx="276225" cy="161925"/>
          </a:xfrm>
          <a:prstGeom prst="rect">
            <a:avLst/>
          </a:prstGeom>
          <a:noFill/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1259235"/>
            <a:ext cx="276225" cy="161925"/>
          </a:xfrm>
          <a:prstGeom prst="rect">
            <a:avLst/>
          </a:prstGeom>
          <a:noFill/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259235"/>
            <a:ext cx="276225" cy="161925"/>
          </a:xfrm>
          <a:prstGeom prst="rect">
            <a:avLst/>
          </a:prstGeom>
          <a:noFill/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1259235"/>
            <a:ext cx="276225" cy="161925"/>
          </a:xfrm>
          <a:prstGeom prst="rect">
            <a:avLst/>
          </a:prstGeom>
          <a:noFill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20111" y="1259235"/>
            <a:ext cx="276225" cy="161925"/>
          </a:xfrm>
          <a:prstGeom prst="rect">
            <a:avLst/>
          </a:prstGeom>
          <a:noFill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1259235"/>
            <a:ext cx="276225" cy="161925"/>
          </a:xfrm>
          <a:prstGeom prst="rect">
            <a:avLst/>
          </a:prstGeom>
          <a:noFill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84207" y="1259235"/>
            <a:ext cx="276225" cy="161925"/>
          </a:xfrm>
          <a:prstGeom prst="rect">
            <a:avLst/>
          </a:prstGeom>
          <a:noFill/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16255" y="1259235"/>
            <a:ext cx="276225" cy="161925"/>
          </a:xfrm>
          <a:prstGeom prst="rect">
            <a:avLst/>
          </a:prstGeom>
          <a:noFill/>
        </p:spPr>
      </p:pic>
      <p:graphicFrame>
        <p:nvGraphicFramePr>
          <p:cNvPr id="26" name="25 Tabla"/>
          <p:cNvGraphicFramePr>
            <a:graphicFrameLocks noGrp="1"/>
          </p:cNvGraphicFramePr>
          <p:nvPr/>
        </p:nvGraphicFramePr>
        <p:xfrm>
          <a:off x="1619672" y="981530"/>
          <a:ext cx="3528392" cy="3264134"/>
        </p:xfrm>
        <a:graphic>
          <a:graphicData uri="http://schemas.openxmlformats.org/drawingml/2006/table">
            <a:tbl>
              <a:tblPr/>
              <a:tblGrid>
                <a:gridCol w="441049"/>
                <a:gridCol w="441049"/>
                <a:gridCol w="441049"/>
                <a:gridCol w="441049"/>
                <a:gridCol w="441049"/>
                <a:gridCol w="441049"/>
                <a:gridCol w="441049"/>
                <a:gridCol w="441049"/>
              </a:tblGrid>
              <a:tr h="216024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22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05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07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D0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0c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0e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1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06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08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0d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2b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05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1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1a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0b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08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0b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D0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1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0d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2b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1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D0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D0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1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3a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2e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1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1b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1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1f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1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1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2c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4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4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37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4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3c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4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3f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5004792"/>
            <a:ext cx="685800" cy="152400"/>
          </a:xfrm>
          <a:prstGeom prst="rect">
            <a:avLst/>
          </a:prstGeom>
          <a:noFill/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5219675"/>
            <a:ext cx="276225" cy="161925"/>
          </a:xfrm>
          <a:prstGeom prst="rect">
            <a:avLst/>
          </a:prstGeom>
          <a:noFill/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5219675"/>
            <a:ext cx="276225" cy="161925"/>
          </a:xfrm>
          <a:prstGeom prst="rect">
            <a:avLst/>
          </a:prstGeom>
          <a:noFill/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5219675"/>
            <a:ext cx="276225" cy="161925"/>
          </a:xfrm>
          <a:prstGeom prst="rect">
            <a:avLst/>
          </a:prstGeom>
          <a:noFill/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5655" y="5219675"/>
            <a:ext cx="276225" cy="161925"/>
          </a:xfrm>
          <a:prstGeom prst="rect">
            <a:avLst/>
          </a:prstGeom>
          <a:noFill/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7703" y="5219675"/>
            <a:ext cx="276225" cy="161925"/>
          </a:xfrm>
          <a:prstGeom prst="rect">
            <a:avLst/>
          </a:prstGeom>
          <a:noFill/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9751" y="5219675"/>
            <a:ext cx="276225" cy="161925"/>
          </a:xfrm>
          <a:prstGeom prst="rect">
            <a:avLst/>
          </a:prstGeom>
          <a:noFill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11799" y="5219675"/>
            <a:ext cx="276225" cy="161925"/>
          </a:xfrm>
          <a:prstGeom prst="rect">
            <a:avLst/>
          </a:prstGeom>
          <a:noFill/>
        </p:spPr>
      </p:pic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3847" y="5219675"/>
            <a:ext cx="276225" cy="161925"/>
          </a:xfrm>
          <a:prstGeom prst="rect">
            <a:avLst/>
          </a:prstGeom>
          <a:noFill/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5907744"/>
            <a:ext cx="685800" cy="152400"/>
          </a:xfrm>
          <a:prstGeom prst="rect">
            <a:avLst/>
          </a:prstGeom>
          <a:noFill/>
        </p:spPr>
      </p:pic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6114243"/>
            <a:ext cx="276225" cy="161925"/>
          </a:xfrm>
          <a:prstGeom prst="rect">
            <a:avLst/>
          </a:prstGeom>
          <a:noFill/>
        </p:spPr>
      </p:pic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6114243"/>
            <a:ext cx="276225" cy="161925"/>
          </a:xfrm>
          <a:prstGeom prst="rect">
            <a:avLst/>
          </a:prstGeom>
          <a:noFill/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6114243"/>
            <a:ext cx="276225" cy="161925"/>
          </a:xfrm>
          <a:prstGeom prst="rect">
            <a:avLst/>
          </a:prstGeom>
          <a:noFill/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6114243"/>
            <a:ext cx="276225" cy="161925"/>
          </a:xfrm>
          <a:prstGeom prst="rect">
            <a:avLst/>
          </a:prstGeom>
          <a:noFill/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60071" y="6114243"/>
            <a:ext cx="276225" cy="161925"/>
          </a:xfrm>
          <a:prstGeom prst="rect">
            <a:avLst/>
          </a:prstGeom>
          <a:noFill/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6114243"/>
            <a:ext cx="276225" cy="161925"/>
          </a:xfrm>
          <a:prstGeom prst="rect">
            <a:avLst/>
          </a:prstGeom>
          <a:noFill/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4167" y="6114243"/>
            <a:ext cx="276225" cy="161925"/>
          </a:xfrm>
          <a:prstGeom prst="rect">
            <a:avLst/>
          </a:prstGeom>
          <a:noFill/>
        </p:spPr>
      </p:pic>
      <p:pic>
        <p:nvPicPr>
          <p:cNvPr id="44" name="Picture 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6215" y="6114243"/>
            <a:ext cx="276225" cy="161925"/>
          </a:xfrm>
          <a:prstGeom prst="rect">
            <a:avLst/>
          </a:prstGeom>
          <a:noFill/>
        </p:spPr>
      </p:pic>
      <p:graphicFrame>
        <p:nvGraphicFramePr>
          <p:cNvPr id="46" name="45 Tabla"/>
          <p:cNvGraphicFramePr>
            <a:graphicFrameLocks noGrp="1"/>
          </p:cNvGraphicFramePr>
          <p:nvPr/>
        </p:nvGraphicFramePr>
        <p:xfrm>
          <a:off x="5508104" y="980728"/>
          <a:ext cx="3528392" cy="2717322"/>
        </p:xfrm>
        <a:graphic>
          <a:graphicData uri="http://schemas.openxmlformats.org/drawingml/2006/table">
            <a:tbl>
              <a:tblPr/>
              <a:tblGrid>
                <a:gridCol w="441049"/>
                <a:gridCol w="441049"/>
                <a:gridCol w="441049"/>
                <a:gridCol w="441049"/>
                <a:gridCol w="441049"/>
                <a:gridCol w="441049"/>
                <a:gridCol w="441049"/>
                <a:gridCol w="441049"/>
              </a:tblGrid>
              <a:tr h="224442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b="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07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07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1a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06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1b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1f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2b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08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2e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04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09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1c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0b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D0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0b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2b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04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0b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2a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1a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0f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04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2e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3b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04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3c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3d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47" name="46 Conector recto de flecha"/>
          <p:cNvCxnSpPr/>
          <p:nvPr/>
        </p:nvCxnSpPr>
        <p:spPr>
          <a:xfrm>
            <a:off x="2987824" y="3933056"/>
            <a:ext cx="0" cy="100811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 de flecha"/>
          <p:cNvCxnSpPr/>
          <p:nvPr/>
        </p:nvCxnSpPr>
        <p:spPr>
          <a:xfrm>
            <a:off x="0" y="6813376"/>
            <a:ext cx="27718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/>
          <p:nvPr/>
        </p:nvCxnSpPr>
        <p:spPr>
          <a:xfrm>
            <a:off x="3779912" y="5877272"/>
            <a:ext cx="1152128" cy="50405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/>
          <p:nvPr/>
        </p:nvCxnSpPr>
        <p:spPr>
          <a:xfrm>
            <a:off x="7380312" y="3573016"/>
            <a:ext cx="0" cy="21600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 de flecha"/>
          <p:cNvCxnSpPr/>
          <p:nvPr/>
        </p:nvCxnSpPr>
        <p:spPr>
          <a:xfrm flipV="1">
            <a:off x="2771800" y="6021376"/>
            <a:ext cx="0" cy="7920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50 Tabla"/>
          <p:cNvGraphicFramePr>
            <a:graphicFrameLocks noGrp="1"/>
          </p:cNvGraphicFramePr>
          <p:nvPr/>
        </p:nvGraphicFramePr>
        <p:xfrm>
          <a:off x="1691680" y="4980024"/>
          <a:ext cx="3672408" cy="825240"/>
        </p:xfrm>
        <a:graphic>
          <a:graphicData uri="http://schemas.openxmlformats.org/drawingml/2006/table">
            <a:tbl>
              <a:tblPr/>
              <a:tblGrid>
                <a:gridCol w="459051"/>
                <a:gridCol w="459051"/>
                <a:gridCol w="459051"/>
                <a:gridCol w="459051"/>
                <a:gridCol w="459051"/>
                <a:gridCol w="459051"/>
                <a:gridCol w="459051"/>
                <a:gridCol w="459051"/>
              </a:tblGrid>
              <a:tr h="216024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b="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EB7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EB7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EB7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EB7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EB7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EB7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0b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EB78"/>
                    </a:solidFill>
                  </a:tcPr>
                </a:tc>
              </a:tr>
              <a:tr h="1767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4" name="53 Rectángulo"/>
          <p:cNvSpPr/>
          <p:nvPr/>
        </p:nvSpPr>
        <p:spPr>
          <a:xfrm>
            <a:off x="1691680" y="-47058"/>
            <a:ext cx="8136904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ESULTADOS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XPERIMENTALES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(SIMULACIÓN)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55 Conector recto"/>
          <p:cNvCxnSpPr/>
          <p:nvPr/>
        </p:nvCxnSpPr>
        <p:spPr>
          <a:xfrm>
            <a:off x="1403648" y="692696"/>
            <a:ext cx="76683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64 Tabla"/>
          <p:cNvGraphicFramePr>
            <a:graphicFrameLocks noGrp="1"/>
          </p:cNvGraphicFramePr>
          <p:nvPr/>
        </p:nvGraphicFramePr>
        <p:xfrm>
          <a:off x="1691680" y="5445216"/>
          <a:ext cx="3528392" cy="1296148"/>
        </p:xfrm>
        <a:graphic>
          <a:graphicData uri="http://schemas.openxmlformats.org/drawingml/2006/table">
            <a:tbl>
              <a:tblPr/>
              <a:tblGrid>
                <a:gridCol w="441049"/>
                <a:gridCol w="441049"/>
                <a:gridCol w="441049"/>
                <a:gridCol w="441049"/>
                <a:gridCol w="441049"/>
                <a:gridCol w="441049"/>
                <a:gridCol w="441049"/>
                <a:gridCol w="441049"/>
              </a:tblGrid>
              <a:tr h="197077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70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2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2b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0a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0b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03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09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0d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3e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5" name="54 Tabla"/>
          <p:cNvGraphicFramePr>
            <a:graphicFrameLocks noGrp="1"/>
          </p:cNvGraphicFramePr>
          <p:nvPr/>
        </p:nvGraphicFramePr>
        <p:xfrm>
          <a:off x="5364088" y="1352777"/>
          <a:ext cx="3528393" cy="3660395"/>
        </p:xfrm>
        <a:graphic>
          <a:graphicData uri="http://schemas.openxmlformats.org/drawingml/2006/table">
            <a:tbl>
              <a:tblPr/>
              <a:tblGrid>
                <a:gridCol w="440714"/>
                <a:gridCol w="440714"/>
                <a:gridCol w="440714"/>
                <a:gridCol w="440714"/>
                <a:gridCol w="440714"/>
                <a:gridCol w="440714"/>
                <a:gridCol w="443395"/>
                <a:gridCol w="440714"/>
              </a:tblGrid>
              <a:tr h="186535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65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07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03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09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07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03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09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0a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0b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07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0f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0d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2e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09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2b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3b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1f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3d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3c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9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9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9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3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3" name="52 Tabla"/>
          <p:cNvGraphicFramePr>
            <a:graphicFrameLocks noGrp="1"/>
          </p:cNvGraphicFramePr>
          <p:nvPr/>
        </p:nvGraphicFramePr>
        <p:xfrm>
          <a:off x="1619672" y="1340771"/>
          <a:ext cx="3528392" cy="2520273"/>
        </p:xfrm>
        <a:graphic>
          <a:graphicData uri="http://schemas.openxmlformats.org/drawingml/2006/table">
            <a:tbl>
              <a:tblPr/>
              <a:tblGrid>
                <a:gridCol w="441049"/>
                <a:gridCol w="441049"/>
                <a:gridCol w="441049"/>
                <a:gridCol w="441049"/>
                <a:gridCol w="441049"/>
                <a:gridCol w="441049"/>
                <a:gridCol w="441049"/>
                <a:gridCol w="441049"/>
              </a:tblGrid>
              <a:tr h="212734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27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05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1f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03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09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0a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05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07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2a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1a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2b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0c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0b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2b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1a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1b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0d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0c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2e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1b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2c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3e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3e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1d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3a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547664" y="868650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Diferentes textos planos/Diferentes errores: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1" y="1332380"/>
            <a:ext cx="685800" cy="152400"/>
          </a:xfrm>
          <a:prstGeom prst="rect">
            <a:avLst/>
          </a:prstGeom>
          <a:noFill/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79" y="1573764"/>
            <a:ext cx="276225" cy="161925"/>
          </a:xfrm>
          <a:prstGeom prst="rect">
            <a:avLst/>
          </a:prstGeom>
          <a:noFill/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7" y="1573764"/>
            <a:ext cx="276225" cy="161925"/>
          </a:xfrm>
          <a:prstGeom prst="rect">
            <a:avLst/>
          </a:prstGeom>
          <a:noFill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5" y="1573764"/>
            <a:ext cx="276225" cy="161925"/>
          </a:xfrm>
          <a:prstGeom prst="rect">
            <a:avLst/>
          </a:prstGeom>
          <a:noFill/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1573764"/>
            <a:ext cx="276225" cy="161925"/>
          </a:xfrm>
          <a:prstGeom prst="rect">
            <a:avLst/>
          </a:prstGeom>
          <a:noFill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1556788"/>
            <a:ext cx="276225" cy="161925"/>
          </a:xfrm>
          <a:prstGeom prst="rect">
            <a:avLst/>
          </a:prstGeom>
          <a:noFill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1573764"/>
            <a:ext cx="276225" cy="161925"/>
          </a:xfrm>
          <a:prstGeom prst="rect">
            <a:avLst/>
          </a:prstGeom>
          <a:noFill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1556788"/>
            <a:ext cx="276225" cy="161925"/>
          </a:xfrm>
          <a:prstGeom prst="rect">
            <a:avLst/>
          </a:prstGeom>
          <a:noFill/>
        </p:spPr>
      </p:pic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1556788"/>
            <a:ext cx="276225" cy="161925"/>
          </a:xfrm>
          <a:prstGeom prst="rect">
            <a:avLst/>
          </a:prstGeom>
          <a:noFill/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340764"/>
            <a:ext cx="685800" cy="152400"/>
          </a:xfrm>
          <a:prstGeom prst="rect">
            <a:avLst/>
          </a:prstGeom>
          <a:noFill/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1556788"/>
            <a:ext cx="276225" cy="161925"/>
          </a:xfrm>
          <a:prstGeom prst="rect">
            <a:avLst/>
          </a:prstGeom>
          <a:noFill/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1556788"/>
            <a:ext cx="276225" cy="161925"/>
          </a:xfrm>
          <a:prstGeom prst="rect">
            <a:avLst/>
          </a:prstGeom>
          <a:noFill/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84007" y="1556788"/>
            <a:ext cx="276225" cy="161925"/>
          </a:xfrm>
          <a:prstGeom prst="rect">
            <a:avLst/>
          </a:prstGeom>
          <a:noFill/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6055" y="1556788"/>
            <a:ext cx="276225" cy="161925"/>
          </a:xfrm>
          <a:prstGeom prst="rect">
            <a:avLst/>
          </a:prstGeom>
          <a:noFill/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8103" y="1556788"/>
            <a:ext cx="276225" cy="161925"/>
          </a:xfrm>
          <a:prstGeom prst="rect">
            <a:avLst/>
          </a:prstGeom>
          <a:noFill/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1556788"/>
            <a:ext cx="276225" cy="161925"/>
          </a:xfrm>
          <a:prstGeom prst="rect">
            <a:avLst/>
          </a:prstGeom>
          <a:noFill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1556788"/>
            <a:ext cx="276225" cy="161925"/>
          </a:xfrm>
          <a:prstGeom prst="rect">
            <a:avLst/>
          </a:prstGeom>
          <a:noFill/>
        </p:spPr>
      </p:pic>
      <p:pic>
        <p:nvPicPr>
          <p:cNvPr id="38" name="Picture 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32440" y="1556788"/>
            <a:ext cx="276225" cy="161925"/>
          </a:xfrm>
          <a:prstGeom prst="rect">
            <a:avLst/>
          </a:prstGeom>
          <a:noFill/>
        </p:spPr>
      </p:pic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5436836"/>
            <a:ext cx="685800" cy="152400"/>
          </a:xfrm>
          <a:prstGeom prst="rect">
            <a:avLst/>
          </a:prstGeom>
          <a:noFill/>
        </p:spPr>
      </p:pic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5643335"/>
            <a:ext cx="276225" cy="161925"/>
          </a:xfrm>
          <a:prstGeom prst="rect">
            <a:avLst/>
          </a:prstGeom>
          <a:noFill/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5643335"/>
            <a:ext cx="276225" cy="161925"/>
          </a:xfrm>
          <a:prstGeom prst="rect">
            <a:avLst/>
          </a:prstGeom>
          <a:noFill/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5643335"/>
            <a:ext cx="276225" cy="161925"/>
          </a:xfrm>
          <a:prstGeom prst="rect">
            <a:avLst/>
          </a:prstGeom>
          <a:noFill/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5643335"/>
            <a:ext cx="276225" cy="161925"/>
          </a:xfrm>
          <a:prstGeom prst="rect">
            <a:avLst/>
          </a:prstGeom>
          <a:noFill/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5695" y="5643335"/>
            <a:ext cx="276225" cy="161925"/>
          </a:xfrm>
          <a:prstGeom prst="rect">
            <a:avLst/>
          </a:prstGeom>
          <a:noFill/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5643335"/>
            <a:ext cx="276225" cy="161925"/>
          </a:xfrm>
          <a:prstGeom prst="rect">
            <a:avLst/>
          </a:prstGeom>
          <a:noFill/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39791" y="5643335"/>
            <a:ext cx="276225" cy="161925"/>
          </a:xfrm>
          <a:prstGeom prst="rect">
            <a:avLst/>
          </a:prstGeom>
          <a:noFill/>
        </p:spPr>
      </p:pic>
      <p:pic>
        <p:nvPicPr>
          <p:cNvPr id="48" name="Picture 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1839" y="5643335"/>
            <a:ext cx="276225" cy="161925"/>
          </a:xfrm>
          <a:prstGeom prst="rect">
            <a:avLst/>
          </a:prstGeom>
          <a:noFill/>
        </p:spPr>
      </p:pic>
      <p:cxnSp>
        <p:nvCxnSpPr>
          <p:cNvPr id="49" name="48 Conector recto de flecha"/>
          <p:cNvCxnSpPr/>
          <p:nvPr/>
        </p:nvCxnSpPr>
        <p:spPr>
          <a:xfrm>
            <a:off x="3203848" y="3933052"/>
            <a:ext cx="360040" cy="129614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/>
          <p:nvPr/>
        </p:nvCxnSpPr>
        <p:spPr>
          <a:xfrm flipH="1">
            <a:off x="4644008" y="3212972"/>
            <a:ext cx="1440160" cy="208823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 de flecha"/>
          <p:cNvCxnSpPr/>
          <p:nvPr/>
        </p:nvCxnSpPr>
        <p:spPr>
          <a:xfrm>
            <a:off x="5796136" y="6237308"/>
            <a:ext cx="3096344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403648" y="4221084"/>
            <a:ext cx="381642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Tabla 3.1.</a:t>
            </a:r>
            <a:r>
              <a:rPr kumimoji="0" lang="es-E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Subclaves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candidatas para el texto plano: 0x0xc53a69e51dc80ff9, clave: 0x192ca36f47ea3d10, error: 0xb9aa9496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5364088" y="5229196"/>
            <a:ext cx="360342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Tabla 3.2.</a:t>
            </a:r>
            <a:r>
              <a:rPr kumimoji="0" lang="es-E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Subclaves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candidatas para el texto plano: 0x0xe29d34f28ee407fc, clave: 0x192ca36f47ea3d10, error: 0x35d745a6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9" name="78 Tabla"/>
          <p:cNvGraphicFramePr>
            <a:graphicFrameLocks noGrp="1"/>
          </p:cNvGraphicFramePr>
          <p:nvPr/>
        </p:nvGraphicFramePr>
        <p:xfrm>
          <a:off x="1619672" y="1340764"/>
          <a:ext cx="3528392" cy="2520273"/>
        </p:xfrm>
        <a:graphic>
          <a:graphicData uri="http://schemas.openxmlformats.org/drawingml/2006/table">
            <a:tbl>
              <a:tblPr/>
              <a:tblGrid>
                <a:gridCol w="441049"/>
                <a:gridCol w="441049"/>
                <a:gridCol w="441049"/>
                <a:gridCol w="441049"/>
                <a:gridCol w="441049"/>
                <a:gridCol w="441049"/>
                <a:gridCol w="441049"/>
                <a:gridCol w="441049"/>
              </a:tblGrid>
              <a:tr h="212734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27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05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7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1f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03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09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0a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05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07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7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2a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1a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2b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0c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0b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2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2b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1a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1b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0c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2e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7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1b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02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2c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7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2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3e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3e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7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2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3a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1" name="80 Tabla"/>
          <p:cNvGraphicFramePr>
            <a:graphicFrameLocks noGrp="1"/>
          </p:cNvGraphicFramePr>
          <p:nvPr/>
        </p:nvGraphicFramePr>
        <p:xfrm>
          <a:off x="5364087" y="1352777"/>
          <a:ext cx="3528393" cy="3660395"/>
        </p:xfrm>
        <a:graphic>
          <a:graphicData uri="http://schemas.openxmlformats.org/drawingml/2006/table">
            <a:tbl>
              <a:tblPr/>
              <a:tblGrid>
                <a:gridCol w="440714"/>
                <a:gridCol w="440714"/>
                <a:gridCol w="440714"/>
                <a:gridCol w="440714"/>
                <a:gridCol w="440714"/>
                <a:gridCol w="440714"/>
                <a:gridCol w="443395"/>
                <a:gridCol w="440714"/>
              </a:tblGrid>
              <a:tr h="186535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65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07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03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09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07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03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09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0a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0b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07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0f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55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2e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09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2b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3b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1f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3d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3c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9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9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9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3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5" name="44 Tabla"/>
          <p:cNvGraphicFramePr>
            <a:graphicFrameLocks noGrp="1"/>
          </p:cNvGraphicFramePr>
          <p:nvPr/>
        </p:nvGraphicFramePr>
        <p:xfrm>
          <a:off x="1691680" y="5445220"/>
          <a:ext cx="3528392" cy="1296148"/>
        </p:xfrm>
        <a:graphic>
          <a:graphicData uri="http://schemas.openxmlformats.org/drawingml/2006/table">
            <a:tbl>
              <a:tblPr/>
              <a:tblGrid>
                <a:gridCol w="441049"/>
                <a:gridCol w="441049"/>
                <a:gridCol w="441049"/>
                <a:gridCol w="441049"/>
                <a:gridCol w="441049"/>
                <a:gridCol w="441049"/>
                <a:gridCol w="441049"/>
                <a:gridCol w="441049"/>
              </a:tblGrid>
              <a:tr h="197077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70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2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EB7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EB7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2b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0a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0b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EB7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EB78"/>
                    </a:solidFill>
                  </a:tcPr>
                </a:tc>
              </a:tr>
              <a:tr h="222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03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09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2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2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3e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0" name="49 Rectángulo"/>
          <p:cNvSpPr/>
          <p:nvPr/>
        </p:nvSpPr>
        <p:spPr>
          <a:xfrm>
            <a:off x="1691680" y="-47058"/>
            <a:ext cx="8136904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ESULTADOS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XPERIMENTALES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(SIMULACIÓN)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51 Conector recto"/>
          <p:cNvCxnSpPr/>
          <p:nvPr/>
        </p:nvCxnSpPr>
        <p:spPr>
          <a:xfrm>
            <a:off x="1403648" y="692696"/>
            <a:ext cx="76683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  <p:bldP spid="51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5436096" y="5561636"/>
          <a:ext cx="3456384" cy="675676"/>
        </p:xfrm>
        <a:graphic>
          <a:graphicData uri="http://schemas.openxmlformats.org/drawingml/2006/table">
            <a:tbl>
              <a:tblPr/>
              <a:tblGrid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</a:tblGrid>
              <a:tr h="249340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</a:t>
                      </a:r>
                      <a:endParaRPr lang="es-ES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es-ES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  <a:endParaRPr lang="es-ES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0d</a:t>
                      </a:r>
                      <a:endParaRPr lang="es-ES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0b</a:t>
                      </a:r>
                      <a:endParaRPr lang="es-ES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3" y="1260376"/>
            <a:ext cx="685800" cy="152400"/>
          </a:xfrm>
          <a:prstGeom prst="rect">
            <a:avLst/>
          </a:prstGeom>
          <a:noFill/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91" y="1466875"/>
            <a:ext cx="276225" cy="161925"/>
          </a:xfrm>
          <a:prstGeom prst="rect">
            <a:avLst/>
          </a:prstGeom>
          <a:noFill/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9" y="1466875"/>
            <a:ext cx="276225" cy="161925"/>
          </a:xfrm>
          <a:prstGeom prst="rect">
            <a:avLst/>
          </a:prstGeom>
          <a:noFill/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7" y="1466875"/>
            <a:ext cx="276225" cy="161925"/>
          </a:xfrm>
          <a:prstGeom prst="rect">
            <a:avLst/>
          </a:prstGeom>
          <a:noFill/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5" y="1466875"/>
            <a:ext cx="276225" cy="161925"/>
          </a:xfrm>
          <a:prstGeom prst="rect">
            <a:avLst/>
          </a:prstGeom>
          <a:noFill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3690" y="1466875"/>
            <a:ext cx="276225" cy="161925"/>
          </a:xfrm>
          <a:prstGeom prst="rect">
            <a:avLst/>
          </a:prstGeom>
          <a:noFill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7746" y="1466875"/>
            <a:ext cx="276225" cy="161925"/>
          </a:xfrm>
          <a:prstGeom prst="rect">
            <a:avLst/>
          </a:prstGeom>
          <a:noFill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39794" y="1466875"/>
            <a:ext cx="276225" cy="161925"/>
          </a:xfrm>
          <a:prstGeom prst="rect">
            <a:avLst/>
          </a:prstGeom>
          <a:noFill/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1842" y="1466875"/>
            <a:ext cx="276225" cy="161925"/>
          </a:xfrm>
          <a:prstGeom prst="rect">
            <a:avLst/>
          </a:prstGeom>
          <a:noFill/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5635021"/>
            <a:ext cx="685800" cy="152400"/>
          </a:xfrm>
          <a:prstGeom prst="rect">
            <a:avLst/>
          </a:prstGeom>
          <a:noFill/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5874836"/>
            <a:ext cx="276225" cy="161925"/>
          </a:xfrm>
          <a:prstGeom prst="rect">
            <a:avLst/>
          </a:prstGeom>
          <a:noFill/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5874836"/>
            <a:ext cx="276225" cy="161925"/>
          </a:xfrm>
          <a:prstGeom prst="rect">
            <a:avLst/>
          </a:prstGeom>
          <a:noFill/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5874836"/>
            <a:ext cx="276225" cy="161925"/>
          </a:xfrm>
          <a:prstGeom prst="rect">
            <a:avLst/>
          </a:prstGeom>
          <a:noFill/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5874836"/>
            <a:ext cx="276225" cy="161925"/>
          </a:xfrm>
          <a:prstGeom prst="rect">
            <a:avLst/>
          </a:prstGeom>
          <a:noFill/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8103" y="5874836"/>
            <a:ext cx="276225" cy="161925"/>
          </a:xfrm>
          <a:prstGeom prst="rect">
            <a:avLst/>
          </a:prstGeom>
          <a:noFill/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5874836"/>
            <a:ext cx="276225" cy="161925"/>
          </a:xfrm>
          <a:prstGeom prst="rect">
            <a:avLst/>
          </a:prstGeom>
          <a:noFill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12199" y="5874836"/>
            <a:ext cx="276225" cy="161925"/>
          </a:xfrm>
          <a:prstGeom prst="rect">
            <a:avLst/>
          </a:prstGeom>
          <a:noFill/>
        </p:spPr>
      </p:pic>
      <p:pic>
        <p:nvPicPr>
          <p:cNvPr id="32" name="Picture 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44247" y="5874836"/>
            <a:ext cx="276225" cy="161925"/>
          </a:xfrm>
          <a:prstGeom prst="rect">
            <a:avLst/>
          </a:prstGeom>
          <a:noFill/>
        </p:spPr>
      </p:pic>
      <p:cxnSp>
        <p:nvCxnSpPr>
          <p:cNvPr id="37" name="36 Conector recto"/>
          <p:cNvCxnSpPr/>
          <p:nvPr/>
        </p:nvCxnSpPr>
        <p:spPr>
          <a:xfrm>
            <a:off x="-36512" y="5949280"/>
            <a:ext cx="5400000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>
            <a:off x="5508104" y="3140968"/>
            <a:ext cx="648072" cy="216024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34 Tabla"/>
          <p:cNvGraphicFramePr>
            <a:graphicFrameLocks noGrp="1"/>
          </p:cNvGraphicFramePr>
          <p:nvPr/>
        </p:nvGraphicFramePr>
        <p:xfrm>
          <a:off x="1691680" y="1268760"/>
          <a:ext cx="3528392" cy="3182970"/>
        </p:xfrm>
        <a:graphic>
          <a:graphicData uri="http://schemas.openxmlformats.org/drawingml/2006/table">
            <a:tbl>
              <a:tblPr/>
              <a:tblGrid>
                <a:gridCol w="441049"/>
                <a:gridCol w="441049"/>
                <a:gridCol w="441049"/>
                <a:gridCol w="441049"/>
                <a:gridCol w="441049"/>
                <a:gridCol w="441049"/>
                <a:gridCol w="441049"/>
                <a:gridCol w="441049"/>
              </a:tblGrid>
              <a:tr h="192099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20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0d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03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1a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1d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0e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05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1b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07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0b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2b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0c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2b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0e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2a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3b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2f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2f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3c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3a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1b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1e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39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619672" y="4797152"/>
            <a:ext cx="34563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Tabla 3.3.  </a:t>
            </a:r>
            <a:r>
              <a:rPr kumimoji="0" lang="es-E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Subclaves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candidatas para el texto plano: 0x0x714e9a97477203fe, clave: 0x192ca36f47ea3d10, error: 0xEAA5160B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8" name="37 Tabla"/>
          <p:cNvGraphicFramePr>
            <a:graphicFrameLocks noGrp="1"/>
          </p:cNvGraphicFramePr>
          <p:nvPr/>
        </p:nvGraphicFramePr>
        <p:xfrm>
          <a:off x="1691680" y="1268760"/>
          <a:ext cx="3528392" cy="3182970"/>
        </p:xfrm>
        <a:graphic>
          <a:graphicData uri="http://schemas.openxmlformats.org/drawingml/2006/table">
            <a:tbl>
              <a:tblPr/>
              <a:tblGrid>
                <a:gridCol w="441049"/>
                <a:gridCol w="441049"/>
                <a:gridCol w="441049"/>
                <a:gridCol w="441049"/>
                <a:gridCol w="441049"/>
                <a:gridCol w="441049"/>
                <a:gridCol w="441049"/>
                <a:gridCol w="441049"/>
              </a:tblGrid>
              <a:tr h="192099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20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03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1a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0e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05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1b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07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0b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2b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7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0c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2b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0e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0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2d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2a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3b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2f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2f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3c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3a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1b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1e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39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" name="32 Rectángulo"/>
          <p:cNvSpPr/>
          <p:nvPr/>
        </p:nvSpPr>
        <p:spPr>
          <a:xfrm>
            <a:off x="1691680" y="-47058"/>
            <a:ext cx="8136904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ESULTADOS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XPERIMENTALES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(SIMULACIÓN)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33 Conector recto"/>
          <p:cNvCxnSpPr/>
          <p:nvPr/>
        </p:nvCxnSpPr>
        <p:spPr>
          <a:xfrm>
            <a:off x="1403648" y="692696"/>
            <a:ext cx="76683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112 CuadroTexto"/>
          <p:cNvSpPr txBox="1"/>
          <p:nvPr/>
        </p:nvSpPr>
        <p:spPr>
          <a:xfrm>
            <a:off x="6660232" y="2684820"/>
            <a:ext cx="1800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ES" sz="1100" b="1" dirty="0" smtClean="0">
                <a:latin typeface="Times New Roman" pitchFamily="18" charset="0"/>
                <a:cs typeface="Arial" pitchFamily="34" charset="0"/>
              </a:rPr>
              <a:t>GENERADOR ALEATORIO DE ERRORES</a:t>
            </a:r>
          </a:p>
        </p:txBody>
      </p:sp>
      <p:sp>
        <p:nvSpPr>
          <p:cNvPr id="114" name="113 Rectángulo redondeado"/>
          <p:cNvSpPr/>
          <p:nvPr/>
        </p:nvSpPr>
        <p:spPr>
          <a:xfrm>
            <a:off x="6876256" y="2636912"/>
            <a:ext cx="1368152" cy="72008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7" name="116 Flecha derecha"/>
          <p:cNvSpPr/>
          <p:nvPr/>
        </p:nvSpPr>
        <p:spPr>
          <a:xfrm rot="10800000">
            <a:off x="5580112" y="2852936"/>
            <a:ext cx="1296144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8" name="117 CuadroTexto"/>
          <p:cNvSpPr txBox="1"/>
          <p:nvPr/>
        </p:nvSpPr>
        <p:spPr>
          <a:xfrm>
            <a:off x="6300192" y="980728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Número medio de inyecciones necesarias: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118 CuadroTexto"/>
          <p:cNvSpPr txBox="1"/>
          <p:nvPr/>
        </p:nvSpPr>
        <p:spPr>
          <a:xfrm>
            <a:off x="6516216" y="40677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ES" b="1" dirty="0" smtClean="0">
                <a:latin typeface="Times New Roman" pitchFamily="18" charset="0"/>
                <a:cs typeface="Arial" pitchFamily="34" charset="0"/>
              </a:rPr>
              <a:t>1000 pruebas</a:t>
            </a:r>
          </a:p>
        </p:txBody>
      </p:sp>
      <p:sp>
        <p:nvSpPr>
          <p:cNvPr id="120" name="119 Rectángulo"/>
          <p:cNvSpPr/>
          <p:nvPr/>
        </p:nvSpPr>
        <p:spPr>
          <a:xfrm>
            <a:off x="6725470" y="4859868"/>
            <a:ext cx="1806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Times New Roman" pitchFamily="18" charset="0"/>
                <a:cs typeface="Arial" pitchFamily="34" charset="0"/>
              </a:rPr>
              <a:t>3611 inyecciones</a:t>
            </a:r>
            <a:endParaRPr lang="es-ES" dirty="0"/>
          </a:p>
        </p:txBody>
      </p:sp>
      <p:sp>
        <p:nvSpPr>
          <p:cNvPr id="121" name="120 Flecha abajo"/>
          <p:cNvSpPr/>
          <p:nvPr/>
        </p:nvSpPr>
        <p:spPr>
          <a:xfrm>
            <a:off x="7380312" y="4499868"/>
            <a:ext cx="144016" cy="360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2" name="121 Flecha abajo"/>
          <p:cNvSpPr/>
          <p:nvPr/>
        </p:nvSpPr>
        <p:spPr>
          <a:xfrm>
            <a:off x="7380312" y="5291956"/>
            <a:ext cx="144016" cy="360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3" name="122 Rectángulo"/>
          <p:cNvSpPr/>
          <p:nvPr/>
        </p:nvSpPr>
        <p:spPr>
          <a:xfrm>
            <a:off x="6516216" y="5651956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Times New Roman" pitchFamily="18" charset="0"/>
                <a:cs typeface="Arial" pitchFamily="34" charset="0"/>
              </a:rPr>
              <a:t>3,6 inyecciones/prueba</a:t>
            </a:r>
            <a:endParaRPr lang="es-ES" dirty="0"/>
          </a:p>
        </p:txBody>
      </p:sp>
      <p:grpSp>
        <p:nvGrpSpPr>
          <p:cNvPr id="139" name="138 Grupo"/>
          <p:cNvGrpSpPr/>
          <p:nvPr/>
        </p:nvGrpSpPr>
        <p:grpSpPr>
          <a:xfrm>
            <a:off x="2520520" y="1412776"/>
            <a:ext cx="2520279" cy="504056"/>
            <a:chOff x="2520520" y="1412776"/>
            <a:chExt cx="2520279" cy="504056"/>
          </a:xfrm>
        </p:grpSpPr>
        <p:sp>
          <p:nvSpPr>
            <p:cNvPr id="140" name="AutoShape 159"/>
            <p:cNvSpPr>
              <a:spLocks noChangeArrowheads="1"/>
            </p:cNvSpPr>
            <p:nvPr/>
          </p:nvSpPr>
          <p:spPr bwMode="auto">
            <a:xfrm>
              <a:off x="2664536" y="1412776"/>
              <a:ext cx="2232248" cy="432048"/>
            </a:xfrm>
            <a:prstGeom prst="flowChartAlternateProcess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1" name="Text Box 160"/>
            <p:cNvSpPr txBox="1">
              <a:spLocks noChangeArrowheads="1"/>
            </p:cNvSpPr>
            <p:nvPr/>
          </p:nvSpPr>
          <p:spPr bwMode="auto">
            <a:xfrm>
              <a:off x="2520520" y="1412776"/>
              <a:ext cx="2520279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s-ES" sz="1100" b="1" dirty="0" smtClean="0">
                  <a:latin typeface="Times New Roman" pitchFamily="18" charset="0"/>
                  <a:cs typeface="Arial" pitchFamily="34" charset="0"/>
                </a:rPr>
                <a:t>GENERADOR DE TEXTOS PLANOS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2" name="AutoShape 243"/>
          <p:cNvSpPr>
            <a:spLocks noChangeArrowheads="1"/>
          </p:cNvSpPr>
          <p:nvPr/>
        </p:nvSpPr>
        <p:spPr bwMode="auto">
          <a:xfrm rot="5400000">
            <a:off x="2335417" y="3375016"/>
            <a:ext cx="216000" cy="180000"/>
          </a:xfrm>
          <a:prstGeom prst="rightArrow">
            <a:avLst>
              <a:gd name="adj1" fmla="val 50000"/>
              <a:gd name="adj2" fmla="val 36184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3" name="AutoShape 244"/>
          <p:cNvSpPr>
            <a:spLocks noChangeArrowheads="1"/>
          </p:cNvSpPr>
          <p:nvPr/>
        </p:nvSpPr>
        <p:spPr bwMode="auto">
          <a:xfrm rot="5400000">
            <a:off x="5023287" y="3374505"/>
            <a:ext cx="216000" cy="180975"/>
          </a:xfrm>
          <a:prstGeom prst="rightArrow">
            <a:avLst>
              <a:gd name="adj1" fmla="val 50000"/>
              <a:gd name="adj2" fmla="val 3640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4" name="Text Box 245"/>
          <p:cNvSpPr txBox="1">
            <a:spLocks noChangeArrowheads="1"/>
          </p:cNvSpPr>
          <p:nvPr/>
        </p:nvSpPr>
        <p:spPr bwMode="auto">
          <a:xfrm>
            <a:off x="2640475" y="3284984"/>
            <a:ext cx="95885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AutoShape 247"/>
          <p:cNvSpPr>
            <a:spLocks noChangeArrowheads="1"/>
          </p:cNvSpPr>
          <p:nvPr/>
        </p:nvSpPr>
        <p:spPr bwMode="auto">
          <a:xfrm rot="5400000">
            <a:off x="3564636" y="1016732"/>
            <a:ext cx="432048" cy="360040"/>
          </a:xfrm>
          <a:prstGeom prst="rightArrow">
            <a:avLst>
              <a:gd name="adj1" fmla="val 50000"/>
              <a:gd name="adj2" fmla="val 5601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6" name="Text Box 248"/>
          <p:cNvSpPr txBox="1">
            <a:spLocks noChangeArrowheads="1"/>
          </p:cNvSpPr>
          <p:nvPr/>
        </p:nvSpPr>
        <p:spPr bwMode="auto">
          <a:xfrm>
            <a:off x="1440400" y="1628800"/>
            <a:ext cx="129614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s-ES" sz="1200" dirty="0" smtClean="0">
                <a:latin typeface="Times New Roman" pitchFamily="18" charset="0"/>
                <a:cs typeface="Arial" pitchFamily="34" charset="0"/>
              </a:rPr>
              <a:t>CLAVE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(64 bits)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Rectangle 249"/>
          <p:cNvSpPr>
            <a:spLocks noChangeArrowheads="1"/>
          </p:cNvSpPr>
          <p:nvPr/>
        </p:nvSpPr>
        <p:spPr bwMode="auto">
          <a:xfrm>
            <a:off x="3648587" y="1889969"/>
            <a:ext cx="127000" cy="242887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8" name="Rectangle 250"/>
          <p:cNvSpPr>
            <a:spLocks noChangeArrowheads="1"/>
          </p:cNvSpPr>
          <p:nvPr/>
        </p:nvSpPr>
        <p:spPr bwMode="auto">
          <a:xfrm>
            <a:off x="2952568" y="2008708"/>
            <a:ext cx="1584176" cy="124148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9" name="AutoShape 251"/>
          <p:cNvSpPr>
            <a:spLocks noChangeArrowheads="1"/>
          </p:cNvSpPr>
          <p:nvPr/>
        </p:nvSpPr>
        <p:spPr bwMode="auto">
          <a:xfrm>
            <a:off x="2898744" y="2132856"/>
            <a:ext cx="196602" cy="288032"/>
          </a:xfrm>
          <a:prstGeom prst="downArrow">
            <a:avLst>
              <a:gd name="adj1" fmla="val 50000"/>
              <a:gd name="adj2" fmla="val 54856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0" name="AutoShape 252"/>
          <p:cNvSpPr>
            <a:spLocks noChangeArrowheads="1"/>
          </p:cNvSpPr>
          <p:nvPr/>
        </p:nvSpPr>
        <p:spPr bwMode="auto">
          <a:xfrm>
            <a:off x="4392728" y="2132856"/>
            <a:ext cx="191963" cy="288032"/>
          </a:xfrm>
          <a:prstGeom prst="downArrow">
            <a:avLst>
              <a:gd name="adj1" fmla="val 50000"/>
              <a:gd name="adj2" fmla="val 54856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151" name="150 Conector recto"/>
          <p:cNvCxnSpPr/>
          <p:nvPr/>
        </p:nvCxnSpPr>
        <p:spPr>
          <a:xfrm flipV="1">
            <a:off x="6120920" y="1628800"/>
            <a:ext cx="0" cy="388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151 Conector recto de flecha"/>
          <p:cNvCxnSpPr/>
          <p:nvPr/>
        </p:nvCxnSpPr>
        <p:spPr>
          <a:xfrm flipH="1">
            <a:off x="4896784" y="1628800"/>
            <a:ext cx="1224136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53" name="AutoShape 247"/>
          <p:cNvSpPr>
            <a:spLocks noChangeArrowheads="1"/>
          </p:cNvSpPr>
          <p:nvPr/>
        </p:nvSpPr>
        <p:spPr bwMode="auto">
          <a:xfrm rot="5400000">
            <a:off x="2016464" y="1988840"/>
            <a:ext cx="504056" cy="360040"/>
          </a:xfrm>
          <a:prstGeom prst="rightArrow">
            <a:avLst>
              <a:gd name="adj1" fmla="val 50000"/>
              <a:gd name="adj2" fmla="val 5601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4" name="Text Box 246"/>
          <p:cNvSpPr txBox="1">
            <a:spLocks noChangeArrowheads="1"/>
          </p:cNvSpPr>
          <p:nvPr/>
        </p:nvSpPr>
        <p:spPr bwMode="auto">
          <a:xfrm>
            <a:off x="4498321" y="3573016"/>
            <a:ext cx="8064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5" name="154 Conector recto"/>
          <p:cNvCxnSpPr/>
          <p:nvPr/>
        </p:nvCxnSpPr>
        <p:spPr>
          <a:xfrm>
            <a:off x="6048912" y="5517232"/>
            <a:ext cx="720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155 CuadroTexto"/>
          <p:cNvSpPr txBox="1"/>
          <p:nvPr/>
        </p:nvSpPr>
        <p:spPr>
          <a:xfrm>
            <a:off x="2903240" y="4653136"/>
            <a:ext cx="368035" cy="17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latin typeface="Times New Roman" pitchFamily="18" charset="0"/>
                <a:cs typeface="Times New Roman" pitchFamily="18" charset="0"/>
              </a:rPr>
              <a:t>S1</a:t>
            </a:r>
            <a:endParaRPr lang="es-E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156 CuadroTexto"/>
          <p:cNvSpPr txBox="1"/>
          <p:nvPr/>
        </p:nvSpPr>
        <p:spPr>
          <a:xfrm>
            <a:off x="2496458" y="3306470"/>
            <a:ext cx="124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s-ES" sz="1600" b="1" dirty="0" smtClean="0">
                <a:latin typeface="Times New Roman" pitchFamily="18" charset="0"/>
                <a:cs typeface="Arial" pitchFamily="34" charset="0"/>
              </a:rPr>
              <a:t>C</a:t>
            </a:r>
            <a:r>
              <a:rPr lang="es-ES" sz="1600" b="1" baseline="30000" dirty="0" smtClean="0">
                <a:latin typeface="Times New Roman" pitchFamily="18" charset="0"/>
                <a:cs typeface="Arial" pitchFamily="34" charset="0"/>
              </a:rPr>
              <a:t>GOLD</a:t>
            </a:r>
            <a:endParaRPr lang="es-ES" sz="1600" b="1" baseline="30000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58" name="157 CuadroTexto"/>
          <p:cNvSpPr txBox="1"/>
          <p:nvPr/>
        </p:nvSpPr>
        <p:spPr>
          <a:xfrm>
            <a:off x="4248713" y="3306470"/>
            <a:ext cx="936104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s-ES" sz="1600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C</a:t>
            </a:r>
            <a:r>
              <a:rPr lang="es-ES" sz="1600" b="1" baseline="30000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FAULTY</a:t>
            </a:r>
            <a:endParaRPr lang="es-ES" sz="1600" b="1" baseline="30000" dirty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159" name="158 Grupo"/>
          <p:cNvGrpSpPr/>
          <p:nvPr/>
        </p:nvGrpSpPr>
        <p:grpSpPr>
          <a:xfrm>
            <a:off x="1547664" y="3573016"/>
            <a:ext cx="4536504" cy="3168352"/>
            <a:chOff x="2267744" y="2996952"/>
            <a:chExt cx="4536504" cy="3168352"/>
          </a:xfrm>
        </p:grpSpPr>
        <p:sp>
          <p:nvSpPr>
            <p:cNvPr id="160" name="AutoShape 168"/>
            <p:cNvSpPr>
              <a:spLocks noChangeArrowheads="1"/>
            </p:cNvSpPr>
            <p:nvPr/>
          </p:nvSpPr>
          <p:spPr bwMode="auto">
            <a:xfrm>
              <a:off x="2267744" y="2996952"/>
              <a:ext cx="4536504" cy="3168352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1" name="Text Box 169"/>
            <p:cNvSpPr txBox="1">
              <a:spLocks noChangeArrowheads="1"/>
            </p:cNvSpPr>
            <p:nvPr/>
          </p:nvSpPr>
          <p:spPr bwMode="auto">
            <a:xfrm>
              <a:off x="3683843" y="3076426"/>
              <a:ext cx="2040285" cy="27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POST-PROCESADO</a:t>
              </a:r>
              <a:endPara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2" name="AutoShape 216"/>
            <p:cNvCxnSpPr>
              <a:cxnSpLocks noChangeShapeType="1"/>
            </p:cNvCxnSpPr>
            <p:nvPr/>
          </p:nvCxnSpPr>
          <p:spPr bwMode="auto">
            <a:xfrm>
              <a:off x="2843808" y="3933128"/>
              <a:ext cx="0" cy="648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3" name="AutoShape 217"/>
            <p:cNvCxnSpPr>
              <a:cxnSpLocks noChangeShapeType="1"/>
            </p:cNvCxnSpPr>
            <p:nvPr/>
          </p:nvCxnSpPr>
          <p:spPr bwMode="auto">
            <a:xfrm>
              <a:off x="3491880" y="3501008"/>
              <a:ext cx="8640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4" name="AutoShape 218"/>
            <p:cNvCxnSpPr>
              <a:cxnSpLocks noChangeShapeType="1"/>
            </p:cNvCxnSpPr>
            <p:nvPr/>
          </p:nvCxnSpPr>
          <p:spPr bwMode="auto">
            <a:xfrm flipH="1">
              <a:off x="4572000" y="3501007"/>
              <a:ext cx="936000" cy="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165" name="Text Box 219"/>
            <p:cNvSpPr txBox="1">
              <a:spLocks noChangeArrowheads="1"/>
            </p:cNvSpPr>
            <p:nvPr/>
          </p:nvSpPr>
          <p:spPr bwMode="auto">
            <a:xfrm>
              <a:off x="4139952" y="3861048"/>
              <a:ext cx="792088" cy="5040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s-ES" sz="900" dirty="0" smtClean="0">
                  <a:latin typeface="Times New Roman" pitchFamily="18" charset="0"/>
                  <a:cs typeface="Arial" pitchFamily="34" charset="0"/>
                </a:rPr>
                <a:t>Permutación Inversa Final </a:t>
              </a:r>
              <a:r>
                <a:rPr kumimoji="0" lang="es-E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(ronda 16)</a:t>
              </a:r>
              <a:endPara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6" name="AutoShape 220"/>
            <p:cNvCxnSpPr>
              <a:cxnSpLocks noChangeShapeType="1"/>
            </p:cNvCxnSpPr>
            <p:nvPr/>
          </p:nvCxnSpPr>
          <p:spPr bwMode="auto">
            <a:xfrm>
              <a:off x="4446080" y="3609048"/>
              <a:ext cx="0" cy="252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67" name="Text Box 222"/>
            <p:cNvSpPr txBox="1">
              <a:spLocks noChangeArrowheads="1"/>
            </p:cNvSpPr>
            <p:nvPr/>
          </p:nvSpPr>
          <p:spPr bwMode="auto">
            <a:xfrm>
              <a:off x="3923928" y="5733256"/>
              <a:ext cx="1224136" cy="3600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s-ES" sz="900" dirty="0" smtClean="0">
                  <a:latin typeface="Times New Roman" pitchFamily="18" charset="0"/>
                  <a:cs typeface="Arial" pitchFamily="34" charset="0"/>
                </a:rPr>
                <a:t>GENERADOR DE SUBCLAVES</a:t>
              </a:r>
              <a:r>
                <a:rPr kumimoji="0" lang="es-E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(6 bits)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8" name="AutoShape 223"/>
            <p:cNvCxnSpPr>
              <a:cxnSpLocks noChangeShapeType="1"/>
            </p:cNvCxnSpPr>
            <p:nvPr/>
          </p:nvCxnSpPr>
          <p:spPr bwMode="auto">
            <a:xfrm flipV="1">
              <a:off x="3347863" y="4941320"/>
              <a:ext cx="1" cy="1008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9" name="AutoShape 225"/>
            <p:cNvCxnSpPr>
              <a:cxnSpLocks noChangeShapeType="1"/>
            </p:cNvCxnSpPr>
            <p:nvPr/>
          </p:nvCxnSpPr>
          <p:spPr bwMode="auto">
            <a:xfrm flipH="1">
              <a:off x="3347864" y="5949280"/>
              <a:ext cx="5760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70" name="Text Box 228"/>
            <p:cNvSpPr txBox="1">
              <a:spLocks noChangeArrowheads="1"/>
            </p:cNvSpPr>
            <p:nvPr/>
          </p:nvSpPr>
          <p:spPr bwMode="auto">
            <a:xfrm>
              <a:off x="3491880" y="3501008"/>
              <a:ext cx="1080120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MITAD IZQUIERDA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" name="Text Box 231"/>
            <p:cNvSpPr txBox="1">
              <a:spLocks noChangeArrowheads="1"/>
            </p:cNvSpPr>
            <p:nvPr/>
          </p:nvSpPr>
          <p:spPr bwMode="auto">
            <a:xfrm>
              <a:off x="2771800" y="4012679"/>
              <a:ext cx="792088" cy="496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MITAD DERECHA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2" name="AutoShape 226"/>
            <p:cNvCxnSpPr>
              <a:cxnSpLocks noChangeShapeType="1"/>
            </p:cNvCxnSpPr>
            <p:nvPr/>
          </p:nvCxnSpPr>
          <p:spPr bwMode="auto">
            <a:xfrm>
              <a:off x="4139952" y="5589240"/>
              <a:ext cx="2520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3" name="AutoShape 240"/>
            <p:cNvCxnSpPr>
              <a:cxnSpLocks noChangeShapeType="1"/>
            </p:cNvCxnSpPr>
            <p:nvPr/>
          </p:nvCxnSpPr>
          <p:spPr bwMode="auto">
            <a:xfrm>
              <a:off x="4499992" y="4365104"/>
              <a:ext cx="0" cy="684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4" name="AutoShape 241"/>
            <p:cNvCxnSpPr>
              <a:cxnSpLocks noChangeShapeType="1"/>
            </p:cNvCxnSpPr>
            <p:nvPr/>
          </p:nvCxnSpPr>
          <p:spPr bwMode="auto">
            <a:xfrm flipV="1">
              <a:off x="4482000" y="5262660"/>
              <a:ext cx="0" cy="216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5" name="174 CuadroTexto"/>
            <p:cNvSpPr txBox="1"/>
            <p:nvPr/>
          </p:nvSpPr>
          <p:spPr>
            <a:xfrm>
              <a:off x="4283968" y="5013176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>
                  <a:latin typeface="Times New Roman" pitchFamily="18" charset="0"/>
                  <a:cs typeface="Times New Roman" pitchFamily="18" charset="0"/>
                </a:rPr>
                <a:t>¿=?</a:t>
              </a:r>
              <a:endParaRPr lang="es-E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6" name="175 Rectángulo"/>
            <p:cNvSpPr/>
            <p:nvPr/>
          </p:nvSpPr>
          <p:spPr>
            <a:xfrm>
              <a:off x="4258966" y="3275692"/>
              <a:ext cx="3850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 smtClean="0">
                  <a:latin typeface="Arial" pitchFamily="34" charset="0"/>
                  <a:ea typeface="Cambria Math"/>
                  <a:cs typeface="Arial" pitchFamily="34" charset="0"/>
                </a:rPr>
                <a:t>⨁</a:t>
              </a:r>
              <a:endParaRPr lang="es-ES" dirty="0"/>
            </a:p>
          </p:txBody>
        </p:sp>
        <p:sp>
          <p:nvSpPr>
            <p:cNvPr id="177" name="176 Rectángulo"/>
            <p:cNvSpPr/>
            <p:nvPr/>
          </p:nvSpPr>
          <p:spPr>
            <a:xfrm>
              <a:off x="4283968" y="5373216"/>
              <a:ext cx="3850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 smtClean="0">
                  <a:latin typeface="Arial" pitchFamily="34" charset="0"/>
                  <a:ea typeface="Cambria Math"/>
                  <a:cs typeface="Arial" pitchFamily="34" charset="0"/>
                </a:rPr>
                <a:t>⨁</a:t>
              </a:r>
              <a:endParaRPr lang="es-ES" dirty="0"/>
            </a:p>
          </p:txBody>
        </p:sp>
        <p:sp>
          <p:nvSpPr>
            <p:cNvPr id="178" name="177 CuadroTexto"/>
            <p:cNvSpPr txBox="1"/>
            <p:nvPr/>
          </p:nvSpPr>
          <p:spPr>
            <a:xfrm>
              <a:off x="2555776" y="3332892"/>
              <a:ext cx="936104" cy="6001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 smtClean="0">
                  <a:latin typeface="Times New Roman" pitchFamily="18" charset="0"/>
                  <a:cs typeface="Times New Roman" pitchFamily="18" charset="0"/>
                </a:rPr>
                <a:t>Permutación Inversa  Final</a:t>
              </a:r>
            </a:p>
          </p:txBody>
        </p:sp>
        <p:sp>
          <p:nvSpPr>
            <p:cNvPr id="179" name="178 CuadroTexto"/>
            <p:cNvSpPr txBox="1"/>
            <p:nvPr/>
          </p:nvSpPr>
          <p:spPr>
            <a:xfrm>
              <a:off x="5508104" y="3332892"/>
              <a:ext cx="936104" cy="6001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 smtClean="0">
                  <a:latin typeface="Times New Roman" pitchFamily="18" charset="0"/>
                  <a:cs typeface="Times New Roman" pitchFamily="18" charset="0"/>
                </a:rPr>
                <a:t>Permutación Inversa  Final</a:t>
              </a:r>
            </a:p>
          </p:txBody>
        </p:sp>
        <p:sp>
          <p:nvSpPr>
            <p:cNvPr id="180" name="179 CuadroTexto"/>
            <p:cNvSpPr txBox="1"/>
            <p:nvPr/>
          </p:nvSpPr>
          <p:spPr>
            <a:xfrm>
              <a:off x="2339752" y="4561964"/>
              <a:ext cx="720080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00" dirty="0" smtClean="0">
                  <a:latin typeface="Times New Roman" pitchFamily="18" charset="0"/>
                  <a:cs typeface="Times New Roman" pitchFamily="18" charset="0"/>
                </a:rPr>
                <a:t>Permutación </a:t>
              </a:r>
            </a:p>
            <a:p>
              <a:pPr algn="ctr"/>
              <a:r>
                <a:rPr lang="es-ES" sz="800" dirty="0" smtClean="0">
                  <a:latin typeface="Times New Roman" pitchFamily="18" charset="0"/>
                  <a:cs typeface="Times New Roman" pitchFamily="18" charset="0"/>
                </a:rPr>
                <a:t>+ </a:t>
              </a:r>
            </a:p>
            <a:p>
              <a:pPr algn="ctr"/>
              <a:r>
                <a:rPr lang="es-ES" sz="800" dirty="0" smtClean="0">
                  <a:latin typeface="Times New Roman" pitchFamily="18" charset="0"/>
                  <a:cs typeface="Times New Roman" pitchFamily="18" charset="0"/>
                </a:rPr>
                <a:t>Expansión </a:t>
              </a:r>
            </a:p>
            <a:p>
              <a:pPr algn="ctr"/>
              <a:r>
                <a:rPr lang="es-ES" sz="800" dirty="0" smtClean="0">
                  <a:latin typeface="Times New Roman" pitchFamily="18" charset="0"/>
                  <a:cs typeface="Times New Roman" pitchFamily="18" charset="0"/>
                </a:rPr>
                <a:t>(ronda 16)</a:t>
              </a:r>
              <a:endParaRPr lang="es-ES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1" name="180 Rectángulo"/>
            <p:cNvSpPr/>
            <p:nvPr/>
          </p:nvSpPr>
          <p:spPr>
            <a:xfrm>
              <a:off x="3172562" y="4725144"/>
              <a:ext cx="31931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200" dirty="0" smtClean="0">
                  <a:latin typeface="Arial" pitchFamily="34" charset="0"/>
                  <a:ea typeface="Cambria Math"/>
                  <a:cs typeface="Arial" pitchFamily="34" charset="0"/>
                </a:rPr>
                <a:t>⨁</a:t>
              </a:r>
              <a:endParaRPr lang="es-ES" sz="1200" dirty="0"/>
            </a:p>
          </p:txBody>
        </p:sp>
        <p:sp>
          <p:nvSpPr>
            <p:cNvPr id="182" name="Text Box 228"/>
            <p:cNvSpPr txBox="1">
              <a:spLocks noChangeArrowheads="1"/>
            </p:cNvSpPr>
            <p:nvPr/>
          </p:nvSpPr>
          <p:spPr bwMode="auto">
            <a:xfrm>
              <a:off x="4572000" y="3501008"/>
              <a:ext cx="1080120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MITAD IZQUIERDA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3" name="182 Conector recto de flecha"/>
            <p:cNvCxnSpPr/>
            <p:nvPr/>
          </p:nvCxnSpPr>
          <p:spPr>
            <a:xfrm>
              <a:off x="3059856" y="4869160"/>
              <a:ext cx="216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" name="230 Grupo"/>
            <p:cNvGrpSpPr/>
            <p:nvPr/>
          </p:nvGrpSpPr>
          <p:grpSpPr>
            <a:xfrm>
              <a:off x="3393225" y="4099465"/>
              <a:ext cx="746727" cy="1417767"/>
              <a:chOff x="3828448" y="647984"/>
              <a:chExt cx="876606" cy="1728192"/>
            </a:xfrm>
          </p:grpSpPr>
          <p:grpSp>
            <p:nvGrpSpPr>
              <p:cNvPr id="234" name="136 Grupo"/>
              <p:cNvGrpSpPr/>
              <p:nvPr/>
            </p:nvGrpSpPr>
            <p:grpSpPr>
              <a:xfrm>
                <a:off x="3828448" y="764704"/>
                <a:ext cx="347600" cy="1512168"/>
                <a:chOff x="3792352" y="764704"/>
                <a:chExt cx="347600" cy="1512168"/>
              </a:xfrm>
            </p:grpSpPr>
            <p:cxnSp>
              <p:nvCxnSpPr>
                <p:cNvPr id="263" name="262 Conector recto"/>
                <p:cNvCxnSpPr/>
                <p:nvPr/>
              </p:nvCxnSpPr>
              <p:spPr>
                <a:xfrm>
                  <a:off x="3995952" y="764704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263 Conector recto"/>
                <p:cNvCxnSpPr/>
                <p:nvPr/>
              </p:nvCxnSpPr>
              <p:spPr>
                <a:xfrm>
                  <a:off x="3995952" y="980728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264 Conector recto"/>
                <p:cNvCxnSpPr/>
                <p:nvPr/>
              </p:nvCxnSpPr>
              <p:spPr>
                <a:xfrm>
                  <a:off x="3995952" y="1196752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265 Conector recto"/>
                <p:cNvCxnSpPr/>
                <p:nvPr/>
              </p:nvCxnSpPr>
              <p:spPr>
                <a:xfrm>
                  <a:off x="3995952" y="1412776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266 Conector recto"/>
                <p:cNvCxnSpPr/>
                <p:nvPr/>
              </p:nvCxnSpPr>
              <p:spPr>
                <a:xfrm>
                  <a:off x="3995952" y="1628800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267 Conector recto"/>
                <p:cNvCxnSpPr/>
                <p:nvPr/>
              </p:nvCxnSpPr>
              <p:spPr>
                <a:xfrm>
                  <a:off x="3995952" y="1844824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268 Conector recto"/>
                <p:cNvCxnSpPr/>
                <p:nvPr/>
              </p:nvCxnSpPr>
              <p:spPr>
                <a:xfrm>
                  <a:off x="3995952" y="2060848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269 Conector recto"/>
                <p:cNvCxnSpPr/>
                <p:nvPr/>
              </p:nvCxnSpPr>
              <p:spPr>
                <a:xfrm>
                  <a:off x="3995952" y="2276872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270 Conector recto"/>
                <p:cNvCxnSpPr/>
                <p:nvPr/>
              </p:nvCxnSpPr>
              <p:spPr>
                <a:xfrm>
                  <a:off x="3995936" y="764704"/>
                  <a:ext cx="0" cy="1512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271 Conector recto de flecha"/>
                <p:cNvCxnSpPr/>
                <p:nvPr/>
              </p:nvCxnSpPr>
              <p:spPr>
                <a:xfrm>
                  <a:off x="3792352" y="1556792"/>
                  <a:ext cx="21130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5" name="234 Rectángulo"/>
              <p:cNvSpPr/>
              <p:nvPr/>
            </p:nvSpPr>
            <p:spPr>
              <a:xfrm>
                <a:off x="4176064" y="647984"/>
                <a:ext cx="216024" cy="21602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6" name="235 CuadroTexto"/>
              <p:cNvSpPr txBox="1"/>
              <p:nvPr/>
            </p:nvSpPr>
            <p:spPr>
              <a:xfrm>
                <a:off x="4139952" y="836712"/>
                <a:ext cx="4320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 smtClean="0">
                    <a:latin typeface="Times New Roman" pitchFamily="18" charset="0"/>
                    <a:cs typeface="Times New Roman" pitchFamily="18" charset="0"/>
                  </a:rPr>
                  <a:t>S2</a:t>
                </a:r>
              </a:p>
            </p:txBody>
          </p:sp>
          <p:sp>
            <p:nvSpPr>
              <p:cNvPr id="237" name="236 Rectángulo"/>
              <p:cNvSpPr/>
              <p:nvPr/>
            </p:nvSpPr>
            <p:spPr>
              <a:xfrm>
                <a:off x="4176064" y="864008"/>
                <a:ext cx="216024" cy="21602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8" name="237 CuadroTexto"/>
              <p:cNvSpPr txBox="1"/>
              <p:nvPr/>
            </p:nvSpPr>
            <p:spPr>
              <a:xfrm>
                <a:off x="4139952" y="1052736"/>
                <a:ext cx="4320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 smtClean="0">
                    <a:latin typeface="Times New Roman" pitchFamily="18" charset="0"/>
                    <a:cs typeface="Times New Roman" pitchFamily="18" charset="0"/>
                  </a:rPr>
                  <a:t>S3</a:t>
                </a:r>
              </a:p>
            </p:txBody>
          </p:sp>
          <p:sp>
            <p:nvSpPr>
              <p:cNvPr id="239" name="238 Rectángulo"/>
              <p:cNvSpPr/>
              <p:nvPr/>
            </p:nvSpPr>
            <p:spPr>
              <a:xfrm>
                <a:off x="4176064" y="1080032"/>
                <a:ext cx="216024" cy="21602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0" name="239 CuadroTexto"/>
              <p:cNvSpPr txBox="1"/>
              <p:nvPr/>
            </p:nvSpPr>
            <p:spPr>
              <a:xfrm>
                <a:off x="4139952" y="1268760"/>
                <a:ext cx="4320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 smtClean="0">
                    <a:latin typeface="Times New Roman" pitchFamily="18" charset="0"/>
                    <a:cs typeface="Times New Roman" pitchFamily="18" charset="0"/>
                  </a:rPr>
                  <a:t>S4</a:t>
                </a:r>
              </a:p>
            </p:txBody>
          </p:sp>
          <p:sp>
            <p:nvSpPr>
              <p:cNvPr id="241" name="240 Rectángulo"/>
              <p:cNvSpPr/>
              <p:nvPr/>
            </p:nvSpPr>
            <p:spPr>
              <a:xfrm>
                <a:off x="4176064" y="1296056"/>
                <a:ext cx="216024" cy="21602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3" name="242 CuadroTexto"/>
              <p:cNvSpPr txBox="1"/>
              <p:nvPr/>
            </p:nvSpPr>
            <p:spPr>
              <a:xfrm>
                <a:off x="4139952" y="1484784"/>
                <a:ext cx="4320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 smtClean="0">
                    <a:latin typeface="Times New Roman" pitchFamily="18" charset="0"/>
                    <a:cs typeface="Times New Roman" pitchFamily="18" charset="0"/>
                  </a:rPr>
                  <a:t>S5</a:t>
                </a:r>
              </a:p>
            </p:txBody>
          </p:sp>
          <p:sp>
            <p:nvSpPr>
              <p:cNvPr id="244" name="243 Rectángulo"/>
              <p:cNvSpPr/>
              <p:nvPr/>
            </p:nvSpPr>
            <p:spPr>
              <a:xfrm>
                <a:off x="4176064" y="1512080"/>
                <a:ext cx="216024" cy="21602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5" name="244 CuadroTexto"/>
              <p:cNvSpPr txBox="1"/>
              <p:nvPr/>
            </p:nvSpPr>
            <p:spPr>
              <a:xfrm>
                <a:off x="4139952" y="1700808"/>
                <a:ext cx="4320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 smtClean="0">
                    <a:latin typeface="Times New Roman" pitchFamily="18" charset="0"/>
                    <a:cs typeface="Times New Roman" pitchFamily="18" charset="0"/>
                  </a:rPr>
                  <a:t>S6</a:t>
                </a:r>
              </a:p>
            </p:txBody>
          </p:sp>
          <p:sp>
            <p:nvSpPr>
              <p:cNvPr id="246" name="245 Rectángulo"/>
              <p:cNvSpPr/>
              <p:nvPr/>
            </p:nvSpPr>
            <p:spPr>
              <a:xfrm>
                <a:off x="4176064" y="1728104"/>
                <a:ext cx="216024" cy="21602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7" name="246 CuadroTexto"/>
              <p:cNvSpPr txBox="1"/>
              <p:nvPr/>
            </p:nvSpPr>
            <p:spPr>
              <a:xfrm>
                <a:off x="4139952" y="1916832"/>
                <a:ext cx="4320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 smtClean="0">
                    <a:latin typeface="Times New Roman" pitchFamily="18" charset="0"/>
                    <a:cs typeface="Times New Roman" pitchFamily="18" charset="0"/>
                  </a:rPr>
                  <a:t>S7</a:t>
                </a:r>
              </a:p>
            </p:txBody>
          </p:sp>
          <p:sp>
            <p:nvSpPr>
              <p:cNvPr id="248" name="247 Rectángulo"/>
              <p:cNvSpPr/>
              <p:nvPr/>
            </p:nvSpPr>
            <p:spPr>
              <a:xfrm>
                <a:off x="4176064" y="1944128"/>
                <a:ext cx="216024" cy="21602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0" name="249 CuadroTexto"/>
              <p:cNvSpPr txBox="1"/>
              <p:nvPr/>
            </p:nvSpPr>
            <p:spPr>
              <a:xfrm>
                <a:off x="4139952" y="2132856"/>
                <a:ext cx="4320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 smtClean="0">
                    <a:latin typeface="Times New Roman" pitchFamily="18" charset="0"/>
                    <a:cs typeface="Times New Roman" pitchFamily="18" charset="0"/>
                  </a:rPr>
                  <a:t>S8</a:t>
                </a:r>
                <a:endParaRPr lang="es-ES" sz="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1" name="250 Rectángulo"/>
              <p:cNvSpPr/>
              <p:nvPr/>
            </p:nvSpPr>
            <p:spPr>
              <a:xfrm>
                <a:off x="4176064" y="2160152"/>
                <a:ext cx="216024" cy="21602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252" name="137 Grupo"/>
              <p:cNvGrpSpPr/>
              <p:nvPr/>
            </p:nvGrpSpPr>
            <p:grpSpPr>
              <a:xfrm flipH="1">
                <a:off x="4392000" y="764704"/>
                <a:ext cx="144016" cy="1512168"/>
                <a:chOff x="3995936" y="764704"/>
                <a:chExt cx="144016" cy="1512168"/>
              </a:xfrm>
            </p:grpSpPr>
            <p:cxnSp>
              <p:nvCxnSpPr>
                <p:cNvPr id="254" name="253 Conector recto"/>
                <p:cNvCxnSpPr/>
                <p:nvPr/>
              </p:nvCxnSpPr>
              <p:spPr>
                <a:xfrm>
                  <a:off x="3995952" y="764704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254 Conector recto"/>
                <p:cNvCxnSpPr/>
                <p:nvPr/>
              </p:nvCxnSpPr>
              <p:spPr>
                <a:xfrm>
                  <a:off x="3995952" y="980728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255 Conector recto"/>
                <p:cNvCxnSpPr/>
                <p:nvPr/>
              </p:nvCxnSpPr>
              <p:spPr>
                <a:xfrm>
                  <a:off x="3995952" y="1196752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256 Conector recto"/>
                <p:cNvCxnSpPr/>
                <p:nvPr/>
              </p:nvCxnSpPr>
              <p:spPr>
                <a:xfrm>
                  <a:off x="3995952" y="1412776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257 Conector recto"/>
                <p:cNvCxnSpPr/>
                <p:nvPr/>
              </p:nvCxnSpPr>
              <p:spPr>
                <a:xfrm>
                  <a:off x="3995952" y="1628800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258 Conector recto"/>
                <p:cNvCxnSpPr/>
                <p:nvPr/>
              </p:nvCxnSpPr>
              <p:spPr>
                <a:xfrm>
                  <a:off x="3995952" y="1844824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259 Conector recto"/>
                <p:cNvCxnSpPr/>
                <p:nvPr/>
              </p:nvCxnSpPr>
              <p:spPr>
                <a:xfrm>
                  <a:off x="3995952" y="2060848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260 Conector recto"/>
                <p:cNvCxnSpPr/>
                <p:nvPr/>
              </p:nvCxnSpPr>
              <p:spPr>
                <a:xfrm>
                  <a:off x="3995952" y="2276872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261 Conector recto"/>
                <p:cNvCxnSpPr/>
                <p:nvPr/>
              </p:nvCxnSpPr>
              <p:spPr>
                <a:xfrm>
                  <a:off x="3995936" y="764704"/>
                  <a:ext cx="0" cy="1512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3" name="252 Conector recto"/>
              <p:cNvCxnSpPr/>
              <p:nvPr/>
            </p:nvCxnSpPr>
            <p:spPr>
              <a:xfrm>
                <a:off x="4536008" y="1556792"/>
                <a:ext cx="1690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5" name="184 Conector recto"/>
            <p:cNvCxnSpPr/>
            <p:nvPr/>
          </p:nvCxnSpPr>
          <p:spPr>
            <a:xfrm>
              <a:off x="4139952" y="4833240"/>
              <a:ext cx="0" cy="75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AutoShape 223"/>
            <p:cNvCxnSpPr>
              <a:cxnSpLocks noChangeShapeType="1"/>
            </p:cNvCxnSpPr>
            <p:nvPr/>
          </p:nvCxnSpPr>
          <p:spPr bwMode="auto">
            <a:xfrm flipV="1">
              <a:off x="5724127" y="4869160"/>
              <a:ext cx="1" cy="1080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7" name="AutoShape 225"/>
            <p:cNvCxnSpPr>
              <a:cxnSpLocks noChangeShapeType="1"/>
            </p:cNvCxnSpPr>
            <p:nvPr/>
          </p:nvCxnSpPr>
          <p:spPr bwMode="auto">
            <a:xfrm flipH="1">
              <a:off x="5148064" y="5949240"/>
              <a:ext cx="5760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8" name="AutoShape 226"/>
            <p:cNvCxnSpPr>
              <a:cxnSpLocks noChangeShapeType="1"/>
            </p:cNvCxnSpPr>
            <p:nvPr/>
          </p:nvCxnSpPr>
          <p:spPr bwMode="auto">
            <a:xfrm flipH="1">
              <a:off x="4572000" y="5589240"/>
              <a:ext cx="252000" cy="0"/>
            </a:xfrm>
            <a:prstGeom prst="straightConnector1">
              <a:avLst/>
            </a:prstGeom>
            <a:noFill/>
            <a:ln w="9525">
              <a:solidFill>
                <a:srgbClr val="FF0D0D"/>
              </a:solidFill>
              <a:round/>
              <a:headEnd/>
              <a:tailEnd type="triangle" w="med" len="med"/>
            </a:ln>
          </p:spPr>
        </p:cxnSp>
        <p:cxnSp>
          <p:nvCxnSpPr>
            <p:cNvPr id="189" name="188 Conector recto"/>
            <p:cNvCxnSpPr/>
            <p:nvPr/>
          </p:nvCxnSpPr>
          <p:spPr>
            <a:xfrm>
              <a:off x="4824000" y="4797152"/>
              <a:ext cx="0" cy="792000"/>
            </a:xfrm>
            <a:prstGeom prst="line">
              <a:avLst/>
            </a:prstGeom>
            <a:ln>
              <a:solidFill>
                <a:srgbClr val="FF0D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0" name="313 Grupo"/>
            <p:cNvGrpSpPr/>
            <p:nvPr/>
          </p:nvGrpSpPr>
          <p:grpSpPr>
            <a:xfrm>
              <a:off x="4824055" y="4077072"/>
              <a:ext cx="864053" cy="1440160"/>
              <a:chOff x="3732963" y="620688"/>
              <a:chExt cx="1014339" cy="1755488"/>
            </a:xfrm>
          </p:grpSpPr>
          <p:grpSp>
            <p:nvGrpSpPr>
              <p:cNvPr id="196" name="136 Grupo"/>
              <p:cNvGrpSpPr/>
              <p:nvPr/>
            </p:nvGrpSpPr>
            <p:grpSpPr>
              <a:xfrm>
                <a:off x="4032032" y="764704"/>
                <a:ext cx="715270" cy="1512168"/>
                <a:chOff x="3995936" y="764704"/>
                <a:chExt cx="715270" cy="1512168"/>
              </a:xfrm>
            </p:grpSpPr>
            <p:cxnSp>
              <p:nvCxnSpPr>
                <p:cNvPr id="224" name="223 Conector recto"/>
                <p:cNvCxnSpPr/>
                <p:nvPr/>
              </p:nvCxnSpPr>
              <p:spPr>
                <a:xfrm>
                  <a:off x="3995952" y="764704"/>
                  <a:ext cx="144000" cy="0"/>
                </a:xfrm>
                <a:prstGeom prst="line">
                  <a:avLst/>
                </a:prstGeom>
                <a:ln w="12700">
                  <a:solidFill>
                    <a:srgbClr val="FF0D0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224 Conector recto"/>
                <p:cNvCxnSpPr/>
                <p:nvPr/>
              </p:nvCxnSpPr>
              <p:spPr>
                <a:xfrm>
                  <a:off x="3995952" y="980728"/>
                  <a:ext cx="144000" cy="0"/>
                </a:xfrm>
                <a:prstGeom prst="line">
                  <a:avLst/>
                </a:prstGeom>
                <a:ln w="12700">
                  <a:solidFill>
                    <a:srgbClr val="FF0D0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225 Conector recto"/>
                <p:cNvCxnSpPr/>
                <p:nvPr/>
              </p:nvCxnSpPr>
              <p:spPr>
                <a:xfrm>
                  <a:off x="3995952" y="1196752"/>
                  <a:ext cx="144000" cy="0"/>
                </a:xfrm>
                <a:prstGeom prst="line">
                  <a:avLst/>
                </a:prstGeom>
                <a:ln w="12700">
                  <a:solidFill>
                    <a:srgbClr val="FF0D0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226 Conector recto"/>
                <p:cNvCxnSpPr/>
                <p:nvPr/>
              </p:nvCxnSpPr>
              <p:spPr>
                <a:xfrm>
                  <a:off x="3995952" y="1412776"/>
                  <a:ext cx="144000" cy="0"/>
                </a:xfrm>
                <a:prstGeom prst="line">
                  <a:avLst/>
                </a:prstGeom>
                <a:ln w="12700">
                  <a:solidFill>
                    <a:srgbClr val="FF0D0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227 Conector recto"/>
                <p:cNvCxnSpPr/>
                <p:nvPr/>
              </p:nvCxnSpPr>
              <p:spPr>
                <a:xfrm>
                  <a:off x="3995952" y="1628800"/>
                  <a:ext cx="144000" cy="0"/>
                </a:xfrm>
                <a:prstGeom prst="line">
                  <a:avLst/>
                </a:prstGeom>
                <a:ln w="12700">
                  <a:solidFill>
                    <a:srgbClr val="FF0D0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228 Conector recto"/>
                <p:cNvCxnSpPr/>
                <p:nvPr/>
              </p:nvCxnSpPr>
              <p:spPr>
                <a:xfrm>
                  <a:off x="3995952" y="1844824"/>
                  <a:ext cx="144000" cy="0"/>
                </a:xfrm>
                <a:prstGeom prst="line">
                  <a:avLst/>
                </a:prstGeom>
                <a:ln w="12700">
                  <a:solidFill>
                    <a:srgbClr val="FF0D0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229 Conector recto"/>
                <p:cNvCxnSpPr/>
                <p:nvPr/>
              </p:nvCxnSpPr>
              <p:spPr>
                <a:xfrm>
                  <a:off x="3995952" y="2060848"/>
                  <a:ext cx="144000" cy="0"/>
                </a:xfrm>
                <a:prstGeom prst="line">
                  <a:avLst/>
                </a:prstGeom>
                <a:ln w="12700">
                  <a:solidFill>
                    <a:srgbClr val="FF0D0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230 Conector recto"/>
                <p:cNvCxnSpPr/>
                <p:nvPr/>
              </p:nvCxnSpPr>
              <p:spPr>
                <a:xfrm>
                  <a:off x="3995952" y="2276872"/>
                  <a:ext cx="144000" cy="0"/>
                </a:xfrm>
                <a:prstGeom prst="line">
                  <a:avLst/>
                </a:prstGeom>
                <a:ln w="12700">
                  <a:solidFill>
                    <a:srgbClr val="FF0D0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231 Conector recto"/>
                <p:cNvCxnSpPr/>
                <p:nvPr/>
              </p:nvCxnSpPr>
              <p:spPr>
                <a:xfrm>
                  <a:off x="3995936" y="764704"/>
                  <a:ext cx="0" cy="1512000"/>
                </a:xfrm>
                <a:prstGeom prst="line">
                  <a:avLst/>
                </a:prstGeom>
                <a:ln>
                  <a:solidFill>
                    <a:srgbClr val="FF0D0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232 Conector recto de flecha"/>
                <p:cNvCxnSpPr/>
                <p:nvPr/>
              </p:nvCxnSpPr>
              <p:spPr>
                <a:xfrm flipH="1">
                  <a:off x="4499899" y="1498432"/>
                  <a:ext cx="211307" cy="0"/>
                </a:xfrm>
                <a:prstGeom prst="straightConnector1">
                  <a:avLst/>
                </a:prstGeom>
                <a:ln>
                  <a:solidFill>
                    <a:srgbClr val="FF0D0D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7" name="196 CuadroTexto"/>
              <p:cNvSpPr txBox="1"/>
              <p:nvPr/>
            </p:nvSpPr>
            <p:spPr>
              <a:xfrm>
                <a:off x="4139952" y="620688"/>
                <a:ext cx="4320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 smtClean="0">
                    <a:latin typeface="Times New Roman" pitchFamily="18" charset="0"/>
                    <a:cs typeface="Times New Roman" pitchFamily="18" charset="0"/>
                  </a:rPr>
                  <a:t>S1</a:t>
                </a:r>
                <a:endParaRPr lang="es-ES" sz="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8" name="197 Rectángulo"/>
              <p:cNvSpPr/>
              <p:nvPr/>
            </p:nvSpPr>
            <p:spPr>
              <a:xfrm>
                <a:off x="4176064" y="647984"/>
                <a:ext cx="216024" cy="21602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9" name="198 CuadroTexto"/>
              <p:cNvSpPr txBox="1"/>
              <p:nvPr/>
            </p:nvSpPr>
            <p:spPr>
              <a:xfrm>
                <a:off x="4139952" y="836712"/>
                <a:ext cx="4320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 smtClean="0">
                    <a:latin typeface="Times New Roman" pitchFamily="18" charset="0"/>
                    <a:cs typeface="Times New Roman" pitchFamily="18" charset="0"/>
                  </a:rPr>
                  <a:t>S2</a:t>
                </a:r>
              </a:p>
            </p:txBody>
          </p:sp>
          <p:sp>
            <p:nvSpPr>
              <p:cNvPr id="200" name="199 Rectángulo"/>
              <p:cNvSpPr/>
              <p:nvPr/>
            </p:nvSpPr>
            <p:spPr>
              <a:xfrm>
                <a:off x="4176064" y="864008"/>
                <a:ext cx="216024" cy="21602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1" name="200 CuadroTexto"/>
              <p:cNvSpPr txBox="1"/>
              <p:nvPr/>
            </p:nvSpPr>
            <p:spPr>
              <a:xfrm>
                <a:off x="4139952" y="1052736"/>
                <a:ext cx="4320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 smtClean="0">
                    <a:latin typeface="Times New Roman" pitchFamily="18" charset="0"/>
                    <a:cs typeface="Times New Roman" pitchFamily="18" charset="0"/>
                  </a:rPr>
                  <a:t>S3</a:t>
                </a:r>
              </a:p>
            </p:txBody>
          </p:sp>
          <p:sp>
            <p:nvSpPr>
              <p:cNvPr id="202" name="201 Rectángulo"/>
              <p:cNvSpPr/>
              <p:nvPr/>
            </p:nvSpPr>
            <p:spPr>
              <a:xfrm>
                <a:off x="4176064" y="1080032"/>
                <a:ext cx="216024" cy="21602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3" name="202 CuadroTexto"/>
              <p:cNvSpPr txBox="1"/>
              <p:nvPr/>
            </p:nvSpPr>
            <p:spPr>
              <a:xfrm>
                <a:off x="4139952" y="1268760"/>
                <a:ext cx="4320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 smtClean="0">
                    <a:latin typeface="Times New Roman" pitchFamily="18" charset="0"/>
                    <a:cs typeface="Times New Roman" pitchFamily="18" charset="0"/>
                  </a:rPr>
                  <a:t>S4</a:t>
                </a:r>
              </a:p>
            </p:txBody>
          </p:sp>
          <p:sp>
            <p:nvSpPr>
              <p:cNvPr id="204" name="203 Rectángulo"/>
              <p:cNvSpPr/>
              <p:nvPr/>
            </p:nvSpPr>
            <p:spPr>
              <a:xfrm>
                <a:off x="4176064" y="1296056"/>
                <a:ext cx="216024" cy="21602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5" name="204 CuadroTexto"/>
              <p:cNvSpPr txBox="1"/>
              <p:nvPr/>
            </p:nvSpPr>
            <p:spPr>
              <a:xfrm>
                <a:off x="4139952" y="1484784"/>
                <a:ext cx="4320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 smtClean="0">
                    <a:latin typeface="Times New Roman" pitchFamily="18" charset="0"/>
                    <a:cs typeface="Times New Roman" pitchFamily="18" charset="0"/>
                  </a:rPr>
                  <a:t>S5</a:t>
                </a:r>
              </a:p>
            </p:txBody>
          </p:sp>
          <p:sp>
            <p:nvSpPr>
              <p:cNvPr id="206" name="205 Rectángulo"/>
              <p:cNvSpPr/>
              <p:nvPr/>
            </p:nvSpPr>
            <p:spPr>
              <a:xfrm>
                <a:off x="4176064" y="1512080"/>
                <a:ext cx="216024" cy="21602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7" name="206 CuadroTexto"/>
              <p:cNvSpPr txBox="1"/>
              <p:nvPr/>
            </p:nvSpPr>
            <p:spPr>
              <a:xfrm>
                <a:off x="4139952" y="1700808"/>
                <a:ext cx="4320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 smtClean="0">
                    <a:latin typeface="Times New Roman" pitchFamily="18" charset="0"/>
                    <a:cs typeface="Times New Roman" pitchFamily="18" charset="0"/>
                  </a:rPr>
                  <a:t>S6</a:t>
                </a:r>
              </a:p>
            </p:txBody>
          </p:sp>
          <p:sp>
            <p:nvSpPr>
              <p:cNvPr id="208" name="207 Rectángulo"/>
              <p:cNvSpPr/>
              <p:nvPr/>
            </p:nvSpPr>
            <p:spPr>
              <a:xfrm>
                <a:off x="4176064" y="1728104"/>
                <a:ext cx="216024" cy="21602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9" name="208 CuadroTexto"/>
              <p:cNvSpPr txBox="1"/>
              <p:nvPr/>
            </p:nvSpPr>
            <p:spPr>
              <a:xfrm>
                <a:off x="4139952" y="1916832"/>
                <a:ext cx="4320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 smtClean="0">
                    <a:latin typeface="Times New Roman" pitchFamily="18" charset="0"/>
                    <a:cs typeface="Times New Roman" pitchFamily="18" charset="0"/>
                  </a:rPr>
                  <a:t>S7</a:t>
                </a:r>
              </a:p>
            </p:txBody>
          </p:sp>
          <p:sp>
            <p:nvSpPr>
              <p:cNvPr id="210" name="209 Rectángulo"/>
              <p:cNvSpPr/>
              <p:nvPr/>
            </p:nvSpPr>
            <p:spPr>
              <a:xfrm>
                <a:off x="4176064" y="1944128"/>
                <a:ext cx="216024" cy="21602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1" name="210 CuadroTexto"/>
              <p:cNvSpPr txBox="1"/>
              <p:nvPr/>
            </p:nvSpPr>
            <p:spPr>
              <a:xfrm>
                <a:off x="4139952" y="2132856"/>
                <a:ext cx="4320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 smtClean="0">
                    <a:latin typeface="Times New Roman" pitchFamily="18" charset="0"/>
                    <a:cs typeface="Times New Roman" pitchFamily="18" charset="0"/>
                  </a:rPr>
                  <a:t>S8</a:t>
                </a:r>
                <a:endParaRPr lang="es-ES" sz="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2" name="211 Rectángulo"/>
              <p:cNvSpPr/>
              <p:nvPr/>
            </p:nvSpPr>
            <p:spPr>
              <a:xfrm>
                <a:off x="4176064" y="2160152"/>
                <a:ext cx="216024" cy="21602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213" name="137 Grupo"/>
              <p:cNvGrpSpPr/>
              <p:nvPr/>
            </p:nvGrpSpPr>
            <p:grpSpPr>
              <a:xfrm flipH="1">
                <a:off x="4392000" y="764704"/>
                <a:ext cx="144016" cy="1512168"/>
                <a:chOff x="3995936" y="764704"/>
                <a:chExt cx="144016" cy="1512168"/>
              </a:xfrm>
            </p:grpSpPr>
            <p:cxnSp>
              <p:nvCxnSpPr>
                <p:cNvPr id="215" name="214 Conector recto"/>
                <p:cNvCxnSpPr/>
                <p:nvPr/>
              </p:nvCxnSpPr>
              <p:spPr>
                <a:xfrm>
                  <a:off x="3995952" y="764704"/>
                  <a:ext cx="144000" cy="0"/>
                </a:xfrm>
                <a:prstGeom prst="line">
                  <a:avLst/>
                </a:prstGeom>
                <a:ln w="12700">
                  <a:solidFill>
                    <a:srgbClr val="FF0D0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215 Conector recto"/>
                <p:cNvCxnSpPr/>
                <p:nvPr/>
              </p:nvCxnSpPr>
              <p:spPr>
                <a:xfrm>
                  <a:off x="3995952" y="980728"/>
                  <a:ext cx="144000" cy="0"/>
                </a:xfrm>
                <a:prstGeom prst="line">
                  <a:avLst/>
                </a:prstGeom>
                <a:ln w="12700">
                  <a:solidFill>
                    <a:srgbClr val="FF0D0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216 Conector recto"/>
                <p:cNvCxnSpPr/>
                <p:nvPr/>
              </p:nvCxnSpPr>
              <p:spPr>
                <a:xfrm>
                  <a:off x="3995952" y="1196752"/>
                  <a:ext cx="144000" cy="0"/>
                </a:xfrm>
                <a:prstGeom prst="line">
                  <a:avLst/>
                </a:prstGeom>
                <a:ln w="12700">
                  <a:solidFill>
                    <a:srgbClr val="FF0D0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217 Conector recto"/>
                <p:cNvCxnSpPr/>
                <p:nvPr/>
              </p:nvCxnSpPr>
              <p:spPr>
                <a:xfrm>
                  <a:off x="3995952" y="1412776"/>
                  <a:ext cx="144000" cy="0"/>
                </a:xfrm>
                <a:prstGeom prst="line">
                  <a:avLst/>
                </a:prstGeom>
                <a:ln w="12700">
                  <a:solidFill>
                    <a:srgbClr val="FF0D0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218 Conector recto"/>
                <p:cNvCxnSpPr/>
                <p:nvPr/>
              </p:nvCxnSpPr>
              <p:spPr>
                <a:xfrm>
                  <a:off x="3995952" y="1628800"/>
                  <a:ext cx="144000" cy="0"/>
                </a:xfrm>
                <a:prstGeom prst="line">
                  <a:avLst/>
                </a:prstGeom>
                <a:ln w="12700">
                  <a:solidFill>
                    <a:srgbClr val="FF0D0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219 Conector recto"/>
                <p:cNvCxnSpPr/>
                <p:nvPr/>
              </p:nvCxnSpPr>
              <p:spPr>
                <a:xfrm>
                  <a:off x="3995952" y="1844824"/>
                  <a:ext cx="144000" cy="0"/>
                </a:xfrm>
                <a:prstGeom prst="line">
                  <a:avLst/>
                </a:prstGeom>
                <a:ln w="12700">
                  <a:solidFill>
                    <a:srgbClr val="FF0D0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220 Conector recto"/>
                <p:cNvCxnSpPr/>
                <p:nvPr/>
              </p:nvCxnSpPr>
              <p:spPr>
                <a:xfrm>
                  <a:off x="3995952" y="2060848"/>
                  <a:ext cx="144000" cy="0"/>
                </a:xfrm>
                <a:prstGeom prst="line">
                  <a:avLst/>
                </a:prstGeom>
                <a:ln w="12700">
                  <a:solidFill>
                    <a:srgbClr val="FF0D0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221 Conector recto"/>
                <p:cNvCxnSpPr/>
                <p:nvPr/>
              </p:nvCxnSpPr>
              <p:spPr>
                <a:xfrm>
                  <a:off x="3995952" y="2276872"/>
                  <a:ext cx="144000" cy="0"/>
                </a:xfrm>
                <a:prstGeom prst="line">
                  <a:avLst/>
                </a:prstGeom>
                <a:ln w="12700">
                  <a:solidFill>
                    <a:srgbClr val="FF0D0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222 Conector recto"/>
                <p:cNvCxnSpPr/>
                <p:nvPr/>
              </p:nvCxnSpPr>
              <p:spPr>
                <a:xfrm>
                  <a:off x="3995936" y="764704"/>
                  <a:ext cx="0" cy="1512000"/>
                </a:xfrm>
                <a:prstGeom prst="line">
                  <a:avLst/>
                </a:prstGeom>
                <a:ln>
                  <a:solidFill>
                    <a:srgbClr val="FF0D0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4" name="213 Conector recto"/>
              <p:cNvCxnSpPr/>
              <p:nvPr/>
            </p:nvCxnSpPr>
            <p:spPr>
              <a:xfrm>
                <a:off x="3732963" y="1498432"/>
                <a:ext cx="295831" cy="0"/>
              </a:xfrm>
              <a:prstGeom prst="line">
                <a:avLst/>
              </a:prstGeom>
              <a:ln>
                <a:solidFill>
                  <a:srgbClr val="FF0D0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1" name="190 Rectángulo"/>
            <p:cNvSpPr/>
            <p:nvPr/>
          </p:nvSpPr>
          <p:spPr>
            <a:xfrm>
              <a:off x="5580112" y="4653136"/>
              <a:ext cx="31931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200" dirty="0" smtClean="0">
                  <a:latin typeface="Arial" pitchFamily="34" charset="0"/>
                  <a:ea typeface="Cambria Math"/>
                  <a:cs typeface="Arial" pitchFamily="34" charset="0"/>
                </a:rPr>
                <a:t>⨁</a:t>
              </a:r>
              <a:endParaRPr lang="es-ES" sz="1200" dirty="0"/>
            </a:p>
          </p:txBody>
        </p:sp>
        <p:cxnSp>
          <p:nvCxnSpPr>
            <p:cNvPr id="192" name="191 Conector recto de flecha"/>
            <p:cNvCxnSpPr/>
            <p:nvPr/>
          </p:nvCxnSpPr>
          <p:spPr>
            <a:xfrm flipH="1">
              <a:off x="5796136" y="4797152"/>
              <a:ext cx="216000" cy="0"/>
            </a:xfrm>
            <a:prstGeom prst="straightConnector1">
              <a:avLst/>
            </a:prstGeom>
            <a:ln>
              <a:solidFill>
                <a:srgbClr val="FF0D0D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192 CuadroTexto"/>
            <p:cNvSpPr txBox="1"/>
            <p:nvPr/>
          </p:nvSpPr>
          <p:spPr>
            <a:xfrm>
              <a:off x="6012160" y="4509120"/>
              <a:ext cx="720080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00" dirty="0" smtClean="0">
                  <a:latin typeface="Times New Roman" pitchFamily="18" charset="0"/>
                  <a:cs typeface="Times New Roman" pitchFamily="18" charset="0"/>
                </a:rPr>
                <a:t>Permutación </a:t>
              </a:r>
            </a:p>
            <a:p>
              <a:pPr algn="ctr"/>
              <a:r>
                <a:rPr lang="es-ES" sz="800" dirty="0" smtClean="0">
                  <a:latin typeface="Times New Roman" pitchFamily="18" charset="0"/>
                  <a:cs typeface="Times New Roman" pitchFamily="18" charset="0"/>
                </a:rPr>
                <a:t>+ </a:t>
              </a:r>
            </a:p>
            <a:p>
              <a:pPr algn="ctr"/>
              <a:r>
                <a:rPr lang="es-ES" sz="800" dirty="0" smtClean="0">
                  <a:latin typeface="Times New Roman" pitchFamily="18" charset="0"/>
                  <a:cs typeface="Times New Roman" pitchFamily="18" charset="0"/>
                </a:rPr>
                <a:t>Expansión </a:t>
              </a:r>
            </a:p>
            <a:p>
              <a:pPr algn="ctr"/>
              <a:r>
                <a:rPr lang="es-ES" sz="800" dirty="0" smtClean="0">
                  <a:latin typeface="Times New Roman" pitchFamily="18" charset="0"/>
                  <a:cs typeface="Times New Roman" pitchFamily="18" charset="0"/>
                </a:rPr>
                <a:t>(ronda 16)</a:t>
              </a:r>
              <a:endParaRPr lang="es-ES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4" name="AutoShape 216"/>
            <p:cNvCxnSpPr>
              <a:cxnSpLocks noChangeShapeType="1"/>
            </p:cNvCxnSpPr>
            <p:nvPr/>
          </p:nvCxnSpPr>
          <p:spPr bwMode="auto">
            <a:xfrm>
              <a:off x="6228184" y="3933120"/>
              <a:ext cx="0" cy="576000"/>
            </a:xfrm>
            <a:prstGeom prst="straightConnector1">
              <a:avLst/>
            </a:prstGeom>
            <a:noFill/>
            <a:ln w="9525">
              <a:solidFill>
                <a:srgbClr val="FF0D0D"/>
              </a:solidFill>
              <a:round/>
              <a:headEnd/>
              <a:tailEnd type="triangle" w="med" len="med"/>
            </a:ln>
          </p:spPr>
        </p:cxnSp>
        <p:sp>
          <p:nvSpPr>
            <p:cNvPr id="195" name="Text Box 231"/>
            <p:cNvSpPr txBox="1">
              <a:spLocks noChangeArrowheads="1"/>
            </p:cNvSpPr>
            <p:nvPr/>
          </p:nvSpPr>
          <p:spPr bwMode="auto">
            <a:xfrm>
              <a:off x="5508104" y="3940671"/>
              <a:ext cx="792088" cy="496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MITAD DERECHA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73" name="272 Conector recto de flecha"/>
          <p:cNvCxnSpPr/>
          <p:nvPr/>
        </p:nvCxnSpPr>
        <p:spPr>
          <a:xfrm>
            <a:off x="2448000" y="3573016"/>
            <a:ext cx="0" cy="324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74" name="273 Conector recto de flecha"/>
          <p:cNvCxnSpPr/>
          <p:nvPr/>
        </p:nvCxnSpPr>
        <p:spPr>
          <a:xfrm>
            <a:off x="5130000" y="3573016"/>
            <a:ext cx="0" cy="324000"/>
          </a:xfrm>
          <a:prstGeom prst="straightConnector1">
            <a:avLst/>
          </a:prstGeom>
          <a:noFill/>
          <a:ln w="9525">
            <a:solidFill>
              <a:srgbClr val="FF0D0D"/>
            </a:solidFill>
            <a:round/>
            <a:headEnd/>
            <a:tailEnd type="triangle" w="med" len="med"/>
          </a:ln>
        </p:spPr>
      </p:cxnSp>
      <p:grpSp>
        <p:nvGrpSpPr>
          <p:cNvPr id="278" name="277 Grupo"/>
          <p:cNvGrpSpPr/>
          <p:nvPr/>
        </p:nvGrpSpPr>
        <p:grpSpPr>
          <a:xfrm>
            <a:off x="1990800" y="2424712"/>
            <a:ext cx="3528392" cy="934192"/>
            <a:chOff x="1990800" y="2424712"/>
            <a:chExt cx="3528392" cy="934192"/>
          </a:xfrm>
        </p:grpSpPr>
        <p:grpSp>
          <p:nvGrpSpPr>
            <p:cNvPr id="280" name="555 Grupo"/>
            <p:cNvGrpSpPr/>
            <p:nvPr/>
          </p:nvGrpSpPr>
          <p:grpSpPr>
            <a:xfrm>
              <a:off x="1990800" y="2424712"/>
              <a:ext cx="3528392" cy="934192"/>
              <a:chOff x="1991544" y="2422800"/>
              <a:chExt cx="3528392" cy="934192"/>
            </a:xfrm>
          </p:grpSpPr>
          <p:sp>
            <p:nvSpPr>
              <p:cNvPr id="283" name="AutoShape 161"/>
              <p:cNvSpPr>
                <a:spLocks noChangeArrowheads="1"/>
              </p:cNvSpPr>
              <p:nvPr/>
            </p:nvSpPr>
            <p:spPr bwMode="auto">
              <a:xfrm>
                <a:off x="1991544" y="2422800"/>
                <a:ext cx="3528392" cy="934192"/>
              </a:xfrm>
              <a:prstGeom prst="flowChartAlternateProcess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84" name="Text Box 169"/>
              <p:cNvSpPr txBox="1">
                <a:spLocks noChangeArrowheads="1"/>
              </p:cNvSpPr>
              <p:nvPr/>
            </p:nvSpPr>
            <p:spPr bwMode="auto">
              <a:xfrm>
                <a:off x="3096584" y="2492896"/>
                <a:ext cx="1584176" cy="288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es-E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5" name="Text Box 163"/>
              <p:cNvSpPr txBox="1">
                <a:spLocks noChangeArrowheads="1"/>
              </p:cNvSpPr>
              <p:nvPr/>
            </p:nvSpPr>
            <p:spPr bwMode="auto">
              <a:xfrm>
                <a:off x="2088472" y="2562992"/>
                <a:ext cx="1440160" cy="64807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DES</a:t>
                </a:r>
                <a:r>
                  <a:rPr kumimoji="0" lang="es-E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      </a:t>
                </a:r>
                <a:r>
                  <a:rPr kumimoji="0" lang="es-E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(</a:t>
                </a:r>
                <a:r>
                  <a:rPr lang="es-ES" sz="1100" dirty="0" smtClean="0">
                    <a:latin typeface="Times New Roman" pitchFamily="18" charset="0"/>
                    <a:cs typeface="Arial" pitchFamily="34" charset="0"/>
                  </a:rPr>
                  <a:t>SIMULACIÓN</a:t>
                </a:r>
                <a:r>
                  <a:rPr kumimoji="0" lang="es-E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)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81" name="Text Box 163"/>
            <p:cNvSpPr txBox="1">
              <a:spLocks noChangeArrowheads="1"/>
            </p:cNvSpPr>
            <p:nvPr/>
          </p:nvSpPr>
          <p:spPr bwMode="auto">
            <a:xfrm>
              <a:off x="3995936" y="2564905"/>
              <a:ext cx="1440160" cy="6480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DES</a:t>
              </a: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</a:t>
              </a: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r>
                <a:rPr lang="es-ES" sz="1100" dirty="0" smtClean="0">
                  <a:latin typeface="Times New Roman" pitchFamily="18" charset="0"/>
                  <a:cs typeface="Arial" pitchFamily="34" charset="0"/>
                </a:rPr>
                <a:t>SIMULACIÓN</a:t>
              </a: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2" name="AutoShape 164"/>
            <p:cNvSpPr>
              <a:spLocks noChangeArrowheads="1"/>
            </p:cNvSpPr>
            <p:nvPr/>
          </p:nvSpPr>
          <p:spPr bwMode="auto">
            <a:xfrm>
              <a:off x="3923928" y="2564904"/>
              <a:ext cx="450851" cy="696912"/>
            </a:xfrm>
            <a:prstGeom prst="lightningBol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411" name="Text Box 248"/>
          <p:cNvSpPr txBox="1">
            <a:spLocks noChangeArrowheads="1"/>
          </p:cNvSpPr>
          <p:nvPr/>
        </p:nvSpPr>
        <p:spPr bwMode="auto">
          <a:xfrm>
            <a:off x="2915816" y="692696"/>
            <a:ext cx="2160240" cy="23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s-ES" sz="1200" dirty="0" smtClean="0">
                <a:latin typeface="Times New Roman" pitchFamily="18" charset="0"/>
                <a:cs typeface="Arial" pitchFamily="34" charset="0"/>
              </a:rPr>
              <a:t>TEXTO PLANO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(64 bits)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2" name="411 Rectángulo"/>
          <p:cNvSpPr/>
          <p:nvPr/>
        </p:nvSpPr>
        <p:spPr>
          <a:xfrm>
            <a:off x="1691680" y="-47058"/>
            <a:ext cx="8136904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ESULTADOS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XPERIMENTALES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(SIMULACIÓN)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3" name="412 Conector recto"/>
          <p:cNvCxnSpPr/>
          <p:nvPr/>
        </p:nvCxnSpPr>
        <p:spPr>
          <a:xfrm>
            <a:off x="1403648" y="692696"/>
            <a:ext cx="76683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" name="413 CuadroTexto"/>
          <p:cNvSpPr txBox="1"/>
          <p:nvPr/>
        </p:nvSpPr>
        <p:spPr>
          <a:xfrm>
            <a:off x="2979829" y="4653136"/>
            <a:ext cx="368035" cy="17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latin typeface="Times New Roman" pitchFamily="18" charset="0"/>
                <a:cs typeface="Times New Roman" pitchFamily="18" charset="0"/>
              </a:rPr>
              <a:t>S1</a:t>
            </a:r>
            <a:endParaRPr lang="es-ES" sz="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051720" y="-27384"/>
            <a:ext cx="5851282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s-ES" sz="32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PROXIMACIÓN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 B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ASADA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EN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 FPGA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83 Conector recto"/>
          <p:cNvCxnSpPr/>
          <p:nvPr/>
        </p:nvCxnSpPr>
        <p:spPr>
          <a:xfrm>
            <a:off x="1440400" y="692696"/>
            <a:ext cx="76683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119 Conector recto"/>
          <p:cNvCxnSpPr/>
          <p:nvPr/>
        </p:nvCxnSpPr>
        <p:spPr>
          <a:xfrm>
            <a:off x="1440400" y="692696"/>
            <a:ext cx="76683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2" name="1161 Grupo"/>
          <p:cNvGrpSpPr/>
          <p:nvPr/>
        </p:nvGrpSpPr>
        <p:grpSpPr>
          <a:xfrm>
            <a:off x="6300192" y="1537047"/>
            <a:ext cx="2376264" cy="307777"/>
            <a:chOff x="6300192" y="1537047"/>
            <a:chExt cx="2376264" cy="307777"/>
          </a:xfrm>
        </p:grpSpPr>
        <p:sp>
          <p:nvSpPr>
            <p:cNvPr id="712" name="711 CuadroTexto"/>
            <p:cNvSpPr txBox="1"/>
            <p:nvPr/>
          </p:nvSpPr>
          <p:spPr>
            <a:xfrm>
              <a:off x="6588224" y="1537047"/>
              <a:ext cx="2088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smtClean="0">
                  <a:latin typeface="Times New Roman" pitchFamily="18" charset="0"/>
                  <a:cs typeface="Times New Roman" pitchFamily="18" charset="0"/>
                </a:rPr>
                <a:t>FT-UNSHADES2 (FPGA)</a:t>
              </a:r>
              <a:endParaRPr lang="es-E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4" name="713 Rectángulo"/>
            <p:cNvSpPr/>
            <p:nvPr/>
          </p:nvSpPr>
          <p:spPr>
            <a:xfrm>
              <a:off x="6300192" y="1609055"/>
              <a:ext cx="216000" cy="21602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161" name="1160 Grupo"/>
          <p:cNvGrpSpPr/>
          <p:nvPr/>
        </p:nvGrpSpPr>
        <p:grpSpPr>
          <a:xfrm>
            <a:off x="6300192" y="1897087"/>
            <a:ext cx="2952328" cy="307777"/>
            <a:chOff x="6300192" y="1897087"/>
            <a:chExt cx="2952328" cy="307777"/>
          </a:xfrm>
        </p:grpSpPr>
        <p:sp>
          <p:nvSpPr>
            <p:cNvPr id="713" name="712 CuadroTexto"/>
            <p:cNvSpPr txBox="1"/>
            <p:nvPr/>
          </p:nvSpPr>
          <p:spPr>
            <a:xfrm>
              <a:off x="6552728" y="1897087"/>
              <a:ext cx="26997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smtClean="0">
                  <a:latin typeface="Times New Roman" pitchFamily="18" charset="0"/>
                  <a:cs typeface="Times New Roman" pitchFamily="18" charset="0"/>
                </a:rPr>
                <a:t>POST-PROCESADO (PYTHON)</a:t>
              </a:r>
            </a:p>
          </p:txBody>
        </p:sp>
        <p:sp>
          <p:nvSpPr>
            <p:cNvPr id="715" name="714 Rectángulo"/>
            <p:cNvSpPr/>
            <p:nvPr/>
          </p:nvSpPr>
          <p:spPr>
            <a:xfrm>
              <a:off x="6300192" y="1969095"/>
              <a:ext cx="216000" cy="21602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29" name="AutoShape 159"/>
          <p:cNvSpPr>
            <a:spLocks noChangeArrowheads="1"/>
          </p:cNvSpPr>
          <p:nvPr/>
        </p:nvSpPr>
        <p:spPr bwMode="auto">
          <a:xfrm>
            <a:off x="2699792" y="1412776"/>
            <a:ext cx="2232248" cy="432048"/>
          </a:xfrm>
          <a:prstGeom prst="flowChartAlternateProcess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30" name="Text Box 160"/>
          <p:cNvSpPr txBox="1">
            <a:spLocks noChangeArrowheads="1"/>
          </p:cNvSpPr>
          <p:nvPr/>
        </p:nvSpPr>
        <p:spPr bwMode="auto">
          <a:xfrm>
            <a:off x="2555776" y="1412776"/>
            <a:ext cx="252027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s-ES" sz="1100" b="1" dirty="0" smtClean="0">
                <a:latin typeface="Times New Roman" pitchFamily="18" charset="0"/>
                <a:cs typeface="Arial" pitchFamily="34" charset="0"/>
              </a:rPr>
              <a:t>GENERADOR DE TEXTOS PLANOS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3" name="AutoShape 243"/>
          <p:cNvSpPr>
            <a:spLocks noChangeArrowheads="1"/>
          </p:cNvSpPr>
          <p:nvPr/>
        </p:nvSpPr>
        <p:spPr bwMode="auto">
          <a:xfrm rot="5400000">
            <a:off x="2370673" y="3375016"/>
            <a:ext cx="216000" cy="180000"/>
          </a:xfrm>
          <a:prstGeom prst="rightArrow">
            <a:avLst>
              <a:gd name="adj1" fmla="val 50000"/>
              <a:gd name="adj2" fmla="val 36184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34" name="AutoShape 244"/>
          <p:cNvSpPr>
            <a:spLocks noChangeArrowheads="1"/>
          </p:cNvSpPr>
          <p:nvPr/>
        </p:nvSpPr>
        <p:spPr bwMode="auto">
          <a:xfrm rot="5400000">
            <a:off x="5058543" y="3374505"/>
            <a:ext cx="216000" cy="180975"/>
          </a:xfrm>
          <a:prstGeom prst="rightArrow">
            <a:avLst>
              <a:gd name="adj1" fmla="val 50000"/>
              <a:gd name="adj2" fmla="val 3640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35" name="Text Box 245"/>
          <p:cNvSpPr txBox="1">
            <a:spLocks noChangeArrowheads="1"/>
          </p:cNvSpPr>
          <p:nvPr/>
        </p:nvSpPr>
        <p:spPr bwMode="auto">
          <a:xfrm>
            <a:off x="2675731" y="3284984"/>
            <a:ext cx="95885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6" name="AutoShape 247"/>
          <p:cNvSpPr>
            <a:spLocks noChangeArrowheads="1"/>
          </p:cNvSpPr>
          <p:nvPr/>
        </p:nvSpPr>
        <p:spPr bwMode="auto">
          <a:xfrm rot="5400000">
            <a:off x="3599892" y="1016732"/>
            <a:ext cx="432048" cy="360040"/>
          </a:xfrm>
          <a:prstGeom prst="rightArrow">
            <a:avLst>
              <a:gd name="adj1" fmla="val 50000"/>
              <a:gd name="adj2" fmla="val 5601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37" name="Text Box 248"/>
          <p:cNvSpPr txBox="1">
            <a:spLocks noChangeArrowheads="1"/>
          </p:cNvSpPr>
          <p:nvPr/>
        </p:nvSpPr>
        <p:spPr bwMode="auto">
          <a:xfrm>
            <a:off x="2987824" y="692696"/>
            <a:ext cx="2160240" cy="23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s-ES" sz="1200" dirty="0" smtClean="0">
                <a:latin typeface="Times New Roman" pitchFamily="18" charset="0"/>
                <a:cs typeface="Arial" pitchFamily="34" charset="0"/>
              </a:rPr>
              <a:t>TEXTO PLANO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(64 bits)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8" name="Text Box 248"/>
          <p:cNvSpPr txBox="1">
            <a:spLocks noChangeArrowheads="1"/>
          </p:cNvSpPr>
          <p:nvPr/>
        </p:nvSpPr>
        <p:spPr bwMode="auto">
          <a:xfrm>
            <a:off x="1475656" y="1628800"/>
            <a:ext cx="129614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s-ES" sz="1200" dirty="0" smtClean="0">
                <a:latin typeface="Times New Roman" pitchFamily="18" charset="0"/>
                <a:cs typeface="Arial" pitchFamily="34" charset="0"/>
              </a:rPr>
              <a:t>CLAVE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(64 bits)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" name="Rectangle 249"/>
          <p:cNvSpPr>
            <a:spLocks noChangeArrowheads="1"/>
          </p:cNvSpPr>
          <p:nvPr/>
        </p:nvSpPr>
        <p:spPr bwMode="auto">
          <a:xfrm>
            <a:off x="3683843" y="1889969"/>
            <a:ext cx="127000" cy="242887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40" name="Rectangle 250"/>
          <p:cNvSpPr>
            <a:spLocks noChangeArrowheads="1"/>
          </p:cNvSpPr>
          <p:nvPr/>
        </p:nvSpPr>
        <p:spPr bwMode="auto">
          <a:xfrm>
            <a:off x="2987824" y="2008708"/>
            <a:ext cx="1584176" cy="124148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41" name="AutoShape 251"/>
          <p:cNvSpPr>
            <a:spLocks noChangeArrowheads="1"/>
          </p:cNvSpPr>
          <p:nvPr/>
        </p:nvSpPr>
        <p:spPr bwMode="auto">
          <a:xfrm>
            <a:off x="2934000" y="2132856"/>
            <a:ext cx="196602" cy="288032"/>
          </a:xfrm>
          <a:prstGeom prst="downArrow">
            <a:avLst>
              <a:gd name="adj1" fmla="val 50000"/>
              <a:gd name="adj2" fmla="val 54856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42" name="AutoShape 252"/>
          <p:cNvSpPr>
            <a:spLocks noChangeArrowheads="1"/>
          </p:cNvSpPr>
          <p:nvPr/>
        </p:nvSpPr>
        <p:spPr bwMode="auto">
          <a:xfrm>
            <a:off x="4427984" y="2132856"/>
            <a:ext cx="191963" cy="288032"/>
          </a:xfrm>
          <a:prstGeom prst="downArrow">
            <a:avLst>
              <a:gd name="adj1" fmla="val 50000"/>
              <a:gd name="adj2" fmla="val 54856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43" name="842 CuadroTexto"/>
          <p:cNvSpPr txBox="1"/>
          <p:nvPr/>
        </p:nvSpPr>
        <p:spPr>
          <a:xfrm>
            <a:off x="2531714" y="3306470"/>
            <a:ext cx="124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s-ES" sz="1600" b="1" dirty="0" smtClean="0">
                <a:latin typeface="Times New Roman" pitchFamily="18" charset="0"/>
                <a:cs typeface="Arial" pitchFamily="34" charset="0"/>
              </a:rPr>
              <a:t>C</a:t>
            </a:r>
            <a:r>
              <a:rPr lang="es-ES" sz="1600" b="1" baseline="30000" dirty="0" smtClean="0">
                <a:latin typeface="Times New Roman" pitchFamily="18" charset="0"/>
                <a:cs typeface="Arial" pitchFamily="34" charset="0"/>
              </a:rPr>
              <a:t>GOLD</a:t>
            </a:r>
            <a:endParaRPr lang="es-ES" sz="1600" b="1" baseline="30000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44" name="843 CuadroTexto"/>
          <p:cNvSpPr txBox="1"/>
          <p:nvPr/>
        </p:nvSpPr>
        <p:spPr>
          <a:xfrm>
            <a:off x="4283969" y="3306470"/>
            <a:ext cx="936104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s-ES" sz="1600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C</a:t>
            </a:r>
            <a:r>
              <a:rPr lang="es-ES" sz="1600" b="1" baseline="30000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FAULTY</a:t>
            </a:r>
            <a:endParaRPr lang="es-ES" sz="1600" b="1" baseline="30000" dirty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45" name="844 CuadroTexto"/>
          <p:cNvSpPr txBox="1"/>
          <p:nvPr/>
        </p:nvSpPr>
        <p:spPr>
          <a:xfrm>
            <a:off x="6588224" y="6228020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CLAVE OBTENIDA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46" name="845 Conector recto"/>
          <p:cNvCxnSpPr/>
          <p:nvPr/>
        </p:nvCxnSpPr>
        <p:spPr>
          <a:xfrm flipV="1">
            <a:off x="6156176" y="1628800"/>
            <a:ext cx="0" cy="37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7" name="846 Conector recto de flecha"/>
          <p:cNvCxnSpPr/>
          <p:nvPr/>
        </p:nvCxnSpPr>
        <p:spPr>
          <a:xfrm flipH="1">
            <a:off x="4932040" y="1628800"/>
            <a:ext cx="1224136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848" name="847 Rectángulo"/>
          <p:cNvSpPr/>
          <p:nvPr/>
        </p:nvSpPr>
        <p:spPr>
          <a:xfrm>
            <a:off x="6228184" y="2996952"/>
            <a:ext cx="144016" cy="2808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49" name="848 Flecha derecha"/>
          <p:cNvSpPr/>
          <p:nvPr/>
        </p:nvSpPr>
        <p:spPr>
          <a:xfrm>
            <a:off x="6228184" y="2852936"/>
            <a:ext cx="504056" cy="21602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50" name="849 Conector recto"/>
          <p:cNvCxnSpPr/>
          <p:nvPr/>
        </p:nvCxnSpPr>
        <p:spPr>
          <a:xfrm>
            <a:off x="1475656" y="692696"/>
            <a:ext cx="76683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5" name="AutoShape 247"/>
          <p:cNvSpPr>
            <a:spLocks noChangeArrowheads="1"/>
          </p:cNvSpPr>
          <p:nvPr/>
        </p:nvSpPr>
        <p:spPr bwMode="auto">
          <a:xfrm rot="5400000">
            <a:off x="2051720" y="1988840"/>
            <a:ext cx="504056" cy="360040"/>
          </a:xfrm>
          <a:prstGeom prst="rightArrow">
            <a:avLst>
              <a:gd name="adj1" fmla="val 50000"/>
              <a:gd name="adj2" fmla="val 5601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56" name="AutoShape 243"/>
          <p:cNvSpPr>
            <a:spLocks noChangeArrowheads="1"/>
          </p:cNvSpPr>
          <p:nvPr/>
        </p:nvSpPr>
        <p:spPr bwMode="auto">
          <a:xfrm rot="5400000">
            <a:off x="7590904" y="3495576"/>
            <a:ext cx="261937" cy="180975"/>
          </a:xfrm>
          <a:prstGeom prst="rightArrow">
            <a:avLst>
              <a:gd name="adj1" fmla="val 50000"/>
              <a:gd name="adj2" fmla="val 36184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858" name="857 Grupo"/>
          <p:cNvGrpSpPr/>
          <p:nvPr/>
        </p:nvGrpSpPr>
        <p:grpSpPr>
          <a:xfrm>
            <a:off x="2555776" y="1412776"/>
            <a:ext cx="2520279" cy="504056"/>
            <a:chOff x="2555776" y="1412776"/>
            <a:chExt cx="2520279" cy="504056"/>
          </a:xfrm>
        </p:grpSpPr>
        <p:sp>
          <p:nvSpPr>
            <p:cNvPr id="859" name="AutoShape 159"/>
            <p:cNvSpPr>
              <a:spLocks noChangeArrowheads="1"/>
            </p:cNvSpPr>
            <p:nvPr/>
          </p:nvSpPr>
          <p:spPr bwMode="auto">
            <a:xfrm>
              <a:off x="2699792" y="1412776"/>
              <a:ext cx="2232248" cy="432048"/>
            </a:xfrm>
            <a:prstGeom prst="flowChartAlternate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60" name="Text Box 160"/>
            <p:cNvSpPr txBox="1">
              <a:spLocks noChangeArrowheads="1"/>
            </p:cNvSpPr>
            <p:nvPr/>
          </p:nvSpPr>
          <p:spPr bwMode="auto">
            <a:xfrm>
              <a:off x="2555776" y="1412776"/>
              <a:ext cx="2520279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s-ES" sz="1100" b="1" dirty="0" smtClean="0">
                  <a:latin typeface="Times New Roman" pitchFamily="18" charset="0"/>
                  <a:cs typeface="Arial" pitchFamily="34" charset="0"/>
                </a:rPr>
                <a:t>GENERADOR DE TEXTOS PLANOS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69" name="Text Box 246"/>
          <p:cNvSpPr txBox="1">
            <a:spLocks noChangeArrowheads="1"/>
          </p:cNvSpPr>
          <p:nvPr/>
        </p:nvSpPr>
        <p:spPr bwMode="auto">
          <a:xfrm>
            <a:off x="4533577" y="3573016"/>
            <a:ext cx="8064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" name="869 Rectángulo"/>
          <p:cNvSpPr/>
          <p:nvPr/>
        </p:nvSpPr>
        <p:spPr>
          <a:xfrm>
            <a:off x="6084168" y="5661248"/>
            <a:ext cx="215976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871" name="870 Grupo"/>
          <p:cNvGrpSpPr/>
          <p:nvPr/>
        </p:nvGrpSpPr>
        <p:grpSpPr>
          <a:xfrm>
            <a:off x="6732240" y="2617457"/>
            <a:ext cx="2483768" cy="830997"/>
            <a:chOff x="6732240" y="2113401"/>
            <a:chExt cx="2483768" cy="830997"/>
          </a:xfrm>
        </p:grpSpPr>
        <p:sp>
          <p:nvSpPr>
            <p:cNvPr id="872" name="AutoShape 254"/>
            <p:cNvSpPr>
              <a:spLocks noChangeArrowheads="1"/>
            </p:cNvSpPr>
            <p:nvPr/>
          </p:nvSpPr>
          <p:spPr bwMode="auto">
            <a:xfrm>
              <a:off x="6732240" y="2132856"/>
              <a:ext cx="2411760" cy="792088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73" name="Rectangle 255"/>
            <p:cNvSpPr>
              <a:spLocks noChangeArrowheads="1"/>
            </p:cNvSpPr>
            <p:nvPr/>
          </p:nvSpPr>
          <p:spPr bwMode="auto">
            <a:xfrm>
              <a:off x="6732240" y="2113401"/>
              <a:ext cx="248376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228600" marR="0" lvl="0" indent="-2286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</a:pPr>
              <a:r>
                <a:rPr kumimoji="0" lang="es-E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Permutacion</a:t>
              </a:r>
              <a:r>
                <a:rPr lang="es-ES" sz="12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es inversas de rondas de clave</a:t>
              </a:r>
              <a:r>
                <a:rPr kumimoji="0" lang="es-E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endPara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228600" marR="0" lvl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</a:pPr>
              <a:r>
                <a:rPr kumimoji="0" lang="es-E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Permutación inversa inicial</a:t>
              </a:r>
              <a:r>
                <a:rPr kumimoji="0" lang="es-ES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de la clave</a:t>
              </a:r>
              <a:endPara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74" name="AutoShape 243"/>
          <p:cNvSpPr>
            <a:spLocks noChangeArrowheads="1"/>
          </p:cNvSpPr>
          <p:nvPr/>
        </p:nvSpPr>
        <p:spPr bwMode="auto">
          <a:xfrm rot="5400000">
            <a:off x="7590904" y="3495576"/>
            <a:ext cx="261937" cy="180975"/>
          </a:xfrm>
          <a:prstGeom prst="rightArrow">
            <a:avLst>
              <a:gd name="adj1" fmla="val 50000"/>
              <a:gd name="adj2" fmla="val 36184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875" name="874 Conector recto"/>
          <p:cNvCxnSpPr/>
          <p:nvPr/>
        </p:nvCxnSpPr>
        <p:spPr>
          <a:xfrm>
            <a:off x="6084168" y="5373216"/>
            <a:ext cx="720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6" name="875 CuadroTexto"/>
          <p:cNvSpPr txBox="1"/>
          <p:nvPr/>
        </p:nvSpPr>
        <p:spPr>
          <a:xfrm>
            <a:off x="5004048" y="135180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Siguiente ataque</a:t>
            </a:r>
            <a:endParaRPr lang="es-ES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77" name="876 Grupo"/>
          <p:cNvGrpSpPr/>
          <p:nvPr/>
        </p:nvGrpSpPr>
        <p:grpSpPr>
          <a:xfrm>
            <a:off x="6732000" y="2620856"/>
            <a:ext cx="2483768" cy="830997"/>
            <a:chOff x="6732240" y="2113401"/>
            <a:chExt cx="2483768" cy="830997"/>
          </a:xfrm>
        </p:grpSpPr>
        <p:sp>
          <p:nvSpPr>
            <p:cNvPr id="878" name="AutoShape 254"/>
            <p:cNvSpPr>
              <a:spLocks noChangeArrowheads="1"/>
            </p:cNvSpPr>
            <p:nvPr/>
          </p:nvSpPr>
          <p:spPr bwMode="auto">
            <a:xfrm>
              <a:off x="6732240" y="2132856"/>
              <a:ext cx="2411760" cy="792088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79" name="Rectangle 255"/>
            <p:cNvSpPr>
              <a:spLocks noChangeArrowheads="1"/>
            </p:cNvSpPr>
            <p:nvPr/>
          </p:nvSpPr>
          <p:spPr bwMode="auto">
            <a:xfrm>
              <a:off x="6732240" y="2113401"/>
              <a:ext cx="248376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228600" marR="0" lvl="0" indent="-2286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</a:pPr>
              <a:r>
                <a:rPr kumimoji="0" lang="es-E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Permutacion</a:t>
              </a:r>
              <a:r>
                <a:rPr lang="es-ES" sz="12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es inversas de rondas de clave</a:t>
              </a:r>
              <a:r>
                <a:rPr kumimoji="0" lang="es-E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endPara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228600" marR="0" lvl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</a:pPr>
              <a:r>
                <a:rPr kumimoji="0" lang="es-E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Permutación inversa inicial</a:t>
              </a:r>
              <a:r>
                <a:rPr kumimoji="0" lang="es-ES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de la clave</a:t>
              </a:r>
              <a:endPara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80" name="879 Grupo"/>
          <p:cNvGrpSpPr/>
          <p:nvPr/>
        </p:nvGrpSpPr>
        <p:grpSpPr>
          <a:xfrm>
            <a:off x="6444208" y="3717032"/>
            <a:ext cx="2592288" cy="2448272"/>
            <a:chOff x="6444208" y="3212976"/>
            <a:chExt cx="2592288" cy="2448272"/>
          </a:xfrm>
        </p:grpSpPr>
        <p:grpSp>
          <p:nvGrpSpPr>
            <p:cNvPr id="881" name="324 Grupo"/>
            <p:cNvGrpSpPr/>
            <p:nvPr/>
          </p:nvGrpSpPr>
          <p:grpSpPr>
            <a:xfrm>
              <a:off x="6444208" y="3212976"/>
              <a:ext cx="2592288" cy="1944216"/>
              <a:chOff x="6444208" y="3212976"/>
              <a:chExt cx="2592288" cy="1944216"/>
            </a:xfrm>
          </p:grpSpPr>
          <p:sp>
            <p:nvSpPr>
              <p:cNvPr id="883" name="AutoShape 257"/>
              <p:cNvSpPr>
                <a:spLocks noChangeArrowheads="1"/>
              </p:cNvSpPr>
              <p:nvPr/>
            </p:nvSpPr>
            <p:spPr bwMode="auto">
              <a:xfrm>
                <a:off x="6444208" y="3212976"/>
                <a:ext cx="2592288" cy="1944216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cxnSp>
            <p:nvCxnSpPr>
              <p:cNvPr id="884" name="AutoShape 258"/>
              <p:cNvCxnSpPr>
                <a:cxnSpLocks noChangeShapeType="1"/>
              </p:cNvCxnSpPr>
              <p:nvPr/>
            </p:nvCxnSpPr>
            <p:spPr bwMode="auto">
              <a:xfrm>
                <a:off x="7716291" y="3212976"/>
                <a:ext cx="0" cy="1224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85" name="AutoShape 259"/>
              <p:cNvCxnSpPr>
                <a:cxnSpLocks noChangeShapeType="1"/>
              </p:cNvCxnSpPr>
              <p:nvPr/>
            </p:nvCxnSpPr>
            <p:spPr bwMode="auto">
              <a:xfrm>
                <a:off x="7428259" y="3717032"/>
                <a:ext cx="28803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886" name="Text Box 260"/>
              <p:cNvSpPr txBox="1">
                <a:spLocks noChangeArrowheads="1"/>
              </p:cNvSpPr>
              <p:nvPr/>
            </p:nvSpPr>
            <p:spPr bwMode="auto">
              <a:xfrm>
                <a:off x="7856041" y="3567361"/>
                <a:ext cx="868362" cy="29368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Texto plano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7" name="Text Box 262"/>
              <p:cNvSpPr txBox="1">
                <a:spLocks noChangeArrowheads="1"/>
              </p:cNvSpPr>
              <p:nvPr/>
            </p:nvSpPr>
            <p:spPr bwMode="auto">
              <a:xfrm>
                <a:off x="8240216" y="4437112"/>
                <a:ext cx="484187" cy="2873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DES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8" name="Rectangle 263"/>
              <p:cNvSpPr>
                <a:spLocks noChangeArrowheads="1"/>
              </p:cNvSpPr>
              <p:nvPr/>
            </p:nvSpPr>
            <p:spPr bwMode="auto">
              <a:xfrm>
                <a:off x="8076332" y="3789040"/>
                <a:ext cx="72008" cy="288032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89" name="Rectangle 264"/>
              <p:cNvSpPr>
                <a:spLocks noChangeArrowheads="1"/>
              </p:cNvSpPr>
              <p:nvPr/>
            </p:nvSpPr>
            <p:spPr bwMode="auto">
              <a:xfrm>
                <a:off x="7860307" y="4077072"/>
                <a:ext cx="504056" cy="7200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90" name="AutoShape 265"/>
              <p:cNvSpPr>
                <a:spLocks noChangeArrowheads="1"/>
              </p:cNvSpPr>
              <p:nvPr/>
            </p:nvSpPr>
            <p:spPr bwMode="auto">
              <a:xfrm>
                <a:off x="8292355" y="4077072"/>
                <a:ext cx="144016" cy="360041"/>
              </a:xfrm>
              <a:prstGeom prst="downArrow">
                <a:avLst>
                  <a:gd name="adj1" fmla="val 50000"/>
                  <a:gd name="adj2" fmla="val 875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91" name="AutoShape 265"/>
              <p:cNvSpPr>
                <a:spLocks noChangeArrowheads="1"/>
              </p:cNvSpPr>
              <p:nvPr/>
            </p:nvSpPr>
            <p:spPr bwMode="auto">
              <a:xfrm>
                <a:off x="7788299" y="4077072"/>
                <a:ext cx="144016" cy="360041"/>
              </a:xfrm>
              <a:prstGeom prst="downArrow">
                <a:avLst>
                  <a:gd name="adj1" fmla="val 50000"/>
                  <a:gd name="adj2" fmla="val 875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cxnSp>
            <p:nvCxnSpPr>
              <p:cNvPr id="892" name="AutoShape 267"/>
              <p:cNvCxnSpPr>
                <a:cxnSpLocks noChangeShapeType="1"/>
              </p:cNvCxnSpPr>
              <p:nvPr/>
            </p:nvCxnSpPr>
            <p:spPr bwMode="auto">
              <a:xfrm>
                <a:off x="8508379" y="4752000"/>
                <a:ext cx="0" cy="20002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93" name="AutoShape 269"/>
              <p:cNvCxnSpPr>
                <a:cxnSpLocks noChangeShapeType="1"/>
              </p:cNvCxnSpPr>
              <p:nvPr/>
            </p:nvCxnSpPr>
            <p:spPr bwMode="auto">
              <a:xfrm flipH="1">
                <a:off x="8316000" y="4941168"/>
                <a:ext cx="198438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94" name="AutoShape 220"/>
              <p:cNvCxnSpPr>
                <a:cxnSpLocks noChangeShapeType="1"/>
              </p:cNvCxnSpPr>
              <p:nvPr/>
            </p:nvCxnSpPr>
            <p:spPr bwMode="auto">
              <a:xfrm>
                <a:off x="8580387" y="4005064"/>
                <a:ext cx="0" cy="39007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895" name="Text Box 272"/>
              <p:cNvSpPr txBox="1">
                <a:spLocks noChangeArrowheads="1"/>
              </p:cNvSpPr>
              <p:nvPr/>
            </p:nvSpPr>
            <p:spPr bwMode="auto">
              <a:xfrm>
                <a:off x="8364362" y="3789040"/>
                <a:ext cx="600125" cy="2160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es-ES" sz="1000" dirty="0" smtClean="0">
                    <a:latin typeface="Times New Roman" pitchFamily="18" charset="0"/>
                    <a:cs typeface="Arial" pitchFamily="34" charset="0"/>
                  </a:rPr>
                  <a:t>Clave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6" name="895 CuadroTexto"/>
              <p:cNvSpPr txBox="1"/>
              <p:nvPr/>
            </p:nvSpPr>
            <p:spPr>
              <a:xfrm>
                <a:off x="7884368" y="4725144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 smtClean="0">
                    <a:latin typeface="Times New Roman" pitchFamily="18" charset="0"/>
                    <a:cs typeface="Times New Roman" pitchFamily="18" charset="0"/>
                  </a:rPr>
                  <a:t>¿=?</a:t>
                </a:r>
                <a:endParaRPr lang="es-E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7" name="Text Box 256"/>
              <p:cNvSpPr txBox="1">
                <a:spLocks noChangeArrowheads="1"/>
              </p:cNvSpPr>
              <p:nvPr/>
            </p:nvSpPr>
            <p:spPr bwMode="auto">
              <a:xfrm>
                <a:off x="6516217" y="3356992"/>
                <a:ext cx="936103" cy="7200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s-ES" sz="900" dirty="0" smtClean="0">
                    <a:latin typeface="Times New Roman" pitchFamily="18" charset="0"/>
                    <a:cs typeface="Arial" pitchFamily="34" charset="0"/>
                  </a:rPr>
                  <a:t>GENERADOR DE BITS RESTANTES </a:t>
                </a:r>
                <a:r>
                  <a:rPr kumimoji="0" lang="es-E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(8 bits)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8" name="Text Box 262"/>
              <p:cNvSpPr txBox="1">
                <a:spLocks noChangeArrowheads="1"/>
              </p:cNvSpPr>
              <p:nvPr/>
            </p:nvSpPr>
            <p:spPr bwMode="auto">
              <a:xfrm>
                <a:off x="7596336" y="4437112"/>
                <a:ext cx="484187" cy="2873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DES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899" name="AutoShape 269"/>
              <p:cNvCxnSpPr>
                <a:cxnSpLocks noChangeShapeType="1"/>
              </p:cNvCxnSpPr>
              <p:nvPr/>
            </p:nvCxnSpPr>
            <p:spPr bwMode="auto">
              <a:xfrm>
                <a:off x="7740352" y="4941168"/>
                <a:ext cx="21600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00" name="AutoShape 267"/>
              <p:cNvCxnSpPr>
                <a:cxnSpLocks noChangeShapeType="1"/>
              </p:cNvCxnSpPr>
              <p:nvPr/>
            </p:nvCxnSpPr>
            <p:spPr bwMode="auto">
              <a:xfrm>
                <a:off x="7740352" y="4725143"/>
                <a:ext cx="0" cy="21600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01" name="900 Conector recto"/>
              <p:cNvCxnSpPr/>
              <p:nvPr/>
            </p:nvCxnSpPr>
            <p:spPr>
              <a:xfrm>
                <a:off x="7380312" y="4221088"/>
                <a:ext cx="342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882" name="881 Conector recto de flecha"/>
            <p:cNvCxnSpPr/>
            <p:nvPr/>
          </p:nvCxnSpPr>
          <p:spPr>
            <a:xfrm>
              <a:off x="7380312" y="4221088"/>
              <a:ext cx="0" cy="14401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902" name="901 Grupo"/>
          <p:cNvGrpSpPr/>
          <p:nvPr/>
        </p:nvGrpSpPr>
        <p:grpSpPr>
          <a:xfrm>
            <a:off x="6444208" y="3717032"/>
            <a:ext cx="2592288" cy="2448272"/>
            <a:chOff x="6444208" y="3212976"/>
            <a:chExt cx="2592288" cy="2448272"/>
          </a:xfrm>
        </p:grpSpPr>
        <p:grpSp>
          <p:nvGrpSpPr>
            <p:cNvPr id="903" name="324 Grupo"/>
            <p:cNvGrpSpPr/>
            <p:nvPr/>
          </p:nvGrpSpPr>
          <p:grpSpPr>
            <a:xfrm>
              <a:off x="6444208" y="3212976"/>
              <a:ext cx="2592288" cy="1944216"/>
              <a:chOff x="6444208" y="3212976"/>
              <a:chExt cx="2592288" cy="1944216"/>
            </a:xfrm>
          </p:grpSpPr>
          <p:sp>
            <p:nvSpPr>
              <p:cNvPr id="905" name="AutoShape 257"/>
              <p:cNvSpPr>
                <a:spLocks noChangeArrowheads="1"/>
              </p:cNvSpPr>
              <p:nvPr/>
            </p:nvSpPr>
            <p:spPr bwMode="auto">
              <a:xfrm>
                <a:off x="6444208" y="3212976"/>
                <a:ext cx="2592288" cy="1944216"/>
              </a:xfrm>
              <a:prstGeom prst="roundRect">
                <a:avLst>
                  <a:gd name="adj" fmla="val 16667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cxnSp>
            <p:nvCxnSpPr>
              <p:cNvPr id="906" name="AutoShape 258"/>
              <p:cNvCxnSpPr>
                <a:cxnSpLocks noChangeShapeType="1"/>
              </p:cNvCxnSpPr>
              <p:nvPr/>
            </p:nvCxnSpPr>
            <p:spPr bwMode="auto">
              <a:xfrm>
                <a:off x="7716291" y="3212976"/>
                <a:ext cx="0" cy="12241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07" name="AutoShape 259"/>
              <p:cNvCxnSpPr>
                <a:cxnSpLocks noChangeShapeType="1"/>
              </p:cNvCxnSpPr>
              <p:nvPr/>
            </p:nvCxnSpPr>
            <p:spPr bwMode="auto">
              <a:xfrm>
                <a:off x="7428259" y="3717032"/>
                <a:ext cx="28803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908" name="Text Box 260"/>
              <p:cNvSpPr txBox="1">
                <a:spLocks noChangeArrowheads="1"/>
              </p:cNvSpPr>
              <p:nvPr/>
            </p:nvSpPr>
            <p:spPr bwMode="auto">
              <a:xfrm>
                <a:off x="7856041" y="3567361"/>
                <a:ext cx="868362" cy="2936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Texto plano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9" name="Text Box 262"/>
              <p:cNvSpPr txBox="1">
                <a:spLocks noChangeArrowheads="1"/>
              </p:cNvSpPr>
              <p:nvPr/>
            </p:nvSpPr>
            <p:spPr bwMode="auto">
              <a:xfrm>
                <a:off x="8240216" y="4437112"/>
                <a:ext cx="484187" cy="2873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DES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0" name="Rectangle 263"/>
              <p:cNvSpPr>
                <a:spLocks noChangeArrowheads="1"/>
              </p:cNvSpPr>
              <p:nvPr/>
            </p:nvSpPr>
            <p:spPr bwMode="auto">
              <a:xfrm>
                <a:off x="8076332" y="3789040"/>
                <a:ext cx="72008" cy="288032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11" name="Rectangle 264"/>
              <p:cNvSpPr>
                <a:spLocks noChangeArrowheads="1"/>
              </p:cNvSpPr>
              <p:nvPr/>
            </p:nvSpPr>
            <p:spPr bwMode="auto">
              <a:xfrm>
                <a:off x="7860307" y="4077072"/>
                <a:ext cx="504056" cy="7200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12" name="AutoShape 265"/>
              <p:cNvSpPr>
                <a:spLocks noChangeArrowheads="1"/>
              </p:cNvSpPr>
              <p:nvPr/>
            </p:nvSpPr>
            <p:spPr bwMode="auto">
              <a:xfrm>
                <a:off x="8292355" y="4077072"/>
                <a:ext cx="144016" cy="360041"/>
              </a:xfrm>
              <a:prstGeom prst="downArrow">
                <a:avLst>
                  <a:gd name="adj1" fmla="val 50000"/>
                  <a:gd name="adj2" fmla="val 875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13" name="AutoShape 265"/>
              <p:cNvSpPr>
                <a:spLocks noChangeArrowheads="1"/>
              </p:cNvSpPr>
              <p:nvPr/>
            </p:nvSpPr>
            <p:spPr bwMode="auto">
              <a:xfrm>
                <a:off x="7788299" y="4077072"/>
                <a:ext cx="144016" cy="360041"/>
              </a:xfrm>
              <a:prstGeom prst="downArrow">
                <a:avLst>
                  <a:gd name="adj1" fmla="val 50000"/>
                  <a:gd name="adj2" fmla="val 875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cxnSp>
            <p:nvCxnSpPr>
              <p:cNvPr id="914" name="AutoShape 267"/>
              <p:cNvCxnSpPr>
                <a:cxnSpLocks noChangeShapeType="1"/>
              </p:cNvCxnSpPr>
              <p:nvPr/>
            </p:nvCxnSpPr>
            <p:spPr bwMode="auto">
              <a:xfrm>
                <a:off x="8508379" y="4752000"/>
                <a:ext cx="0" cy="20002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15" name="AutoShape 269"/>
              <p:cNvCxnSpPr>
                <a:cxnSpLocks noChangeShapeType="1"/>
              </p:cNvCxnSpPr>
              <p:nvPr/>
            </p:nvCxnSpPr>
            <p:spPr bwMode="auto">
              <a:xfrm flipH="1">
                <a:off x="8316000" y="4941168"/>
                <a:ext cx="198438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16" name="AutoShape 220"/>
              <p:cNvCxnSpPr>
                <a:cxnSpLocks noChangeShapeType="1"/>
              </p:cNvCxnSpPr>
              <p:nvPr/>
            </p:nvCxnSpPr>
            <p:spPr bwMode="auto">
              <a:xfrm>
                <a:off x="8580387" y="4005064"/>
                <a:ext cx="0" cy="39007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917" name="Text Box 272"/>
              <p:cNvSpPr txBox="1">
                <a:spLocks noChangeArrowheads="1"/>
              </p:cNvSpPr>
              <p:nvPr/>
            </p:nvSpPr>
            <p:spPr bwMode="auto">
              <a:xfrm>
                <a:off x="8364362" y="3789040"/>
                <a:ext cx="600125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es-ES" sz="1000" dirty="0" smtClean="0">
                    <a:latin typeface="Times New Roman" pitchFamily="18" charset="0"/>
                    <a:cs typeface="Arial" pitchFamily="34" charset="0"/>
                  </a:rPr>
                  <a:t>Clave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8" name="917 CuadroTexto"/>
              <p:cNvSpPr txBox="1"/>
              <p:nvPr/>
            </p:nvSpPr>
            <p:spPr>
              <a:xfrm>
                <a:off x="7884368" y="4725144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 smtClean="0">
                    <a:latin typeface="Times New Roman" pitchFamily="18" charset="0"/>
                    <a:cs typeface="Times New Roman" pitchFamily="18" charset="0"/>
                  </a:rPr>
                  <a:t>¿=?</a:t>
                </a:r>
                <a:endParaRPr lang="es-E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19" name="Text Box 256"/>
              <p:cNvSpPr txBox="1">
                <a:spLocks noChangeArrowheads="1"/>
              </p:cNvSpPr>
              <p:nvPr/>
            </p:nvSpPr>
            <p:spPr bwMode="auto">
              <a:xfrm>
                <a:off x="6516217" y="3356992"/>
                <a:ext cx="936103" cy="7200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s-ES" sz="900" dirty="0" smtClean="0">
                    <a:latin typeface="Times New Roman" pitchFamily="18" charset="0"/>
                    <a:cs typeface="Arial" pitchFamily="34" charset="0"/>
                  </a:rPr>
                  <a:t>GENERADOR DE BITS RESTANTES </a:t>
                </a:r>
                <a:r>
                  <a:rPr kumimoji="0" lang="es-E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(8 bits)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0" name="Text Box 262"/>
              <p:cNvSpPr txBox="1">
                <a:spLocks noChangeArrowheads="1"/>
              </p:cNvSpPr>
              <p:nvPr/>
            </p:nvSpPr>
            <p:spPr bwMode="auto">
              <a:xfrm>
                <a:off x="7596336" y="4437112"/>
                <a:ext cx="484187" cy="2873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DES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921" name="AutoShape 269"/>
              <p:cNvCxnSpPr>
                <a:cxnSpLocks noChangeShapeType="1"/>
              </p:cNvCxnSpPr>
              <p:nvPr/>
            </p:nvCxnSpPr>
            <p:spPr bwMode="auto">
              <a:xfrm>
                <a:off x="7740352" y="4941168"/>
                <a:ext cx="21600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22" name="AutoShape 267"/>
              <p:cNvCxnSpPr>
                <a:cxnSpLocks noChangeShapeType="1"/>
              </p:cNvCxnSpPr>
              <p:nvPr/>
            </p:nvCxnSpPr>
            <p:spPr bwMode="auto">
              <a:xfrm>
                <a:off x="7740352" y="4725143"/>
                <a:ext cx="0" cy="21600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23" name="922 Conector recto"/>
              <p:cNvCxnSpPr/>
              <p:nvPr/>
            </p:nvCxnSpPr>
            <p:spPr>
              <a:xfrm>
                <a:off x="7380312" y="4221088"/>
                <a:ext cx="342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904" name="903 Conector recto de flecha"/>
            <p:cNvCxnSpPr/>
            <p:nvPr/>
          </p:nvCxnSpPr>
          <p:spPr>
            <a:xfrm>
              <a:off x="7380312" y="4221088"/>
              <a:ext cx="0" cy="14401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924" name="923 Conector recto de flecha"/>
          <p:cNvCxnSpPr/>
          <p:nvPr/>
        </p:nvCxnSpPr>
        <p:spPr>
          <a:xfrm>
            <a:off x="2483768" y="3573016"/>
            <a:ext cx="0" cy="324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grpSp>
        <p:nvGrpSpPr>
          <p:cNvPr id="925" name="924 Grupo"/>
          <p:cNvGrpSpPr/>
          <p:nvPr/>
        </p:nvGrpSpPr>
        <p:grpSpPr>
          <a:xfrm>
            <a:off x="1547664" y="3573016"/>
            <a:ext cx="4536504" cy="3168352"/>
            <a:chOff x="1547664" y="3573016"/>
            <a:chExt cx="4536504" cy="3168352"/>
          </a:xfrm>
        </p:grpSpPr>
        <p:grpSp>
          <p:nvGrpSpPr>
            <p:cNvPr id="926" name="834 Grupo"/>
            <p:cNvGrpSpPr/>
            <p:nvPr/>
          </p:nvGrpSpPr>
          <p:grpSpPr>
            <a:xfrm>
              <a:off x="1547664" y="3573016"/>
              <a:ext cx="4536504" cy="3168352"/>
              <a:chOff x="1547664" y="3573016"/>
              <a:chExt cx="4536504" cy="3168352"/>
            </a:xfrm>
          </p:grpSpPr>
          <p:grpSp>
            <p:nvGrpSpPr>
              <p:cNvPr id="928" name="716 Grupo"/>
              <p:cNvGrpSpPr/>
              <p:nvPr/>
            </p:nvGrpSpPr>
            <p:grpSpPr>
              <a:xfrm>
                <a:off x="1547664" y="3573016"/>
                <a:ext cx="4536504" cy="3168352"/>
                <a:chOff x="1547664" y="3573016"/>
                <a:chExt cx="4536504" cy="3168352"/>
              </a:xfrm>
            </p:grpSpPr>
            <p:grpSp>
              <p:nvGrpSpPr>
                <p:cNvPr id="930" name="154 Grupo"/>
                <p:cNvGrpSpPr/>
                <p:nvPr/>
              </p:nvGrpSpPr>
              <p:grpSpPr>
                <a:xfrm>
                  <a:off x="1547664" y="3573016"/>
                  <a:ext cx="4536504" cy="3168352"/>
                  <a:chOff x="2267744" y="2996952"/>
                  <a:chExt cx="4536504" cy="3168352"/>
                </a:xfrm>
              </p:grpSpPr>
              <p:sp>
                <p:nvSpPr>
                  <p:cNvPr id="932" name="AutoShape 168"/>
                  <p:cNvSpPr>
                    <a:spLocks noChangeArrowheads="1"/>
                  </p:cNvSpPr>
                  <p:nvPr/>
                </p:nvSpPr>
                <p:spPr bwMode="auto">
                  <a:xfrm>
                    <a:off x="2267744" y="2996952"/>
                    <a:ext cx="4536504" cy="3168352"/>
                  </a:xfrm>
                  <a:prstGeom prst="flowChartAlternateProcess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933" name="Text Box 1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83843" y="3076426"/>
                    <a:ext cx="2040285" cy="2730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POST-PROCESADO</a:t>
                    </a:r>
                    <a:endParaRPr kumimoji="0" lang="es-ES" sz="2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934" name="AutoShape 2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843808" y="3933128"/>
                    <a:ext cx="0" cy="64800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935" name="AutoShape 21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1880" y="3501008"/>
                    <a:ext cx="86400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936" name="AutoShape 21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572000" y="3501007"/>
                    <a:ext cx="936000" cy="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</p:cxnSp>
              <p:sp>
                <p:nvSpPr>
                  <p:cNvPr id="937" name="Text Box 2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39952" y="3861048"/>
                    <a:ext cx="792088" cy="50405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s-ES" sz="900" dirty="0" smtClean="0">
                        <a:latin typeface="Times New Roman" pitchFamily="18" charset="0"/>
                        <a:cs typeface="Arial" pitchFamily="34" charset="0"/>
                      </a:rPr>
                      <a:t>Permutación Inversa Final </a:t>
                    </a:r>
                    <a:r>
                      <a: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(ronda 16)</a:t>
                    </a:r>
                    <a:endParaRPr kumimoji="0" lang="es-E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938" name="AutoShape 22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46080" y="3609048"/>
                    <a:ext cx="0" cy="25200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sp>
                <p:nvSpPr>
                  <p:cNvPr id="939" name="Text Box 2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23928" y="5733256"/>
                    <a:ext cx="1224136" cy="36004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s-ES" sz="900" dirty="0" smtClean="0">
                        <a:latin typeface="Times New Roman" pitchFamily="18" charset="0"/>
                        <a:cs typeface="Arial" pitchFamily="34" charset="0"/>
                      </a:rPr>
                      <a:t>GENERADOR DE SUBCLAVES</a:t>
                    </a:r>
                    <a:r>
                      <a: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(6 bits)</a:t>
                    </a:r>
                    <a:endParaRPr kumimoji="0" lang="es-E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940" name="AutoShape 22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347863" y="4941320"/>
                    <a:ext cx="1" cy="100800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941" name="AutoShape 22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347864" y="5949280"/>
                    <a:ext cx="57600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942" name="Text Box 2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91880" y="3501008"/>
                    <a:ext cx="1080120" cy="4320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MITAD IZQUIERDA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s-E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43" name="Text Box 2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71800" y="4012679"/>
                    <a:ext cx="792088" cy="4964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MITAD DERECHA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s-E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944" name="AutoShape 22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139952" y="5589240"/>
                    <a:ext cx="25200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945" name="AutoShape 24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99992" y="4365104"/>
                    <a:ext cx="0" cy="68400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946" name="AutoShape 24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482000" y="5262660"/>
                    <a:ext cx="0" cy="21600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sp>
                <p:nvSpPr>
                  <p:cNvPr id="947" name="946 CuadroTexto"/>
                  <p:cNvSpPr txBox="1"/>
                  <p:nvPr/>
                </p:nvSpPr>
                <p:spPr>
                  <a:xfrm>
                    <a:off x="4283968" y="5013176"/>
                    <a:ext cx="576064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ES" sz="1200" dirty="0" smtClean="0">
                        <a:latin typeface="Times New Roman" pitchFamily="18" charset="0"/>
                        <a:cs typeface="Times New Roman" pitchFamily="18" charset="0"/>
                      </a:rPr>
                      <a:t>¿=?</a:t>
                    </a:r>
                    <a:endParaRPr lang="es-ES" sz="12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48" name="947 Rectángulo"/>
                  <p:cNvSpPr/>
                  <p:nvPr/>
                </p:nvSpPr>
                <p:spPr>
                  <a:xfrm>
                    <a:off x="4258966" y="3275692"/>
                    <a:ext cx="38504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" dirty="0" smtClean="0">
                        <a:latin typeface="Arial" pitchFamily="34" charset="0"/>
                        <a:ea typeface="Cambria Math"/>
                        <a:cs typeface="Arial" pitchFamily="34" charset="0"/>
                      </a:rPr>
                      <a:t>⨁</a:t>
                    </a:r>
                    <a:endParaRPr lang="es-ES" dirty="0"/>
                  </a:p>
                </p:txBody>
              </p:sp>
              <p:sp>
                <p:nvSpPr>
                  <p:cNvPr id="949" name="948 Rectángulo"/>
                  <p:cNvSpPr/>
                  <p:nvPr/>
                </p:nvSpPr>
                <p:spPr>
                  <a:xfrm>
                    <a:off x="4283968" y="5373216"/>
                    <a:ext cx="38504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" dirty="0" smtClean="0">
                        <a:latin typeface="Arial" pitchFamily="34" charset="0"/>
                        <a:ea typeface="Cambria Math"/>
                        <a:cs typeface="Arial" pitchFamily="34" charset="0"/>
                      </a:rPr>
                      <a:t>⨁</a:t>
                    </a:r>
                    <a:endParaRPr lang="es-ES" dirty="0"/>
                  </a:p>
                </p:txBody>
              </p:sp>
              <p:sp>
                <p:nvSpPr>
                  <p:cNvPr id="950" name="949 CuadroTexto"/>
                  <p:cNvSpPr txBox="1"/>
                  <p:nvPr/>
                </p:nvSpPr>
                <p:spPr>
                  <a:xfrm>
                    <a:off x="2555776" y="3332892"/>
                    <a:ext cx="936104" cy="6001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ES" sz="1100" dirty="0" smtClean="0">
                        <a:latin typeface="Times New Roman" pitchFamily="18" charset="0"/>
                        <a:cs typeface="Times New Roman" pitchFamily="18" charset="0"/>
                      </a:rPr>
                      <a:t>Permutación Inversa  Final</a:t>
                    </a:r>
                  </a:p>
                </p:txBody>
              </p:sp>
              <p:sp>
                <p:nvSpPr>
                  <p:cNvPr id="951" name="950 CuadroTexto"/>
                  <p:cNvSpPr txBox="1"/>
                  <p:nvPr/>
                </p:nvSpPr>
                <p:spPr>
                  <a:xfrm>
                    <a:off x="5508104" y="3332892"/>
                    <a:ext cx="936104" cy="6001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ES" sz="1100" dirty="0" smtClean="0">
                        <a:latin typeface="Times New Roman" pitchFamily="18" charset="0"/>
                        <a:cs typeface="Times New Roman" pitchFamily="18" charset="0"/>
                      </a:rPr>
                      <a:t>Permutación Inversa  Final</a:t>
                    </a:r>
                  </a:p>
                </p:txBody>
              </p:sp>
              <p:sp>
                <p:nvSpPr>
                  <p:cNvPr id="952" name="951 CuadroTexto"/>
                  <p:cNvSpPr txBox="1"/>
                  <p:nvPr/>
                </p:nvSpPr>
                <p:spPr>
                  <a:xfrm>
                    <a:off x="2339752" y="4561964"/>
                    <a:ext cx="720080" cy="5847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ES" sz="800" dirty="0" smtClean="0">
                        <a:latin typeface="Times New Roman" pitchFamily="18" charset="0"/>
                        <a:cs typeface="Times New Roman" pitchFamily="18" charset="0"/>
                      </a:rPr>
                      <a:t>Permutación </a:t>
                    </a:r>
                  </a:p>
                  <a:p>
                    <a:pPr algn="ctr"/>
                    <a:r>
                      <a:rPr lang="es-ES" sz="800" dirty="0" smtClean="0">
                        <a:latin typeface="Times New Roman" pitchFamily="18" charset="0"/>
                        <a:cs typeface="Times New Roman" pitchFamily="18" charset="0"/>
                      </a:rPr>
                      <a:t>+ </a:t>
                    </a:r>
                  </a:p>
                  <a:p>
                    <a:pPr algn="ctr"/>
                    <a:r>
                      <a:rPr lang="es-ES" sz="800" dirty="0" smtClean="0">
                        <a:latin typeface="Times New Roman" pitchFamily="18" charset="0"/>
                        <a:cs typeface="Times New Roman" pitchFamily="18" charset="0"/>
                      </a:rPr>
                      <a:t>Expansión </a:t>
                    </a:r>
                  </a:p>
                  <a:p>
                    <a:pPr algn="ctr"/>
                    <a:r>
                      <a:rPr lang="es-ES" sz="800" dirty="0" smtClean="0">
                        <a:latin typeface="Times New Roman" pitchFamily="18" charset="0"/>
                        <a:cs typeface="Times New Roman" pitchFamily="18" charset="0"/>
                      </a:rPr>
                      <a:t>(ronda 16)</a:t>
                    </a:r>
                    <a:endParaRPr lang="es-ES" sz="8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53" name="952 Rectángulo"/>
                  <p:cNvSpPr/>
                  <p:nvPr/>
                </p:nvSpPr>
                <p:spPr>
                  <a:xfrm>
                    <a:off x="3172562" y="4725144"/>
                    <a:ext cx="319318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" sz="1200" dirty="0" smtClean="0">
                        <a:latin typeface="Arial" pitchFamily="34" charset="0"/>
                        <a:ea typeface="Cambria Math"/>
                        <a:cs typeface="Arial" pitchFamily="34" charset="0"/>
                      </a:rPr>
                      <a:t>⨁</a:t>
                    </a:r>
                    <a:endParaRPr lang="es-ES" sz="1200" dirty="0"/>
                  </a:p>
                </p:txBody>
              </p:sp>
              <p:sp>
                <p:nvSpPr>
                  <p:cNvPr id="954" name="Text Box 2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72000" y="3501008"/>
                    <a:ext cx="1080120" cy="4320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MITAD IZQUIERDA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s-E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955" name="954 Conector recto de flecha"/>
                  <p:cNvCxnSpPr/>
                  <p:nvPr/>
                </p:nvCxnSpPr>
                <p:spPr>
                  <a:xfrm>
                    <a:off x="3059856" y="4869160"/>
                    <a:ext cx="21600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56" name="230 Grupo"/>
                  <p:cNvGrpSpPr/>
                  <p:nvPr/>
                </p:nvGrpSpPr>
                <p:grpSpPr>
                  <a:xfrm>
                    <a:off x="3393225" y="4099465"/>
                    <a:ext cx="746727" cy="1417767"/>
                    <a:chOff x="3828448" y="647984"/>
                    <a:chExt cx="876606" cy="1728192"/>
                  </a:xfrm>
                </p:grpSpPr>
                <p:grpSp>
                  <p:nvGrpSpPr>
                    <p:cNvPr id="1006" name="136 Grupo"/>
                    <p:cNvGrpSpPr/>
                    <p:nvPr/>
                  </p:nvGrpSpPr>
                  <p:grpSpPr>
                    <a:xfrm>
                      <a:off x="3828448" y="764704"/>
                      <a:ext cx="347600" cy="1512168"/>
                      <a:chOff x="3792352" y="764704"/>
                      <a:chExt cx="347600" cy="1512168"/>
                    </a:xfrm>
                  </p:grpSpPr>
                  <p:cxnSp>
                    <p:nvCxnSpPr>
                      <p:cNvPr id="1033" name="1032 Conector recto"/>
                      <p:cNvCxnSpPr/>
                      <p:nvPr/>
                    </p:nvCxnSpPr>
                    <p:spPr>
                      <a:xfrm>
                        <a:off x="3995952" y="764704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34" name="1033 Conector recto"/>
                      <p:cNvCxnSpPr/>
                      <p:nvPr/>
                    </p:nvCxnSpPr>
                    <p:spPr>
                      <a:xfrm>
                        <a:off x="3995952" y="980728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35" name="1034 Conector recto"/>
                      <p:cNvCxnSpPr/>
                      <p:nvPr/>
                    </p:nvCxnSpPr>
                    <p:spPr>
                      <a:xfrm>
                        <a:off x="3995952" y="1196752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36" name="1035 Conector recto"/>
                      <p:cNvCxnSpPr/>
                      <p:nvPr/>
                    </p:nvCxnSpPr>
                    <p:spPr>
                      <a:xfrm>
                        <a:off x="3995952" y="1412776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37" name="1036 Conector recto"/>
                      <p:cNvCxnSpPr/>
                      <p:nvPr/>
                    </p:nvCxnSpPr>
                    <p:spPr>
                      <a:xfrm>
                        <a:off x="3995952" y="1628800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38" name="1037 Conector recto"/>
                      <p:cNvCxnSpPr/>
                      <p:nvPr/>
                    </p:nvCxnSpPr>
                    <p:spPr>
                      <a:xfrm>
                        <a:off x="3995952" y="1844824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39" name="1038 Conector recto"/>
                      <p:cNvCxnSpPr/>
                      <p:nvPr/>
                    </p:nvCxnSpPr>
                    <p:spPr>
                      <a:xfrm>
                        <a:off x="3995952" y="2060848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40" name="1039 Conector recto"/>
                      <p:cNvCxnSpPr/>
                      <p:nvPr/>
                    </p:nvCxnSpPr>
                    <p:spPr>
                      <a:xfrm>
                        <a:off x="3995952" y="2276872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41" name="1040 Conector recto"/>
                      <p:cNvCxnSpPr/>
                      <p:nvPr/>
                    </p:nvCxnSpPr>
                    <p:spPr>
                      <a:xfrm>
                        <a:off x="3995936" y="764704"/>
                        <a:ext cx="0" cy="151200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42" name="1041 Conector recto de flecha"/>
                      <p:cNvCxnSpPr/>
                      <p:nvPr/>
                    </p:nvCxnSpPr>
                    <p:spPr>
                      <a:xfrm>
                        <a:off x="3792352" y="1556792"/>
                        <a:ext cx="211308" cy="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007" name="1006 Rectángulo"/>
                    <p:cNvSpPr/>
                    <p:nvPr/>
                  </p:nvSpPr>
                  <p:spPr>
                    <a:xfrm>
                      <a:off x="4176064" y="647984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008" name="1007 CuadroTexto"/>
                    <p:cNvSpPr txBox="1"/>
                    <p:nvPr/>
                  </p:nvSpPr>
                  <p:spPr>
                    <a:xfrm>
                      <a:off x="4139952" y="836712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S2</a:t>
                      </a:r>
                    </a:p>
                  </p:txBody>
                </p:sp>
                <p:sp>
                  <p:nvSpPr>
                    <p:cNvPr id="1009" name="1008 Rectángulo"/>
                    <p:cNvSpPr/>
                    <p:nvPr/>
                  </p:nvSpPr>
                  <p:spPr>
                    <a:xfrm>
                      <a:off x="4176064" y="864008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010" name="1009 CuadroTexto"/>
                    <p:cNvSpPr txBox="1"/>
                    <p:nvPr/>
                  </p:nvSpPr>
                  <p:spPr>
                    <a:xfrm>
                      <a:off x="4139952" y="1052736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S3</a:t>
                      </a:r>
                    </a:p>
                  </p:txBody>
                </p:sp>
                <p:sp>
                  <p:nvSpPr>
                    <p:cNvPr id="1011" name="1010 Rectángulo"/>
                    <p:cNvSpPr/>
                    <p:nvPr/>
                  </p:nvSpPr>
                  <p:spPr>
                    <a:xfrm>
                      <a:off x="4176064" y="1080032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012" name="1011 CuadroTexto"/>
                    <p:cNvSpPr txBox="1"/>
                    <p:nvPr/>
                  </p:nvSpPr>
                  <p:spPr>
                    <a:xfrm>
                      <a:off x="4139952" y="1268760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S4</a:t>
                      </a:r>
                    </a:p>
                  </p:txBody>
                </p:sp>
                <p:sp>
                  <p:nvSpPr>
                    <p:cNvPr id="1013" name="1012 Rectángulo"/>
                    <p:cNvSpPr/>
                    <p:nvPr/>
                  </p:nvSpPr>
                  <p:spPr>
                    <a:xfrm>
                      <a:off x="4176064" y="1296056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014" name="1013 CuadroTexto"/>
                    <p:cNvSpPr txBox="1"/>
                    <p:nvPr/>
                  </p:nvSpPr>
                  <p:spPr>
                    <a:xfrm>
                      <a:off x="4139952" y="1484784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S5</a:t>
                      </a:r>
                    </a:p>
                  </p:txBody>
                </p:sp>
                <p:sp>
                  <p:nvSpPr>
                    <p:cNvPr id="1015" name="1014 Rectángulo"/>
                    <p:cNvSpPr/>
                    <p:nvPr/>
                  </p:nvSpPr>
                  <p:spPr>
                    <a:xfrm>
                      <a:off x="4176064" y="1512080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016" name="1015 CuadroTexto"/>
                    <p:cNvSpPr txBox="1"/>
                    <p:nvPr/>
                  </p:nvSpPr>
                  <p:spPr>
                    <a:xfrm>
                      <a:off x="4139952" y="1700808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S6</a:t>
                      </a:r>
                    </a:p>
                  </p:txBody>
                </p:sp>
                <p:sp>
                  <p:nvSpPr>
                    <p:cNvPr id="1017" name="1016 Rectángulo"/>
                    <p:cNvSpPr/>
                    <p:nvPr/>
                  </p:nvSpPr>
                  <p:spPr>
                    <a:xfrm>
                      <a:off x="4176064" y="1728104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018" name="1017 CuadroTexto"/>
                    <p:cNvSpPr txBox="1"/>
                    <p:nvPr/>
                  </p:nvSpPr>
                  <p:spPr>
                    <a:xfrm>
                      <a:off x="4139952" y="1916832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S7</a:t>
                      </a:r>
                    </a:p>
                  </p:txBody>
                </p:sp>
                <p:sp>
                  <p:nvSpPr>
                    <p:cNvPr id="1019" name="1018 Rectángulo"/>
                    <p:cNvSpPr/>
                    <p:nvPr/>
                  </p:nvSpPr>
                  <p:spPr>
                    <a:xfrm>
                      <a:off x="4176064" y="1944128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020" name="1019 CuadroTexto"/>
                    <p:cNvSpPr txBox="1"/>
                    <p:nvPr/>
                  </p:nvSpPr>
                  <p:spPr>
                    <a:xfrm>
                      <a:off x="4139952" y="2132856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S8</a:t>
                      </a:r>
                      <a:endParaRPr lang="es-ES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021" name="1020 Rectángulo"/>
                    <p:cNvSpPr/>
                    <p:nvPr/>
                  </p:nvSpPr>
                  <p:spPr>
                    <a:xfrm>
                      <a:off x="4176064" y="2160152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grpSp>
                  <p:nvGrpSpPr>
                    <p:cNvPr id="1022" name="137 Grupo"/>
                    <p:cNvGrpSpPr/>
                    <p:nvPr/>
                  </p:nvGrpSpPr>
                  <p:grpSpPr>
                    <a:xfrm flipH="1">
                      <a:off x="4392000" y="764704"/>
                      <a:ext cx="144016" cy="1512168"/>
                      <a:chOff x="3995936" y="764704"/>
                      <a:chExt cx="144016" cy="1512168"/>
                    </a:xfrm>
                  </p:grpSpPr>
                  <p:cxnSp>
                    <p:nvCxnSpPr>
                      <p:cNvPr id="1024" name="1023 Conector recto"/>
                      <p:cNvCxnSpPr/>
                      <p:nvPr/>
                    </p:nvCxnSpPr>
                    <p:spPr>
                      <a:xfrm>
                        <a:off x="3995952" y="764704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25" name="1024 Conector recto"/>
                      <p:cNvCxnSpPr/>
                      <p:nvPr/>
                    </p:nvCxnSpPr>
                    <p:spPr>
                      <a:xfrm>
                        <a:off x="3995952" y="980728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26" name="1025 Conector recto"/>
                      <p:cNvCxnSpPr/>
                      <p:nvPr/>
                    </p:nvCxnSpPr>
                    <p:spPr>
                      <a:xfrm>
                        <a:off x="3995952" y="1196752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27" name="1026 Conector recto"/>
                      <p:cNvCxnSpPr/>
                      <p:nvPr/>
                    </p:nvCxnSpPr>
                    <p:spPr>
                      <a:xfrm>
                        <a:off x="3995952" y="1412776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28" name="1027 Conector recto"/>
                      <p:cNvCxnSpPr/>
                      <p:nvPr/>
                    </p:nvCxnSpPr>
                    <p:spPr>
                      <a:xfrm>
                        <a:off x="3995952" y="1628800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29" name="1028 Conector recto"/>
                      <p:cNvCxnSpPr/>
                      <p:nvPr/>
                    </p:nvCxnSpPr>
                    <p:spPr>
                      <a:xfrm>
                        <a:off x="3995952" y="1844824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30" name="1029 Conector recto"/>
                      <p:cNvCxnSpPr/>
                      <p:nvPr/>
                    </p:nvCxnSpPr>
                    <p:spPr>
                      <a:xfrm>
                        <a:off x="3995952" y="2060848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31" name="1030 Conector recto"/>
                      <p:cNvCxnSpPr/>
                      <p:nvPr/>
                    </p:nvCxnSpPr>
                    <p:spPr>
                      <a:xfrm>
                        <a:off x="3995952" y="2276872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32" name="1031 Conector recto"/>
                      <p:cNvCxnSpPr/>
                      <p:nvPr/>
                    </p:nvCxnSpPr>
                    <p:spPr>
                      <a:xfrm>
                        <a:off x="3995936" y="764704"/>
                        <a:ext cx="0" cy="151200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023" name="1022 Conector recto"/>
                    <p:cNvCxnSpPr/>
                    <p:nvPr/>
                  </p:nvCxnSpPr>
                  <p:spPr>
                    <a:xfrm>
                      <a:off x="4536008" y="1556792"/>
                      <a:ext cx="16904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57" name="956 Conector recto"/>
                  <p:cNvCxnSpPr/>
                  <p:nvPr/>
                </p:nvCxnSpPr>
                <p:spPr>
                  <a:xfrm>
                    <a:off x="4139952" y="4833240"/>
                    <a:ext cx="0" cy="7560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8" name="AutoShape 22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724127" y="4869160"/>
                    <a:ext cx="1" cy="108000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959" name="AutoShape 22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5148064" y="5949240"/>
                    <a:ext cx="57600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960" name="AutoShape 22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572000" y="5589240"/>
                    <a:ext cx="25200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D0D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961" name="960 Conector recto"/>
                  <p:cNvCxnSpPr/>
                  <p:nvPr/>
                </p:nvCxnSpPr>
                <p:spPr>
                  <a:xfrm>
                    <a:off x="4824000" y="4797152"/>
                    <a:ext cx="0" cy="792000"/>
                  </a:xfrm>
                  <a:prstGeom prst="line">
                    <a:avLst/>
                  </a:prstGeom>
                  <a:ln>
                    <a:solidFill>
                      <a:srgbClr val="FF0D0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62" name="313 Grupo"/>
                  <p:cNvGrpSpPr/>
                  <p:nvPr/>
                </p:nvGrpSpPr>
                <p:grpSpPr>
                  <a:xfrm>
                    <a:off x="4824055" y="4077072"/>
                    <a:ext cx="864053" cy="1440160"/>
                    <a:chOff x="3732963" y="620688"/>
                    <a:chExt cx="1014339" cy="1755488"/>
                  </a:xfrm>
                </p:grpSpPr>
                <p:grpSp>
                  <p:nvGrpSpPr>
                    <p:cNvPr id="968" name="136 Grupo"/>
                    <p:cNvGrpSpPr/>
                    <p:nvPr/>
                  </p:nvGrpSpPr>
                  <p:grpSpPr>
                    <a:xfrm>
                      <a:off x="4032032" y="764704"/>
                      <a:ext cx="715270" cy="1512168"/>
                      <a:chOff x="3995936" y="764704"/>
                      <a:chExt cx="715270" cy="1512168"/>
                    </a:xfrm>
                  </p:grpSpPr>
                  <p:cxnSp>
                    <p:nvCxnSpPr>
                      <p:cNvPr id="996" name="995 Conector recto"/>
                      <p:cNvCxnSpPr/>
                      <p:nvPr/>
                    </p:nvCxnSpPr>
                    <p:spPr>
                      <a:xfrm>
                        <a:off x="3995952" y="764704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7" name="996 Conector recto"/>
                      <p:cNvCxnSpPr/>
                      <p:nvPr/>
                    </p:nvCxnSpPr>
                    <p:spPr>
                      <a:xfrm>
                        <a:off x="3995952" y="980728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8" name="997 Conector recto"/>
                      <p:cNvCxnSpPr/>
                      <p:nvPr/>
                    </p:nvCxnSpPr>
                    <p:spPr>
                      <a:xfrm>
                        <a:off x="3995952" y="1196752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9" name="998 Conector recto"/>
                      <p:cNvCxnSpPr/>
                      <p:nvPr/>
                    </p:nvCxnSpPr>
                    <p:spPr>
                      <a:xfrm>
                        <a:off x="3995952" y="1412776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00" name="999 Conector recto"/>
                      <p:cNvCxnSpPr/>
                      <p:nvPr/>
                    </p:nvCxnSpPr>
                    <p:spPr>
                      <a:xfrm>
                        <a:off x="3995952" y="1628800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01" name="1000 Conector recto"/>
                      <p:cNvCxnSpPr/>
                      <p:nvPr/>
                    </p:nvCxnSpPr>
                    <p:spPr>
                      <a:xfrm>
                        <a:off x="3995952" y="1844824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02" name="1001 Conector recto"/>
                      <p:cNvCxnSpPr/>
                      <p:nvPr/>
                    </p:nvCxnSpPr>
                    <p:spPr>
                      <a:xfrm>
                        <a:off x="3995952" y="2060848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03" name="1002 Conector recto"/>
                      <p:cNvCxnSpPr/>
                      <p:nvPr/>
                    </p:nvCxnSpPr>
                    <p:spPr>
                      <a:xfrm>
                        <a:off x="3995952" y="2276872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04" name="1003 Conector recto"/>
                      <p:cNvCxnSpPr/>
                      <p:nvPr/>
                    </p:nvCxnSpPr>
                    <p:spPr>
                      <a:xfrm>
                        <a:off x="3995936" y="764704"/>
                        <a:ext cx="0" cy="1512000"/>
                      </a:xfrm>
                      <a:prstGeom prst="line">
                        <a:avLst/>
                      </a:prstGeom>
                      <a:ln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05" name="1004 Conector recto de flecha"/>
                      <p:cNvCxnSpPr/>
                      <p:nvPr/>
                    </p:nvCxnSpPr>
                    <p:spPr>
                      <a:xfrm flipH="1">
                        <a:off x="4499899" y="1498432"/>
                        <a:ext cx="211307" cy="0"/>
                      </a:xfrm>
                      <a:prstGeom prst="straightConnector1">
                        <a:avLst/>
                      </a:prstGeom>
                      <a:ln>
                        <a:solidFill>
                          <a:srgbClr val="FF0D0D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969" name="968 CuadroTexto"/>
                    <p:cNvSpPr txBox="1"/>
                    <p:nvPr/>
                  </p:nvSpPr>
                  <p:spPr>
                    <a:xfrm>
                      <a:off x="4139952" y="620688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S1</a:t>
                      </a:r>
                      <a:endParaRPr lang="es-ES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970" name="969 Rectángulo"/>
                    <p:cNvSpPr/>
                    <p:nvPr/>
                  </p:nvSpPr>
                  <p:spPr>
                    <a:xfrm>
                      <a:off x="4176064" y="647984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971" name="970 CuadroTexto"/>
                    <p:cNvSpPr txBox="1"/>
                    <p:nvPr/>
                  </p:nvSpPr>
                  <p:spPr>
                    <a:xfrm>
                      <a:off x="4139952" y="836712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S2</a:t>
                      </a:r>
                    </a:p>
                  </p:txBody>
                </p:sp>
                <p:sp>
                  <p:nvSpPr>
                    <p:cNvPr id="972" name="971 Rectángulo"/>
                    <p:cNvSpPr/>
                    <p:nvPr/>
                  </p:nvSpPr>
                  <p:spPr>
                    <a:xfrm>
                      <a:off x="4176064" y="864008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973" name="972 CuadroTexto"/>
                    <p:cNvSpPr txBox="1"/>
                    <p:nvPr/>
                  </p:nvSpPr>
                  <p:spPr>
                    <a:xfrm>
                      <a:off x="4139952" y="1052736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S3</a:t>
                      </a:r>
                    </a:p>
                  </p:txBody>
                </p:sp>
                <p:sp>
                  <p:nvSpPr>
                    <p:cNvPr id="974" name="973 Rectángulo"/>
                    <p:cNvSpPr/>
                    <p:nvPr/>
                  </p:nvSpPr>
                  <p:spPr>
                    <a:xfrm>
                      <a:off x="4176064" y="1080032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975" name="974 CuadroTexto"/>
                    <p:cNvSpPr txBox="1"/>
                    <p:nvPr/>
                  </p:nvSpPr>
                  <p:spPr>
                    <a:xfrm>
                      <a:off x="4139952" y="1268760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S4</a:t>
                      </a:r>
                    </a:p>
                  </p:txBody>
                </p:sp>
                <p:sp>
                  <p:nvSpPr>
                    <p:cNvPr id="976" name="975 Rectángulo"/>
                    <p:cNvSpPr/>
                    <p:nvPr/>
                  </p:nvSpPr>
                  <p:spPr>
                    <a:xfrm>
                      <a:off x="4176064" y="1296056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977" name="976 CuadroTexto"/>
                    <p:cNvSpPr txBox="1"/>
                    <p:nvPr/>
                  </p:nvSpPr>
                  <p:spPr>
                    <a:xfrm>
                      <a:off x="4139952" y="1484784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S5</a:t>
                      </a:r>
                    </a:p>
                  </p:txBody>
                </p:sp>
                <p:sp>
                  <p:nvSpPr>
                    <p:cNvPr id="978" name="977 Rectángulo"/>
                    <p:cNvSpPr/>
                    <p:nvPr/>
                  </p:nvSpPr>
                  <p:spPr>
                    <a:xfrm>
                      <a:off x="4176064" y="1512080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979" name="978 CuadroTexto"/>
                    <p:cNvSpPr txBox="1"/>
                    <p:nvPr/>
                  </p:nvSpPr>
                  <p:spPr>
                    <a:xfrm>
                      <a:off x="4139952" y="1700808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S6</a:t>
                      </a:r>
                    </a:p>
                  </p:txBody>
                </p:sp>
                <p:sp>
                  <p:nvSpPr>
                    <p:cNvPr id="980" name="979 Rectángulo"/>
                    <p:cNvSpPr/>
                    <p:nvPr/>
                  </p:nvSpPr>
                  <p:spPr>
                    <a:xfrm>
                      <a:off x="4176064" y="1728104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981" name="980 CuadroTexto"/>
                    <p:cNvSpPr txBox="1"/>
                    <p:nvPr/>
                  </p:nvSpPr>
                  <p:spPr>
                    <a:xfrm>
                      <a:off x="4139952" y="1916832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S7</a:t>
                      </a:r>
                    </a:p>
                  </p:txBody>
                </p:sp>
                <p:sp>
                  <p:nvSpPr>
                    <p:cNvPr id="982" name="981 Rectángulo"/>
                    <p:cNvSpPr/>
                    <p:nvPr/>
                  </p:nvSpPr>
                  <p:spPr>
                    <a:xfrm>
                      <a:off x="4176064" y="1944128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983" name="982 CuadroTexto"/>
                    <p:cNvSpPr txBox="1"/>
                    <p:nvPr/>
                  </p:nvSpPr>
                  <p:spPr>
                    <a:xfrm>
                      <a:off x="4139952" y="2132856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S8</a:t>
                      </a:r>
                      <a:endParaRPr lang="es-ES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984" name="983 Rectángulo"/>
                    <p:cNvSpPr/>
                    <p:nvPr/>
                  </p:nvSpPr>
                  <p:spPr>
                    <a:xfrm>
                      <a:off x="4176064" y="2160152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grpSp>
                  <p:nvGrpSpPr>
                    <p:cNvPr id="985" name="137 Grupo"/>
                    <p:cNvGrpSpPr/>
                    <p:nvPr/>
                  </p:nvGrpSpPr>
                  <p:grpSpPr>
                    <a:xfrm flipH="1">
                      <a:off x="4392000" y="764704"/>
                      <a:ext cx="144016" cy="1512168"/>
                      <a:chOff x="3995936" y="764704"/>
                      <a:chExt cx="144016" cy="1512168"/>
                    </a:xfrm>
                  </p:grpSpPr>
                  <p:cxnSp>
                    <p:nvCxnSpPr>
                      <p:cNvPr id="987" name="986 Conector recto"/>
                      <p:cNvCxnSpPr/>
                      <p:nvPr/>
                    </p:nvCxnSpPr>
                    <p:spPr>
                      <a:xfrm>
                        <a:off x="3995952" y="764704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8" name="987 Conector recto"/>
                      <p:cNvCxnSpPr/>
                      <p:nvPr/>
                    </p:nvCxnSpPr>
                    <p:spPr>
                      <a:xfrm>
                        <a:off x="3995952" y="980728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9" name="988 Conector recto"/>
                      <p:cNvCxnSpPr/>
                      <p:nvPr/>
                    </p:nvCxnSpPr>
                    <p:spPr>
                      <a:xfrm>
                        <a:off x="3995952" y="1196752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0" name="989 Conector recto"/>
                      <p:cNvCxnSpPr/>
                      <p:nvPr/>
                    </p:nvCxnSpPr>
                    <p:spPr>
                      <a:xfrm>
                        <a:off x="3995952" y="1412776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1" name="990 Conector recto"/>
                      <p:cNvCxnSpPr/>
                      <p:nvPr/>
                    </p:nvCxnSpPr>
                    <p:spPr>
                      <a:xfrm>
                        <a:off x="3995952" y="1628800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2" name="991 Conector recto"/>
                      <p:cNvCxnSpPr/>
                      <p:nvPr/>
                    </p:nvCxnSpPr>
                    <p:spPr>
                      <a:xfrm>
                        <a:off x="3995952" y="1844824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3" name="992 Conector recto"/>
                      <p:cNvCxnSpPr/>
                      <p:nvPr/>
                    </p:nvCxnSpPr>
                    <p:spPr>
                      <a:xfrm>
                        <a:off x="3995952" y="2060848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4" name="993 Conector recto"/>
                      <p:cNvCxnSpPr/>
                      <p:nvPr/>
                    </p:nvCxnSpPr>
                    <p:spPr>
                      <a:xfrm>
                        <a:off x="3995952" y="2276872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5" name="994 Conector recto"/>
                      <p:cNvCxnSpPr/>
                      <p:nvPr/>
                    </p:nvCxnSpPr>
                    <p:spPr>
                      <a:xfrm>
                        <a:off x="3995936" y="764704"/>
                        <a:ext cx="0" cy="1512000"/>
                      </a:xfrm>
                      <a:prstGeom prst="line">
                        <a:avLst/>
                      </a:prstGeom>
                      <a:ln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986" name="985 Conector recto"/>
                    <p:cNvCxnSpPr/>
                    <p:nvPr/>
                  </p:nvCxnSpPr>
                  <p:spPr>
                    <a:xfrm>
                      <a:off x="3732963" y="1498432"/>
                      <a:ext cx="295831" cy="0"/>
                    </a:xfrm>
                    <a:prstGeom prst="line">
                      <a:avLst/>
                    </a:prstGeom>
                    <a:ln>
                      <a:solidFill>
                        <a:srgbClr val="FF0D0D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63" name="962 Rectángulo"/>
                  <p:cNvSpPr/>
                  <p:nvPr/>
                </p:nvSpPr>
                <p:spPr>
                  <a:xfrm>
                    <a:off x="5580112" y="4653136"/>
                    <a:ext cx="319318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" sz="1200" dirty="0" smtClean="0">
                        <a:latin typeface="Arial" pitchFamily="34" charset="0"/>
                        <a:ea typeface="Cambria Math"/>
                        <a:cs typeface="Arial" pitchFamily="34" charset="0"/>
                      </a:rPr>
                      <a:t>⨁</a:t>
                    </a:r>
                    <a:endParaRPr lang="es-ES" sz="1200" dirty="0"/>
                  </a:p>
                </p:txBody>
              </p:sp>
              <p:cxnSp>
                <p:nvCxnSpPr>
                  <p:cNvPr id="964" name="963 Conector recto de flecha"/>
                  <p:cNvCxnSpPr/>
                  <p:nvPr/>
                </p:nvCxnSpPr>
                <p:spPr>
                  <a:xfrm flipH="1">
                    <a:off x="5796136" y="4797152"/>
                    <a:ext cx="216000" cy="0"/>
                  </a:xfrm>
                  <a:prstGeom prst="straightConnector1">
                    <a:avLst/>
                  </a:prstGeom>
                  <a:ln>
                    <a:solidFill>
                      <a:srgbClr val="FF0D0D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5" name="964 CuadroTexto"/>
                  <p:cNvSpPr txBox="1"/>
                  <p:nvPr/>
                </p:nvSpPr>
                <p:spPr>
                  <a:xfrm>
                    <a:off x="6012160" y="4509120"/>
                    <a:ext cx="720080" cy="5847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ES" sz="800" dirty="0" smtClean="0">
                        <a:latin typeface="Times New Roman" pitchFamily="18" charset="0"/>
                        <a:cs typeface="Times New Roman" pitchFamily="18" charset="0"/>
                      </a:rPr>
                      <a:t>Permutación </a:t>
                    </a:r>
                  </a:p>
                  <a:p>
                    <a:pPr algn="ctr"/>
                    <a:r>
                      <a:rPr lang="es-ES" sz="800" dirty="0" smtClean="0">
                        <a:latin typeface="Times New Roman" pitchFamily="18" charset="0"/>
                        <a:cs typeface="Times New Roman" pitchFamily="18" charset="0"/>
                      </a:rPr>
                      <a:t>+ </a:t>
                    </a:r>
                  </a:p>
                  <a:p>
                    <a:pPr algn="ctr"/>
                    <a:r>
                      <a:rPr lang="es-ES" sz="800" dirty="0" smtClean="0">
                        <a:latin typeface="Times New Roman" pitchFamily="18" charset="0"/>
                        <a:cs typeface="Times New Roman" pitchFamily="18" charset="0"/>
                      </a:rPr>
                      <a:t>Expansión </a:t>
                    </a:r>
                  </a:p>
                  <a:p>
                    <a:pPr algn="ctr"/>
                    <a:r>
                      <a:rPr lang="es-ES" sz="800" dirty="0" smtClean="0">
                        <a:latin typeface="Times New Roman" pitchFamily="18" charset="0"/>
                        <a:cs typeface="Times New Roman" pitchFamily="18" charset="0"/>
                      </a:rPr>
                      <a:t>(ronda 16)</a:t>
                    </a:r>
                    <a:endParaRPr lang="es-ES" sz="8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966" name="AutoShape 2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228184" y="3933120"/>
                    <a:ext cx="0" cy="57600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D0D"/>
                    </a:solidFill>
                    <a:round/>
                    <a:headEnd/>
                    <a:tailEnd type="triangle" w="med" len="med"/>
                  </a:ln>
                </p:spPr>
              </p:cxnSp>
              <p:sp>
                <p:nvSpPr>
                  <p:cNvPr id="967" name="Text Box 2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08104" y="3940671"/>
                    <a:ext cx="792088" cy="4964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MITAD DERECHA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s-E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931" name="930 CuadroTexto"/>
                <p:cNvSpPr txBox="1"/>
                <p:nvPr/>
              </p:nvSpPr>
              <p:spPr>
                <a:xfrm>
                  <a:off x="2938496" y="4653136"/>
                  <a:ext cx="368035" cy="1767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800" dirty="0" smtClean="0">
                      <a:latin typeface="Times New Roman" pitchFamily="18" charset="0"/>
                      <a:cs typeface="Times New Roman" pitchFamily="18" charset="0"/>
                    </a:rPr>
                    <a:t>S1</a:t>
                  </a:r>
                  <a:endParaRPr lang="es-ES" sz="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929" name="928 Conector recto de flecha"/>
              <p:cNvCxnSpPr/>
              <p:nvPr/>
            </p:nvCxnSpPr>
            <p:spPr>
              <a:xfrm>
                <a:off x="5184000" y="3573016"/>
                <a:ext cx="0" cy="324000"/>
              </a:xfrm>
              <a:prstGeom prst="straightConnector1">
                <a:avLst/>
              </a:prstGeom>
              <a:noFill/>
              <a:ln w="9525">
                <a:solidFill>
                  <a:srgbClr val="FF0D0D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927" name="926 Conector recto de flecha"/>
            <p:cNvCxnSpPr/>
            <p:nvPr/>
          </p:nvCxnSpPr>
          <p:spPr>
            <a:xfrm>
              <a:off x="2483768" y="3573016"/>
              <a:ext cx="0" cy="324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3" name="1042 Grupo"/>
          <p:cNvGrpSpPr/>
          <p:nvPr/>
        </p:nvGrpSpPr>
        <p:grpSpPr>
          <a:xfrm>
            <a:off x="1547664" y="3573016"/>
            <a:ext cx="4536504" cy="3168352"/>
            <a:chOff x="1547664" y="3573016"/>
            <a:chExt cx="4536504" cy="3168352"/>
          </a:xfrm>
        </p:grpSpPr>
        <p:grpSp>
          <p:nvGrpSpPr>
            <p:cNvPr id="1044" name="834 Grupo"/>
            <p:cNvGrpSpPr/>
            <p:nvPr/>
          </p:nvGrpSpPr>
          <p:grpSpPr>
            <a:xfrm>
              <a:off x="1547664" y="3573016"/>
              <a:ext cx="4536504" cy="3168352"/>
              <a:chOff x="1547664" y="3573016"/>
              <a:chExt cx="4536504" cy="3168352"/>
            </a:xfrm>
          </p:grpSpPr>
          <p:grpSp>
            <p:nvGrpSpPr>
              <p:cNvPr id="1046" name="716 Grupo"/>
              <p:cNvGrpSpPr/>
              <p:nvPr/>
            </p:nvGrpSpPr>
            <p:grpSpPr>
              <a:xfrm>
                <a:off x="1547664" y="3573016"/>
                <a:ext cx="4536504" cy="3168352"/>
                <a:chOff x="1547664" y="3573016"/>
                <a:chExt cx="4536504" cy="3168352"/>
              </a:xfrm>
            </p:grpSpPr>
            <p:grpSp>
              <p:nvGrpSpPr>
                <p:cNvPr id="1048" name="154 Grupo"/>
                <p:cNvGrpSpPr/>
                <p:nvPr/>
              </p:nvGrpSpPr>
              <p:grpSpPr>
                <a:xfrm>
                  <a:off x="1547664" y="3573016"/>
                  <a:ext cx="4536504" cy="3168352"/>
                  <a:chOff x="2267744" y="2996952"/>
                  <a:chExt cx="4536504" cy="3168352"/>
                </a:xfrm>
              </p:grpSpPr>
              <p:sp>
                <p:nvSpPr>
                  <p:cNvPr id="1050" name="AutoShape 168"/>
                  <p:cNvSpPr>
                    <a:spLocks noChangeArrowheads="1"/>
                  </p:cNvSpPr>
                  <p:nvPr/>
                </p:nvSpPr>
                <p:spPr bwMode="auto">
                  <a:xfrm>
                    <a:off x="2267744" y="2996952"/>
                    <a:ext cx="4536504" cy="3168352"/>
                  </a:xfrm>
                  <a:prstGeom prst="flowChartAlternateProcess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1051" name="Text Box 1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83843" y="3076426"/>
                    <a:ext cx="2040285" cy="2730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POST-PROCESADO</a:t>
                    </a:r>
                    <a:endParaRPr kumimoji="0" lang="es-ES" sz="2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1052" name="AutoShape 2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843808" y="3933128"/>
                    <a:ext cx="0" cy="64800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1053" name="AutoShape 21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1880" y="3501008"/>
                    <a:ext cx="86400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1054" name="AutoShape 21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572000" y="3501007"/>
                    <a:ext cx="936000" cy="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</p:cxnSp>
              <p:sp>
                <p:nvSpPr>
                  <p:cNvPr id="1055" name="Text Box 2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39952" y="3861048"/>
                    <a:ext cx="792088" cy="50405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s-ES" sz="900" dirty="0" smtClean="0">
                        <a:latin typeface="Times New Roman" pitchFamily="18" charset="0"/>
                        <a:cs typeface="Arial" pitchFamily="34" charset="0"/>
                      </a:rPr>
                      <a:t>Permutación Inversa Final </a:t>
                    </a:r>
                    <a:r>
                      <a: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(ronda 16)</a:t>
                    </a:r>
                    <a:endParaRPr kumimoji="0" lang="es-E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1056" name="AutoShape 22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46080" y="3609048"/>
                    <a:ext cx="0" cy="25200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sp>
                <p:nvSpPr>
                  <p:cNvPr id="1057" name="Text Box 2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23928" y="5733256"/>
                    <a:ext cx="1224136" cy="36004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s-ES" sz="900" dirty="0" smtClean="0">
                        <a:latin typeface="Times New Roman" pitchFamily="18" charset="0"/>
                        <a:cs typeface="Arial" pitchFamily="34" charset="0"/>
                      </a:rPr>
                      <a:t>GENERADOR DE SUBCLAVES</a:t>
                    </a:r>
                    <a:r>
                      <a: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(6 bits)</a:t>
                    </a:r>
                    <a:endParaRPr kumimoji="0" lang="es-E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1058" name="AutoShape 22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347863" y="4941320"/>
                    <a:ext cx="1" cy="100800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1059" name="AutoShape 22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347864" y="5949280"/>
                    <a:ext cx="57600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1060" name="Text Box 2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91880" y="3501008"/>
                    <a:ext cx="1080120" cy="4320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MITAD IZQUIERDA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s-E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61" name="Text Box 2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71800" y="4012679"/>
                    <a:ext cx="792088" cy="4964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MITAD DERECHA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s-E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1062" name="AutoShape 22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139952" y="5589240"/>
                    <a:ext cx="25200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1063" name="AutoShape 24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99992" y="4365104"/>
                    <a:ext cx="0" cy="68400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1064" name="AutoShape 24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482000" y="5262660"/>
                    <a:ext cx="0" cy="21600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sp>
                <p:nvSpPr>
                  <p:cNvPr id="1065" name="1064 CuadroTexto"/>
                  <p:cNvSpPr txBox="1"/>
                  <p:nvPr/>
                </p:nvSpPr>
                <p:spPr>
                  <a:xfrm>
                    <a:off x="4283968" y="5013176"/>
                    <a:ext cx="576064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ES" sz="1200" dirty="0" smtClean="0">
                        <a:latin typeface="Times New Roman" pitchFamily="18" charset="0"/>
                        <a:cs typeface="Times New Roman" pitchFamily="18" charset="0"/>
                      </a:rPr>
                      <a:t>¿=?</a:t>
                    </a:r>
                    <a:endParaRPr lang="es-ES" sz="12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66" name="1065 Rectángulo"/>
                  <p:cNvSpPr/>
                  <p:nvPr/>
                </p:nvSpPr>
                <p:spPr>
                  <a:xfrm>
                    <a:off x="4258966" y="3275692"/>
                    <a:ext cx="38504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" dirty="0" smtClean="0">
                        <a:latin typeface="Arial" pitchFamily="34" charset="0"/>
                        <a:ea typeface="Cambria Math"/>
                        <a:cs typeface="Arial" pitchFamily="34" charset="0"/>
                      </a:rPr>
                      <a:t>⨁</a:t>
                    </a:r>
                    <a:endParaRPr lang="es-ES" dirty="0"/>
                  </a:p>
                </p:txBody>
              </p:sp>
              <p:sp>
                <p:nvSpPr>
                  <p:cNvPr id="1067" name="1066 Rectángulo"/>
                  <p:cNvSpPr/>
                  <p:nvPr/>
                </p:nvSpPr>
                <p:spPr>
                  <a:xfrm>
                    <a:off x="4283968" y="5373216"/>
                    <a:ext cx="38504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" dirty="0" smtClean="0">
                        <a:latin typeface="Arial" pitchFamily="34" charset="0"/>
                        <a:ea typeface="Cambria Math"/>
                        <a:cs typeface="Arial" pitchFamily="34" charset="0"/>
                      </a:rPr>
                      <a:t>⨁</a:t>
                    </a:r>
                    <a:endParaRPr lang="es-ES" dirty="0"/>
                  </a:p>
                </p:txBody>
              </p:sp>
              <p:sp>
                <p:nvSpPr>
                  <p:cNvPr id="1068" name="1067 CuadroTexto"/>
                  <p:cNvSpPr txBox="1"/>
                  <p:nvPr/>
                </p:nvSpPr>
                <p:spPr>
                  <a:xfrm>
                    <a:off x="2555776" y="3332892"/>
                    <a:ext cx="936104" cy="6001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ES" sz="1100" dirty="0" smtClean="0">
                        <a:latin typeface="Times New Roman" pitchFamily="18" charset="0"/>
                        <a:cs typeface="Times New Roman" pitchFamily="18" charset="0"/>
                      </a:rPr>
                      <a:t>Permutación Inversa  Final</a:t>
                    </a:r>
                  </a:p>
                </p:txBody>
              </p:sp>
              <p:sp>
                <p:nvSpPr>
                  <p:cNvPr id="1069" name="1068 CuadroTexto"/>
                  <p:cNvSpPr txBox="1"/>
                  <p:nvPr/>
                </p:nvSpPr>
                <p:spPr>
                  <a:xfrm>
                    <a:off x="5508104" y="3332892"/>
                    <a:ext cx="936104" cy="6001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ES" sz="1100" dirty="0" smtClean="0">
                        <a:latin typeface="Times New Roman" pitchFamily="18" charset="0"/>
                        <a:cs typeface="Times New Roman" pitchFamily="18" charset="0"/>
                      </a:rPr>
                      <a:t>Permutación Inversa  Final</a:t>
                    </a:r>
                  </a:p>
                </p:txBody>
              </p:sp>
              <p:sp>
                <p:nvSpPr>
                  <p:cNvPr id="1070" name="1069 CuadroTexto"/>
                  <p:cNvSpPr txBox="1"/>
                  <p:nvPr/>
                </p:nvSpPr>
                <p:spPr>
                  <a:xfrm>
                    <a:off x="2339752" y="4561964"/>
                    <a:ext cx="720080" cy="5847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ES" sz="800" dirty="0" smtClean="0">
                        <a:latin typeface="Times New Roman" pitchFamily="18" charset="0"/>
                        <a:cs typeface="Times New Roman" pitchFamily="18" charset="0"/>
                      </a:rPr>
                      <a:t>Permutación </a:t>
                    </a:r>
                  </a:p>
                  <a:p>
                    <a:pPr algn="ctr"/>
                    <a:r>
                      <a:rPr lang="es-ES" sz="800" dirty="0" smtClean="0">
                        <a:latin typeface="Times New Roman" pitchFamily="18" charset="0"/>
                        <a:cs typeface="Times New Roman" pitchFamily="18" charset="0"/>
                      </a:rPr>
                      <a:t>+ </a:t>
                    </a:r>
                  </a:p>
                  <a:p>
                    <a:pPr algn="ctr"/>
                    <a:r>
                      <a:rPr lang="es-ES" sz="800" dirty="0" smtClean="0">
                        <a:latin typeface="Times New Roman" pitchFamily="18" charset="0"/>
                        <a:cs typeface="Times New Roman" pitchFamily="18" charset="0"/>
                      </a:rPr>
                      <a:t>Expansión </a:t>
                    </a:r>
                  </a:p>
                  <a:p>
                    <a:pPr algn="ctr"/>
                    <a:r>
                      <a:rPr lang="es-ES" sz="800" dirty="0" smtClean="0">
                        <a:latin typeface="Times New Roman" pitchFamily="18" charset="0"/>
                        <a:cs typeface="Times New Roman" pitchFamily="18" charset="0"/>
                      </a:rPr>
                      <a:t>(ronda 16)</a:t>
                    </a:r>
                    <a:endParaRPr lang="es-ES" sz="8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71" name="1070 Rectángulo"/>
                  <p:cNvSpPr/>
                  <p:nvPr/>
                </p:nvSpPr>
                <p:spPr>
                  <a:xfrm>
                    <a:off x="3172562" y="4725144"/>
                    <a:ext cx="319318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" sz="1200" dirty="0" smtClean="0">
                        <a:latin typeface="Arial" pitchFamily="34" charset="0"/>
                        <a:ea typeface="Cambria Math"/>
                        <a:cs typeface="Arial" pitchFamily="34" charset="0"/>
                      </a:rPr>
                      <a:t>⨁</a:t>
                    </a:r>
                    <a:endParaRPr lang="es-ES" sz="1200" dirty="0"/>
                  </a:p>
                </p:txBody>
              </p:sp>
              <p:sp>
                <p:nvSpPr>
                  <p:cNvPr id="1072" name="Text Box 2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72000" y="3501008"/>
                    <a:ext cx="1080120" cy="4320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MITAD IZQUIERDA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s-E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1073" name="1072 Conector recto de flecha"/>
                  <p:cNvCxnSpPr/>
                  <p:nvPr/>
                </p:nvCxnSpPr>
                <p:spPr>
                  <a:xfrm>
                    <a:off x="3059856" y="4869160"/>
                    <a:ext cx="21600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74" name="230 Grupo"/>
                  <p:cNvGrpSpPr/>
                  <p:nvPr/>
                </p:nvGrpSpPr>
                <p:grpSpPr>
                  <a:xfrm>
                    <a:off x="3393225" y="4099465"/>
                    <a:ext cx="746727" cy="1417767"/>
                    <a:chOff x="3828448" y="647984"/>
                    <a:chExt cx="876606" cy="1728192"/>
                  </a:xfrm>
                </p:grpSpPr>
                <p:grpSp>
                  <p:nvGrpSpPr>
                    <p:cNvPr id="1124" name="136 Grupo"/>
                    <p:cNvGrpSpPr/>
                    <p:nvPr/>
                  </p:nvGrpSpPr>
                  <p:grpSpPr>
                    <a:xfrm>
                      <a:off x="3828448" y="764704"/>
                      <a:ext cx="347600" cy="1512168"/>
                      <a:chOff x="3792352" y="764704"/>
                      <a:chExt cx="347600" cy="1512168"/>
                    </a:xfrm>
                  </p:grpSpPr>
                  <p:cxnSp>
                    <p:nvCxnSpPr>
                      <p:cNvPr id="1151" name="1150 Conector recto"/>
                      <p:cNvCxnSpPr/>
                      <p:nvPr/>
                    </p:nvCxnSpPr>
                    <p:spPr>
                      <a:xfrm>
                        <a:off x="3995952" y="764704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52" name="1151 Conector recto"/>
                      <p:cNvCxnSpPr/>
                      <p:nvPr/>
                    </p:nvCxnSpPr>
                    <p:spPr>
                      <a:xfrm>
                        <a:off x="3995952" y="980728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53" name="1152 Conector recto"/>
                      <p:cNvCxnSpPr/>
                      <p:nvPr/>
                    </p:nvCxnSpPr>
                    <p:spPr>
                      <a:xfrm>
                        <a:off x="3995952" y="1196752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54" name="1153 Conector recto"/>
                      <p:cNvCxnSpPr/>
                      <p:nvPr/>
                    </p:nvCxnSpPr>
                    <p:spPr>
                      <a:xfrm>
                        <a:off x="3995952" y="1412776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55" name="1154 Conector recto"/>
                      <p:cNvCxnSpPr/>
                      <p:nvPr/>
                    </p:nvCxnSpPr>
                    <p:spPr>
                      <a:xfrm>
                        <a:off x="3995952" y="1628800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56" name="1155 Conector recto"/>
                      <p:cNvCxnSpPr/>
                      <p:nvPr/>
                    </p:nvCxnSpPr>
                    <p:spPr>
                      <a:xfrm>
                        <a:off x="3995952" y="1844824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57" name="1156 Conector recto"/>
                      <p:cNvCxnSpPr/>
                      <p:nvPr/>
                    </p:nvCxnSpPr>
                    <p:spPr>
                      <a:xfrm>
                        <a:off x="3995952" y="2060848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58" name="1157 Conector recto"/>
                      <p:cNvCxnSpPr/>
                      <p:nvPr/>
                    </p:nvCxnSpPr>
                    <p:spPr>
                      <a:xfrm>
                        <a:off x="3995952" y="2276872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59" name="1158 Conector recto"/>
                      <p:cNvCxnSpPr/>
                      <p:nvPr/>
                    </p:nvCxnSpPr>
                    <p:spPr>
                      <a:xfrm>
                        <a:off x="3995936" y="764704"/>
                        <a:ext cx="0" cy="151200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60" name="1159 Conector recto de flecha"/>
                      <p:cNvCxnSpPr/>
                      <p:nvPr/>
                    </p:nvCxnSpPr>
                    <p:spPr>
                      <a:xfrm>
                        <a:off x="3792352" y="1556792"/>
                        <a:ext cx="211308" cy="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125" name="1124 Rectángulo"/>
                    <p:cNvSpPr/>
                    <p:nvPr/>
                  </p:nvSpPr>
                  <p:spPr>
                    <a:xfrm>
                      <a:off x="4176064" y="647984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126" name="1125 CuadroTexto"/>
                    <p:cNvSpPr txBox="1"/>
                    <p:nvPr/>
                  </p:nvSpPr>
                  <p:spPr>
                    <a:xfrm>
                      <a:off x="4139952" y="836712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S2</a:t>
                      </a:r>
                    </a:p>
                  </p:txBody>
                </p:sp>
                <p:sp>
                  <p:nvSpPr>
                    <p:cNvPr id="1127" name="1126 Rectángulo"/>
                    <p:cNvSpPr/>
                    <p:nvPr/>
                  </p:nvSpPr>
                  <p:spPr>
                    <a:xfrm>
                      <a:off x="4176064" y="864008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128" name="1127 CuadroTexto"/>
                    <p:cNvSpPr txBox="1"/>
                    <p:nvPr/>
                  </p:nvSpPr>
                  <p:spPr>
                    <a:xfrm>
                      <a:off x="4139952" y="1052736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S3</a:t>
                      </a:r>
                    </a:p>
                  </p:txBody>
                </p:sp>
                <p:sp>
                  <p:nvSpPr>
                    <p:cNvPr id="1129" name="1128 Rectángulo"/>
                    <p:cNvSpPr/>
                    <p:nvPr/>
                  </p:nvSpPr>
                  <p:spPr>
                    <a:xfrm>
                      <a:off x="4176064" y="1080032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130" name="1129 CuadroTexto"/>
                    <p:cNvSpPr txBox="1"/>
                    <p:nvPr/>
                  </p:nvSpPr>
                  <p:spPr>
                    <a:xfrm>
                      <a:off x="4139952" y="1268760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S4</a:t>
                      </a:r>
                    </a:p>
                  </p:txBody>
                </p:sp>
                <p:sp>
                  <p:nvSpPr>
                    <p:cNvPr id="1131" name="1130 Rectángulo"/>
                    <p:cNvSpPr/>
                    <p:nvPr/>
                  </p:nvSpPr>
                  <p:spPr>
                    <a:xfrm>
                      <a:off x="4176064" y="1296056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132" name="1131 CuadroTexto"/>
                    <p:cNvSpPr txBox="1"/>
                    <p:nvPr/>
                  </p:nvSpPr>
                  <p:spPr>
                    <a:xfrm>
                      <a:off x="4139952" y="1484784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S5</a:t>
                      </a:r>
                    </a:p>
                  </p:txBody>
                </p:sp>
                <p:sp>
                  <p:nvSpPr>
                    <p:cNvPr id="1133" name="1132 Rectángulo"/>
                    <p:cNvSpPr/>
                    <p:nvPr/>
                  </p:nvSpPr>
                  <p:spPr>
                    <a:xfrm>
                      <a:off x="4176064" y="1512080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134" name="1133 CuadroTexto"/>
                    <p:cNvSpPr txBox="1"/>
                    <p:nvPr/>
                  </p:nvSpPr>
                  <p:spPr>
                    <a:xfrm>
                      <a:off x="4139952" y="1700808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S6</a:t>
                      </a:r>
                    </a:p>
                  </p:txBody>
                </p:sp>
                <p:sp>
                  <p:nvSpPr>
                    <p:cNvPr id="1135" name="1134 Rectángulo"/>
                    <p:cNvSpPr/>
                    <p:nvPr/>
                  </p:nvSpPr>
                  <p:spPr>
                    <a:xfrm>
                      <a:off x="4176064" y="1728104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136" name="1135 CuadroTexto"/>
                    <p:cNvSpPr txBox="1"/>
                    <p:nvPr/>
                  </p:nvSpPr>
                  <p:spPr>
                    <a:xfrm>
                      <a:off x="4139952" y="1916832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S7</a:t>
                      </a:r>
                    </a:p>
                  </p:txBody>
                </p:sp>
                <p:sp>
                  <p:nvSpPr>
                    <p:cNvPr id="1137" name="1136 Rectángulo"/>
                    <p:cNvSpPr/>
                    <p:nvPr/>
                  </p:nvSpPr>
                  <p:spPr>
                    <a:xfrm>
                      <a:off x="4176064" y="1944128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138" name="1137 CuadroTexto"/>
                    <p:cNvSpPr txBox="1"/>
                    <p:nvPr/>
                  </p:nvSpPr>
                  <p:spPr>
                    <a:xfrm>
                      <a:off x="4139952" y="2132856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S8</a:t>
                      </a:r>
                      <a:endParaRPr lang="es-ES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139" name="1138 Rectángulo"/>
                    <p:cNvSpPr/>
                    <p:nvPr/>
                  </p:nvSpPr>
                  <p:spPr>
                    <a:xfrm>
                      <a:off x="4176064" y="2160152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grpSp>
                  <p:nvGrpSpPr>
                    <p:cNvPr id="1140" name="137 Grupo"/>
                    <p:cNvGrpSpPr/>
                    <p:nvPr/>
                  </p:nvGrpSpPr>
                  <p:grpSpPr>
                    <a:xfrm flipH="1">
                      <a:off x="4392000" y="764704"/>
                      <a:ext cx="144016" cy="1512168"/>
                      <a:chOff x="3995936" y="764704"/>
                      <a:chExt cx="144016" cy="1512168"/>
                    </a:xfrm>
                  </p:grpSpPr>
                  <p:cxnSp>
                    <p:nvCxnSpPr>
                      <p:cNvPr id="1142" name="1141 Conector recto"/>
                      <p:cNvCxnSpPr/>
                      <p:nvPr/>
                    </p:nvCxnSpPr>
                    <p:spPr>
                      <a:xfrm>
                        <a:off x="3995952" y="764704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3" name="1142 Conector recto"/>
                      <p:cNvCxnSpPr/>
                      <p:nvPr/>
                    </p:nvCxnSpPr>
                    <p:spPr>
                      <a:xfrm>
                        <a:off x="3995952" y="980728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4" name="1143 Conector recto"/>
                      <p:cNvCxnSpPr/>
                      <p:nvPr/>
                    </p:nvCxnSpPr>
                    <p:spPr>
                      <a:xfrm>
                        <a:off x="3995952" y="1196752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5" name="1144 Conector recto"/>
                      <p:cNvCxnSpPr/>
                      <p:nvPr/>
                    </p:nvCxnSpPr>
                    <p:spPr>
                      <a:xfrm>
                        <a:off x="3995952" y="1412776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6" name="1145 Conector recto"/>
                      <p:cNvCxnSpPr/>
                      <p:nvPr/>
                    </p:nvCxnSpPr>
                    <p:spPr>
                      <a:xfrm>
                        <a:off x="3995952" y="1628800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7" name="1146 Conector recto"/>
                      <p:cNvCxnSpPr/>
                      <p:nvPr/>
                    </p:nvCxnSpPr>
                    <p:spPr>
                      <a:xfrm>
                        <a:off x="3995952" y="1844824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8" name="1147 Conector recto"/>
                      <p:cNvCxnSpPr/>
                      <p:nvPr/>
                    </p:nvCxnSpPr>
                    <p:spPr>
                      <a:xfrm>
                        <a:off x="3995952" y="2060848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9" name="1148 Conector recto"/>
                      <p:cNvCxnSpPr/>
                      <p:nvPr/>
                    </p:nvCxnSpPr>
                    <p:spPr>
                      <a:xfrm>
                        <a:off x="3995952" y="2276872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50" name="1149 Conector recto"/>
                      <p:cNvCxnSpPr/>
                      <p:nvPr/>
                    </p:nvCxnSpPr>
                    <p:spPr>
                      <a:xfrm>
                        <a:off x="3995936" y="764704"/>
                        <a:ext cx="0" cy="151200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141" name="1140 Conector recto"/>
                    <p:cNvCxnSpPr/>
                    <p:nvPr/>
                  </p:nvCxnSpPr>
                  <p:spPr>
                    <a:xfrm>
                      <a:off x="4536008" y="1556792"/>
                      <a:ext cx="16904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075" name="1074 Conector recto"/>
                  <p:cNvCxnSpPr/>
                  <p:nvPr/>
                </p:nvCxnSpPr>
                <p:spPr>
                  <a:xfrm>
                    <a:off x="4139952" y="4833240"/>
                    <a:ext cx="0" cy="7560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6" name="AutoShape 22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724127" y="4869160"/>
                    <a:ext cx="1" cy="108000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1077" name="AutoShape 22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5148064" y="5949240"/>
                    <a:ext cx="57600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78" name="AutoShape 22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572000" y="5589240"/>
                    <a:ext cx="25200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D0D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1079" name="1078 Conector recto"/>
                  <p:cNvCxnSpPr/>
                  <p:nvPr/>
                </p:nvCxnSpPr>
                <p:spPr>
                  <a:xfrm>
                    <a:off x="4824000" y="4797152"/>
                    <a:ext cx="0" cy="792000"/>
                  </a:xfrm>
                  <a:prstGeom prst="line">
                    <a:avLst/>
                  </a:prstGeom>
                  <a:ln>
                    <a:solidFill>
                      <a:srgbClr val="FF0D0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80" name="313 Grupo"/>
                  <p:cNvGrpSpPr/>
                  <p:nvPr/>
                </p:nvGrpSpPr>
                <p:grpSpPr>
                  <a:xfrm>
                    <a:off x="4824055" y="4077072"/>
                    <a:ext cx="864053" cy="1440160"/>
                    <a:chOff x="3732963" y="620688"/>
                    <a:chExt cx="1014339" cy="1755488"/>
                  </a:xfrm>
                </p:grpSpPr>
                <p:grpSp>
                  <p:nvGrpSpPr>
                    <p:cNvPr id="1086" name="136 Grupo"/>
                    <p:cNvGrpSpPr/>
                    <p:nvPr/>
                  </p:nvGrpSpPr>
                  <p:grpSpPr>
                    <a:xfrm>
                      <a:off x="4032032" y="764704"/>
                      <a:ext cx="715270" cy="1512168"/>
                      <a:chOff x="3995936" y="764704"/>
                      <a:chExt cx="715270" cy="1512168"/>
                    </a:xfrm>
                  </p:grpSpPr>
                  <p:cxnSp>
                    <p:nvCxnSpPr>
                      <p:cNvPr id="1114" name="1113 Conector recto"/>
                      <p:cNvCxnSpPr/>
                      <p:nvPr/>
                    </p:nvCxnSpPr>
                    <p:spPr>
                      <a:xfrm>
                        <a:off x="3995952" y="764704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15" name="1114 Conector recto"/>
                      <p:cNvCxnSpPr/>
                      <p:nvPr/>
                    </p:nvCxnSpPr>
                    <p:spPr>
                      <a:xfrm>
                        <a:off x="3995952" y="980728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16" name="1115 Conector recto"/>
                      <p:cNvCxnSpPr/>
                      <p:nvPr/>
                    </p:nvCxnSpPr>
                    <p:spPr>
                      <a:xfrm>
                        <a:off x="3995952" y="1196752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17" name="1116 Conector recto"/>
                      <p:cNvCxnSpPr/>
                      <p:nvPr/>
                    </p:nvCxnSpPr>
                    <p:spPr>
                      <a:xfrm>
                        <a:off x="3995952" y="1412776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18" name="1117 Conector recto"/>
                      <p:cNvCxnSpPr/>
                      <p:nvPr/>
                    </p:nvCxnSpPr>
                    <p:spPr>
                      <a:xfrm>
                        <a:off x="3995952" y="1628800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19" name="1118 Conector recto"/>
                      <p:cNvCxnSpPr/>
                      <p:nvPr/>
                    </p:nvCxnSpPr>
                    <p:spPr>
                      <a:xfrm>
                        <a:off x="3995952" y="1844824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20" name="1119 Conector recto"/>
                      <p:cNvCxnSpPr/>
                      <p:nvPr/>
                    </p:nvCxnSpPr>
                    <p:spPr>
                      <a:xfrm>
                        <a:off x="3995952" y="2060848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21" name="1120 Conector recto"/>
                      <p:cNvCxnSpPr/>
                      <p:nvPr/>
                    </p:nvCxnSpPr>
                    <p:spPr>
                      <a:xfrm>
                        <a:off x="3995952" y="2276872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22" name="1121 Conector recto"/>
                      <p:cNvCxnSpPr/>
                      <p:nvPr/>
                    </p:nvCxnSpPr>
                    <p:spPr>
                      <a:xfrm>
                        <a:off x="3995936" y="764704"/>
                        <a:ext cx="0" cy="1512000"/>
                      </a:xfrm>
                      <a:prstGeom prst="line">
                        <a:avLst/>
                      </a:prstGeom>
                      <a:ln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23" name="1122 Conector recto de flecha"/>
                      <p:cNvCxnSpPr/>
                      <p:nvPr/>
                    </p:nvCxnSpPr>
                    <p:spPr>
                      <a:xfrm flipH="1">
                        <a:off x="4499899" y="1498432"/>
                        <a:ext cx="211307" cy="0"/>
                      </a:xfrm>
                      <a:prstGeom prst="straightConnector1">
                        <a:avLst/>
                      </a:prstGeom>
                      <a:ln>
                        <a:solidFill>
                          <a:srgbClr val="FF0D0D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087" name="1086 CuadroTexto"/>
                    <p:cNvSpPr txBox="1"/>
                    <p:nvPr/>
                  </p:nvSpPr>
                  <p:spPr>
                    <a:xfrm>
                      <a:off x="4139952" y="620688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S1</a:t>
                      </a:r>
                      <a:endParaRPr lang="es-ES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088" name="1087 Rectángulo"/>
                    <p:cNvSpPr/>
                    <p:nvPr/>
                  </p:nvSpPr>
                  <p:spPr>
                    <a:xfrm>
                      <a:off x="4176064" y="647984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089" name="1088 CuadroTexto"/>
                    <p:cNvSpPr txBox="1"/>
                    <p:nvPr/>
                  </p:nvSpPr>
                  <p:spPr>
                    <a:xfrm>
                      <a:off x="4139952" y="836712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S2</a:t>
                      </a:r>
                    </a:p>
                  </p:txBody>
                </p:sp>
                <p:sp>
                  <p:nvSpPr>
                    <p:cNvPr id="1090" name="1089 Rectángulo"/>
                    <p:cNvSpPr/>
                    <p:nvPr/>
                  </p:nvSpPr>
                  <p:spPr>
                    <a:xfrm>
                      <a:off x="4176064" y="864008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091" name="1090 CuadroTexto"/>
                    <p:cNvSpPr txBox="1"/>
                    <p:nvPr/>
                  </p:nvSpPr>
                  <p:spPr>
                    <a:xfrm>
                      <a:off x="4139952" y="1052736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S3</a:t>
                      </a:r>
                    </a:p>
                  </p:txBody>
                </p:sp>
                <p:sp>
                  <p:nvSpPr>
                    <p:cNvPr id="1092" name="1091 Rectángulo"/>
                    <p:cNvSpPr/>
                    <p:nvPr/>
                  </p:nvSpPr>
                  <p:spPr>
                    <a:xfrm>
                      <a:off x="4176064" y="1080032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093" name="1092 CuadroTexto"/>
                    <p:cNvSpPr txBox="1"/>
                    <p:nvPr/>
                  </p:nvSpPr>
                  <p:spPr>
                    <a:xfrm>
                      <a:off x="4139952" y="1268760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S4</a:t>
                      </a:r>
                    </a:p>
                  </p:txBody>
                </p:sp>
                <p:sp>
                  <p:nvSpPr>
                    <p:cNvPr id="1094" name="1093 Rectángulo"/>
                    <p:cNvSpPr/>
                    <p:nvPr/>
                  </p:nvSpPr>
                  <p:spPr>
                    <a:xfrm>
                      <a:off x="4176064" y="1296056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095" name="1094 CuadroTexto"/>
                    <p:cNvSpPr txBox="1"/>
                    <p:nvPr/>
                  </p:nvSpPr>
                  <p:spPr>
                    <a:xfrm>
                      <a:off x="4139952" y="1484784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S5</a:t>
                      </a:r>
                    </a:p>
                  </p:txBody>
                </p:sp>
                <p:sp>
                  <p:nvSpPr>
                    <p:cNvPr id="1096" name="1095 Rectángulo"/>
                    <p:cNvSpPr/>
                    <p:nvPr/>
                  </p:nvSpPr>
                  <p:spPr>
                    <a:xfrm>
                      <a:off x="4176064" y="1512080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097" name="1096 CuadroTexto"/>
                    <p:cNvSpPr txBox="1"/>
                    <p:nvPr/>
                  </p:nvSpPr>
                  <p:spPr>
                    <a:xfrm>
                      <a:off x="4139952" y="1700808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S6</a:t>
                      </a:r>
                    </a:p>
                  </p:txBody>
                </p:sp>
                <p:sp>
                  <p:nvSpPr>
                    <p:cNvPr id="1098" name="1097 Rectángulo"/>
                    <p:cNvSpPr/>
                    <p:nvPr/>
                  </p:nvSpPr>
                  <p:spPr>
                    <a:xfrm>
                      <a:off x="4176064" y="1728104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099" name="1098 CuadroTexto"/>
                    <p:cNvSpPr txBox="1"/>
                    <p:nvPr/>
                  </p:nvSpPr>
                  <p:spPr>
                    <a:xfrm>
                      <a:off x="4139952" y="1916832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S7</a:t>
                      </a:r>
                    </a:p>
                  </p:txBody>
                </p:sp>
                <p:sp>
                  <p:nvSpPr>
                    <p:cNvPr id="1100" name="1099 Rectángulo"/>
                    <p:cNvSpPr/>
                    <p:nvPr/>
                  </p:nvSpPr>
                  <p:spPr>
                    <a:xfrm>
                      <a:off x="4176064" y="1944128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101" name="1100 CuadroTexto"/>
                    <p:cNvSpPr txBox="1"/>
                    <p:nvPr/>
                  </p:nvSpPr>
                  <p:spPr>
                    <a:xfrm>
                      <a:off x="4139952" y="2132856"/>
                      <a:ext cx="43204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S8</a:t>
                      </a:r>
                      <a:endParaRPr lang="es-ES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102" name="1101 Rectángulo"/>
                    <p:cNvSpPr/>
                    <p:nvPr/>
                  </p:nvSpPr>
                  <p:spPr>
                    <a:xfrm>
                      <a:off x="4176064" y="2160152"/>
                      <a:ext cx="216024" cy="216024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grpSp>
                  <p:nvGrpSpPr>
                    <p:cNvPr id="1103" name="137 Grupo"/>
                    <p:cNvGrpSpPr/>
                    <p:nvPr/>
                  </p:nvGrpSpPr>
                  <p:grpSpPr>
                    <a:xfrm flipH="1">
                      <a:off x="4392000" y="764704"/>
                      <a:ext cx="144016" cy="1512168"/>
                      <a:chOff x="3995936" y="764704"/>
                      <a:chExt cx="144016" cy="1512168"/>
                    </a:xfrm>
                  </p:grpSpPr>
                  <p:cxnSp>
                    <p:nvCxnSpPr>
                      <p:cNvPr id="1105" name="1104 Conector recto"/>
                      <p:cNvCxnSpPr/>
                      <p:nvPr/>
                    </p:nvCxnSpPr>
                    <p:spPr>
                      <a:xfrm>
                        <a:off x="3995952" y="764704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06" name="1105 Conector recto"/>
                      <p:cNvCxnSpPr/>
                      <p:nvPr/>
                    </p:nvCxnSpPr>
                    <p:spPr>
                      <a:xfrm>
                        <a:off x="3995952" y="980728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07" name="1106 Conector recto"/>
                      <p:cNvCxnSpPr/>
                      <p:nvPr/>
                    </p:nvCxnSpPr>
                    <p:spPr>
                      <a:xfrm>
                        <a:off x="3995952" y="1196752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08" name="1107 Conector recto"/>
                      <p:cNvCxnSpPr/>
                      <p:nvPr/>
                    </p:nvCxnSpPr>
                    <p:spPr>
                      <a:xfrm>
                        <a:off x="3995952" y="1412776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09" name="1108 Conector recto"/>
                      <p:cNvCxnSpPr/>
                      <p:nvPr/>
                    </p:nvCxnSpPr>
                    <p:spPr>
                      <a:xfrm>
                        <a:off x="3995952" y="1628800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10" name="1109 Conector recto"/>
                      <p:cNvCxnSpPr/>
                      <p:nvPr/>
                    </p:nvCxnSpPr>
                    <p:spPr>
                      <a:xfrm>
                        <a:off x="3995952" y="1844824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11" name="1110 Conector recto"/>
                      <p:cNvCxnSpPr/>
                      <p:nvPr/>
                    </p:nvCxnSpPr>
                    <p:spPr>
                      <a:xfrm>
                        <a:off x="3995952" y="2060848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12" name="1111 Conector recto"/>
                      <p:cNvCxnSpPr/>
                      <p:nvPr/>
                    </p:nvCxnSpPr>
                    <p:spPr>
                      <a:xfrm>
                        <a:off x="3995952" y="2276872"/>
                        <a:ext cx="144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13" name="1112 Conector recto"/>
                      <p:cNvCxnSpPr/>
                      <p:nvPr/>
                    </p:nvCxnSpPr>
                    <p:spPr>
                      <a:xfrm>
                        <a:off x="3995936" y="764704"/>
                        <a:ext cx="0" cy="1512000"/>
                      </a:xfrm>
                      <a:prstGeom prst="line">
                        <a:avLst/>
                      </a:prstGeom>
                      <a:ln>
                        <a:solidFill>
                          <a:srgbClr val="FF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104" name="1103 Conector recto"/>
                    <p:cNvCxnSpPr/>
                    <p:nvPr/>
                  </p:nvCxnSpPr>
                  <p:spPr>
                    <a:xfrm>
                      <a:off x="3732963" y="1498432"/>
                      <a:ext cx="295831" cy="0"/>
                    </a:xfrm>
                    <a:prstGeom prst="line">
                      <a:avLst/>
                    </a:prstGeom>
                    <a:ln>
                      <a:solidFill>
                        <a:srgbClr val="FF0D0D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81" name="1080 Rectángulo"/>
                  <p:cNvSpPr/>
                  <p:nvPr/>
                </p:nvSpPr>
                <p:spPr>
                  <a:xfrm>
                    <a:off x="5580112" y="4653136"/>
                    <a:ext cx="319318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" sz="1200" dirty="0" smtClean="0">
                        <a:latin typeface="Arial" pitchFamily="34" charset="0"/>
                        <a:ea typeface="Cambria Math"/>
                        <a:cs typeface="Arial" pitchFamily="34" charset="0"/>
                      </a:rPr>
                      <a:t>⨁</a:t>
                    </a:r>
                    <a:endParaRPr lang="es-ES" sz="1200" dirty="0"/>
                  </a:p>
                </p:txBody>
              </p:sp>
              <p:cxnSp>
                <p:nvCxnSpPr>
                  <p:cNvPr id="1082" name="1081 Conector recto de flecha"/>
                  <p:cNvCxnSpPr/>
                  <p:nvPr/>
                </p:nvCxnSpPr>
                <p:spPr>
                  <a:xfrm flipH="1">
                    <a:off x="5796136" y="4797152"/>
                    <a:ext cx="216000" cy="0"/>
                  </a:xfrm>
                  <a:prstGeom prst="straightConnector1">
                    <a:avLst/>
                  </a:prstGeom>
                  <a:ln>
                    <a:solidFill>
                      <a:srgbClr val="FF0D0D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83" name="1082 CuadroTexto"/>
                  <p:cNvSpPr txBox="1"/>
                  <p:nvPr/>
                </p:nvSpPr>
                <p:spPr>
                  <a:xfrm>
                    <a:off x="6012160" y="4509120"/>
                    <a:ext cx="720080" cy="5847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ES" sz="800" dirty="0" smtClean="0">
                        <a:latin typeface="Times New Roman" pitchFamily="18" charset="0"/>
                        <a:cs typeface="Times New Roman" pitchFamily="18" charset="0"/>
                      </a:rPr>
                      <a:t>Permutación </a:t>
                    </a:r>
                  </a:p>
                  <a:p>
                    <a:pPr algn="ctr"/>
                    <a:r>
                      <a:rPr lang="es-ES" sz="800" dirty="0" smtClean="0">
                        <a:latin typeface="Times New Roman" pitchFamily="18" charset="0"/>
                        <a:cs typeface="Times New Roman" pitchFamily="18" charset="0"/>
                      </a:rPr>
                      <a:t>+ </a:t>
                    </a:r>
                  </a:p>
                  <a:p>
                    <a:pPr algn="ctr"/>
                    <a:r>
                      <a:rPr lang="es-ES" sz="800" dirty="0" smtClean="0">
                        <a:latin typeface="Times New Roman" pitchFamily="18" charset="0"/>
                        <a:cs typeface="Times New Roman" pitchFamily="18" charset="0"/>
                      </a:rPr>
                      <a:t>Expansión </a:t>
                    </a:r>
                  </a:p>
                  <a:p>
                    <a:pPr algn="ctr"/>
                    <a:r>
                      <a:rPr lang="es-ES" sz="800" dirty="0" smtClean="0">
                        <a:latin typeface="Times New Roman" pitchFamily="18" charset="0"/>
                        <a:cs typeface="Times New Roman" pitchFamily="18" charset="0"/>
                      </a:rPr>
                      <a:t>(ronda 16)</a:t>
                    </a:r>
                    <a:endParaRPr lang="es-ES" sz="8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1084" name="AutoShape 2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228184" y="3933120"/>
                    <a:ext cx="0" cy="57600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D0D"/>
                    </a:solidFill>
                    <a:round/>
                    <a:headEnd/>
                    <a:tailEnd type="triangle" w="med" len="med"/>
                  </a:ln>
                </p:spPr>
              </p:cxnSp>
              <p:sp>
                <p:nvSpPr>
                  <p:cNvPr id="1085" name="Text Box 2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08104" y="3940671"/>
                    <a:ext cx="792088" cy="4964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MITAD DERECHA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s-E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049" name="1048 CuadroTexto"/>
                <p:cNvSpPr txBox="1"/>
                <p:nvPr/>
              </p:nvSpPr>
              <p:spPr>
                <a:xfrm>
                  <a:off x="2938496" y="4653136"/>
                  <a:ext cx="368035" cy="1767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800" dirty="0" smtClean="0">
                      <a:latin typeface="Times New Roman" pitchFamily="18" charset="0"/>
                      <a:cs typeface="Times New Roman" pitchFamily="18" charset="0"/>
                    </a:rPr>
                    <a:t>S1</a:t>
                  </a:r>
                  <a:endParaRPr lang="es-ES" sz="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047" name="1046 Conector recto de flecha"/>
              <p:cNvCxnSpPr/>
              <p:nvPr/>
            </p:nvCxnSpPr>
            <p:spPr>
              <a:xfrm>
                <a:off x="5184000" y="3573016"/>
                <a:ext cx="0" cy="324000"/>
              </a:xfrm>
              <a:prstGeom prst="straightConnector1">
                <a:avLst/>
              </a:prstGeom>
              <a:noFill/>
              <a:ln w="9525">
                <a:solidFill>
                  <a:srgbClr val="FF0D0D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045" name="1044 Conector recto de flecha"/>
            <p:cNvCxnSpPr/>
            <p:nvPr/>
          </p:nvCxnSpPr>
          <p:spPr>
            <a:xfrm>
              <a:off x="2483768" y="3573016"/>
              <a:ext cx="0" cy="324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3" name="1162 Grupo"/>
          <p:cNvGrpSpPr/>
          <p:nvPr/>
        </p:nvGrpSpPr>
        <p:grpSpPr>
          <a:xfrm>
            <a:off x="1990800" y="2422800"/>
            <a:ext cx="3528392" cy="936104"/>
            <a:chOff x="1990800" y="2422800"/>
            <a:chExt cx="3528392" cy="936104"/>
          </a:xfrm>
        </p:grpSpPr>
        <p:grpSp>
          <p:nvGrpSpPr>
            <p:cNvPr id="1164" name="555 Grupo"/>
            <p:cNvGrpSpPr/>
            <p:nvPr/>
          </p:nvGrpSpPr>
          <p:grpSpPr>
            <a:xfrm>
              <a:off x="1990800" y="2422800"/>
              <a:ext cx="3528392" cy="936104"/>
              <a:chOff x="1991544" y="2420888"/>
              <a:chExt cx="3528392" cy="936104"/>
            </a:xfrm>
          </p:grpSpPr>
          <p:sp>
            <p:nvSpPr>
              <p:cNvPr id="1167" name="AutoShape 161"/>
              <p:cNvSpPr>
                <a:spLocks noChangeArrowheads="1"/>
              </p:cNvSpPr>
              <p:nvPr/>
            </p:nvSpPr>
            <p:spPr bwMode="auto">
              <a:xfrm>
                <a:off x="1991544" y="2422800"/>
                <a:ext cx="3528392" cy="934192"/>
              </a:xfrm>
              <a:prstGeom prst="flowChartAlternateProcess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68" name="Text Box 169"/>
              <p:cNvSpPr txBox="1">
                <a:spLocks noChangeArrowheads="1"/>
              </p:cNvSpPr>
              <p:nvPr/>
            </p:nvSpPr>
            <p:spPr bwMode="auto">
              <a:xfrm>
                <a:off x="3096584" y="2492896"/>
                <a:ext cx="1584176" cy="288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es-E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9" name="Text Box 163"/>
              <p:cNvSpPr txBox="1">
                <a:spLocks noChangeArrowheads="1"/>
              </p:cNvSpPr>
              <p:nvPr/>
            </p:nvSpPr>
            <p:spPr bwMode="auto">
              <a:xfrm>
                <a:off x="2088472" y="2636913"/>
                <a:ext cx="1440160" cy="64807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DES</a:t>
                </a:r>
                <a:r>
                  <a:rPr kumimoji="0" lang="es-E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      </a:t>
                </a:r>
                <a:r>
                  <a:rPr kumimoji="0" lang="es-E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(</a:t>
                </a:r>
                <a:r>
                  <a:rPr lang="es-ES" sz="1100" dirty="0" smtClean="0">
                    <a:latin typeface="Times New Roman" pitchFamily="18" charset="0"/>
                    <a:cs typeface="Arial" pitchFamily="34" charset="0"/>
                  </a:rPr>
                  <a:t>FPGA</a:t>
                </a:r>
                <a:r>
                  <a:rPr kumimoji="0" lang="es-E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)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0" name="1169 Rectángulo"/>
              <p:cNvSpPr/>
              <p:nvPr/>
            </p:nvSpPr>
            <p:spPr>
              <a:xfrm>
                <a:off x="3096584" y="2420888"/>
                <a:ext cx="133113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s-ES" sz="1200" b="1" dirty="0" smtClean="0">
                    <a:latin typeface="Times New Roman" pitchFamily="18" charset="0"/>
                    <a:cs typeface="Arial" pitchFamily="34" charset="0"/>
                  </a:rPr>
                  <a:t>FT-UNSHADES2</a:t>
                </a:r>
                <a:endParaRPr lang="es-ES" sz="20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65" name="Text Box 163"/>
            <p:cNvSpPr txBox="1">
              <a:spLocks noChangeArrowheads="1"/>
            </p:cNvSpPr>
            <p:nvPr/>
          </p:nvSpPr>
          <p:spPr bwMode="auto">
            <a:xfrm>
              <a:off x="3995936" y="2636912"/>
              <a:ext cx="1440160" cy="6480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DES</a:t>
              </a: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</a:t>
              </a: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r>
                <a:rPr lang="es-ES" sz="1100" dirty="0" smtClean="0">
                  <a:latin typeface="Times New Roman" pitchFamily="18" charset="0"/>
                  <a:cs typeface="Arial" pitchFamily="34" charset="0"/>
                </a:rPr>
                <a:t>FPGA</a:t>
              </a: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6" name="AutoShape 164"/>
            <p:cNvSpPr>
              <a:spLocks noChangeArrowheads="1"/>
            </p:cNvSpPr>
            <p:nvPr/>
          </p:nvSpPr>
          <p:spPr bwMode="auto">
            <a:xfrm>
              <a:off x="3923928" y="2660080"/>
              <a:ext cx="450851" cy="696912"/>
            </a:xfrm>
            <a:prstGeom prst="lightningBol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1179" name="1178 Grupo"/>
          <p:cNvGrpSpPr/>
          <p:nvPr/>
        </p:nvGrpSpPr>
        <p:grpSpPr>
          <a:xfrm>
            <a:off x="1990800" y="2420888"/>
            <a:ext cx="3528392" cy="936104"/>
            <a:chOff x="1990800" y="2422800"/>
            <a:chExt cx="3528392" cy="936104"/>
          </a:xfrm>
        </p:grpSpPr>
        <p:grpSp>
          <p:nvGrpSpPr>
            <p:cNvPr id="1180" name="555 Grupo"/>
            <p:cNvGrpSpPr/>
            <p:nvPr/>
          </p:nvGrpSpPr>
          <p:grpSpPr>
            <a:xfrm>
              <a:off x="1990800" y="2422800"/>
              <a:ext cx="3528392" cy="936104"/>
              <a:chOff x="1991544" y="2420888"/>
              <a:chExt cx="3528392" cy="936104"/>
            </a:xfrm>
          </p:grpSpPr>
          <p:sp>
            <p:nvSpPr>
              <p:cNvPr id="1183" name="AutoShape 161"/>
              <p:cNvSpPr>
                <a:spLocks noChangeArrowheads="1"/>
              </p:cNvSpPr>
              <p:nvPr/>
            </p:nvSpPr>
            <p:spPr bwMode="auto">
              <a:xfrm>
                <a:off x="1991544" y="2422800"/>
                <a:ext cx="3528392" cy="934192"/>
              </a:xfrm>
              <a:prstGeom prst="flowChartAlternateProcess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84" name="Text Box 169"/>
              <p:cNvSpPr txBox="1">
                <a:spLocks noChangeArrowheads="1"/>
              </p:cNvSpPr>
              <p:nvPr/>
            </p:nvSpPr>
            <p:spPr bwMode="auto">
              <a:xfrm>
                <a:off x="3096584" y="2492896"/>
                <a:ext cx="1584176" cy="288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es-E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5" name="Text Box 163"/>
              <p:cNvSpPr txBox="1">
                <a:spLocks noChangeArrowheads="1"/>
              </p:cNvSpPr>
              <p:nvPr/>
            </p:nvSpPr>
            <p:spPr bwMode="auto">
              <a:xfrm>
                <a:off x="2088472" y="2636913"/>
                <a:ext cx="1440160" cy="64807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DES</a:t>
                </a:r>
                <a:r>
                  <a:rPr kumimoji="0" lang="es-E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      </a:t>
                </a:r>
                <a:r>
                  <a:rPr kumimoji="0" lang="es-E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(</a:t>
                </a:r>
                <a:r>
                  <a:rPr lang="es-ES" sz="1100" dirty="0" smtClean="0">
                    <a:latin typeface="Times New Roman" pitchFamily="18" charset="0"/>
                    <a:cs typeface="Arial" pitchFamily="34" charset="0"/>
                  </a:rPr>
                  <a:t>FPGA</a:t>
                </a:r>
                <a:r>
                  <a:rPr kumimoji="0" lang="es-E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)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6" name="1185 Rectángulo"/>
              <p:cNvSpPr/>
              <p:nvPr/>
            </p:nvSpPr>
            <p:spPr>
              <a:xfrm>
                <a:off x="3096584" y="2420888"/>
                <a:ext cx="133113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s-ES" sz="1200" b="1" dirty="0" smtClean="0">
                    <a:latin typeface="Times New Roman" pitchFamily="18" charset="0"/>
                    <a:cs typeface="Arial" pitchFamily="34" charset="0"/>
                  </a:rPr>
                  <a:t>FT-UNSHADES2</a:t>
                </a:r>
                <a:endParaRPr lang="es-ES" sz="20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81" name="Text Box 163"/>
            <p:cNvSpPr txBox="1">
              <a:spLocks noChangeArrowheads="1"/>
            </p:cNvSpPr>
            <p:nvPr/>
          </p:nvSpPr>
          <p:spPr bwMode="auto">
            <a:xfrm>
              <a:off x="3995936" y="2636912"/>
              <a:ext cx="1440160" cy="6480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DES</a:t>
              </a: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</a:t>
              </a: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r>
                <a:rPr lang="es-ES" sz="1100" dirty="0" smtClean="0">
                  <a:latin typeface="Times New Roman" pitchFamily="18" charset="0"/>
                  <a:cs typeface="Arial" pitchFamily="34" charset="0"/>
                </a:rPr>
                <a:t>FPGA</a:t>
              </a: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2" name="AutoShape 164"/>
            <p:cNvSpPr>
              <a:spLocks noChangeArrowheads="1"/>
            </p:cNvSpPr>
            <p:nvPr/>
          </p:nvSpPr>
          <p:spPr bwMode="auto">
            <a:xfrm>
              <a:off x="3923928" y="2660080"/>
              <a:ext cx="450851" cy="696912"/>
            </a:xfrm>
            <a:prstGeom prst="lightningBol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4" cstate="print"/>
          <a:srcRect t="2976" r="2732"/>
          <a:stretch>
            <a:fillRect/>
          </a:stretch>
        </p:blipFill>
        <p:spPr bwMode="auto">
          <a:xfrm>
            <a:off x="1676489" y="764704"/>
            <a:ext cx="7504023" cy="594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5" cstate="print"/>
          <a:srcRect l="3723" t="5227" r="22751" b="6582"/>
          <a:stretch>
            <a:fillRect/>
          </a:stretch>
        </p:blipFill>
        <p:spPr bwMode="auto">
          <a:xfrm flipV="1">
            <a:off x="3635895" y="4004152"/>
            <a:ext cx="3312369" cy="280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ayo"/>
          <p:cNvSpPr/>
          <p:nvPr/>
        </p:nvSpPr>
        <p:spPr>
          <a:xfrm>
            <a:off x="7020272" y="2996952"/>
            <a:ext cx="144016" cy="360040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7668344" y="2420888"/>
            <a:ext cx="1368152" cy="46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8244408" y="3429000"/>
            <a:ext cx="432048" cy="1440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707904" y="879103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" pitchFamily="34" charset="0"/>
                <a:cs typeface="Arial" pitchFamily="34" charset="0"/>
              </a:rPr>
              <a:t>FT-UNSHADES2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051720" y="-27384"/>
            <a:ext cx="5851282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s-ES" sz="32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PROXIMACIÓN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 B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ASADA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EN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 FPGA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1475656" y="692696"/>
            <a:ext cx="76683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864" y="-243408"/>
            <a:ext cx="8229600" cy="1143000"/>
          </a:xfrm>
        </p:spPr>
        <p:txBody>
          <a:bodyPr>
            <a:normAutofit/>
          </a:bodyPr>
          <a:lstStyle/>
          <a:p>
            <a:r>
              <a:rPr lang="es-ES" sz="4000" dirty="0" smtClean="0">
                <a:latin typeface="Arial" pitchFamily="34" charset="0"/>
                <a:cs typeface="Arial" pitchFamily="34" charset="0"/>
              </a:rPr>
              <a:t>Í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NDICE</a:t>
            </a:r>
            <a:endParaRPr lang="es-E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19672" y="764704"/>
            <a:ext cx="7272808" cy="5733256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NTRODUCCIÓN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TAQUES DE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F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ALLOS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EN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S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ISTEMAS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C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RIPTOGRAFICOS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TAQUES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DE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F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ALLOS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EN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D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ATA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E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NCRYPTION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S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TANDARD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(DES) 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PROXIMACIÓN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B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ASADA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EN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SIMULACIÓN</a:t>
            </a: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ESULTADOS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E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XPERIMENTALES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(SIMULACIÓN)</a:t>
            </a: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PROXIMACIÓN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B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ASADA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EN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FPGA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ESULTADOS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E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XPERIMENTALES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(FPGA)</a:t>
            </a: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ONCLUSIONES Y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RABAJOS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F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UTUROS</a:t>
            </a:r>
          </a:p>
          <a:p>
            <a:pPr marL="514350" indent="-514350">
              <a:buFont typeface="+mj-lt"/>
              <a:buAutoNum type="romanUcPeriod"/>
            </a:pPr>
            <a:endParaRPr lang="es-ES" sz="3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1475656" y="692696"/>
            <a:ext cx="76683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63688" y="-47058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s-ES" sz="32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ESULTADOS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 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XPERIMENTALES 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(FPGA)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1403648" y="692696"/>
            <a:ext cx="76683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20 Grupo"/>
          <p:cNvGrpSpPr/>
          <p:nvPr/>
        </p:nvGrpSpPr>
        <p:grpSpPr>
          <a:xfrm>
            <a:off x="1619672" y="1052736"/>
            <a:ext cx="7344816" cy="1800200"/>
            <a:chOff x="1619672" y="1052736"/>
            <a:chExt cx="7344816" cy="18002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299" t="4021" r="10657" b="41991"/>
            <a:stretch>
              <a:fillRect/>
            </a:stretch>
          </p:blipFill>
          <p:spPr bwMode="auto">
            <a:xfrm>
              <a:off x="1691680" y="1052736"/>
              <a:ext cx="5089488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6 CuadroTexto"/>
            <p:cNvSpPr txBox="1"/>
            <p:nvPr/>
          </p:nvSpPr>
          <p:spPr>
            <a:xfrm>
              <a:off x="6876256" y="1124744"/>
              <a:ext cx="20882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 smtClean="0">
                  <a:latin typeface="Arial" pitchFamily="34" charset="0"/>
                  <a:cs typeface="Arial" pitchFamily="34" charset="0"/>
                </a:rPr>
                <a:t>Texto Exportado</a:t>
              </a:r>
              <a:endParaRPr lang="es-E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7 Abrir llave"/>
            <p:cNvSpPr/>
            <p:nvPr/>
          </p:nvSpPr>
          <p:spPr>
            <a:xfrm rot="16200000">
              <a:off x="2429676" y="1466869"/>
              <a:ext cx="216024" cy="15480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Abrir llave"/>
            <p:cNvSpPr/>
            <p:nvPr/>
          </p:nvSpPr>
          <p:spPr>
            <a:xfrm rot="16200000">
              <a:off x="4085872" y="1466881"/>
              <a:ext cx="216000" cy="15480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9 Abrir llave"/>
            <p:cNvSpPr/>
            <p:nvPr/>
          </p:nvSpPr>
          <p:spPr>
            <a:xfrm rot="16200000">
              <a:off x="5742044" y="1466868"/>
              <a:ext cx="216024" cy="15480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1619672" y="2348880"/>
              <a:ext cx="216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 smtClean="0">
                  <a:latin typeface="Arial" pitchFamily="34" charset="0"/>
                  <a:cs typeface="Arial" pitchFamily="34" charset="0"/>
                </a:rPr>
                <a:t>TEXTO PLANO</a:t>
              </a:r>
              <a:endParaRPr lang="es-E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3851920" y="2391271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es-E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4067944" y="2247255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>
                  <a:latin typeface="Arial" pitchFamily="34" charset="0"/>
                  <a:cs typeface="Arial" pitchFamily="34" charset="0"/>
                </a:rPr>
                <a:t>gold</a:t>
              </a:r>
              <a:endParaRPr lang="es-E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5220072" y="2391271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es-E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5436096" y="2247255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>
                  <a:latin typeface="Arial" pitchFamily="34" charset="0"/>
                  <a:cs typeface="Arial" pitchFamily="34" charset="0"/>
                </a:rPr>
                <a:t>faulty</a:t>
              </a:r>
              <a:endParaRPr lang="es-E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15 Abrir llave"/>
            <p:cNvSpPr/>
            <p:nvPr/>
          </p:nvSpPr>
          <p:spPr>
            <a:xfrm rot="10800000">
              <a:off x="6876256" y="1052736"/>
              <a:ext cx="216024" cy="10800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7" name="16 Abrir llave"/>
          <p:cNvSpPr/>
          <p:nvPr/>
        </p:nvSpPr>
        <p:spPr>
          <a:xfrm rot="16200000">
            <a:off x="4932180" y="1628939"/>
            <a:ext cx="216024" cy="2520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3" name="22 Grupo"/>
          <p:cNvGrpSpPr/>
          <p:nvPr/>
        </p:nvGrpSpPr>
        <p:grpSpPr>
          <a:xfrm>
            <a:off x="1691680" y="3645024"/>
            <a:ext cx="7488832" cy="2664296"/>
            <a:chOff x="1691680" y="3645024"/>
            <a:chExt cx="7488832" cy="2664296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12500" t="7476" r="5113" b="22595"/>
            <a:stretch>
              <a:fillRect/>
            </a:stretch>
          </p:blipFill>
          <p:spPr bwMode="auto">
            <a:xfrm>
              <a:off x="1691680" y="3645024"/>
              <a:ext cx="5022304" cy="266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18 CuadroTexto"/>
            <p:cNvSpPr txBox="1"/>
            <p:nvPr/>
          </p:nvSpPr>
          <p:spPr>
            <a:xfrm>
              <a:off x="6588224" y="3966155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 smtClean="0">
                  <a:latin typeface="Arial" pitchFamily="34" charset="0"/>
                  <a:cs typeface="Arial" pitchFamily="34" charset="0"/>
                </a:rPr>
                <a:t>Post-procesado (</a:t>
              </a:r>
              <a:r>
                <a:rPr lang="es-ES" sz="2400" dirty="0" err="1" smtClean="0">
                  <a:latin typeface="Arial" pitchFamily="34" charset="0"/>
                  <a:cs typeface="Arial" pitchFamily="34" charset="0"/>
                </a:rPr>
                <a:t>Python</a:t>
              </a:r>
              <a:r>
                <a:rPr lang="es-ES" sz="2400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es-E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19 Flecha abajo"/>
          <p:cNvSpPr/>
          <p:nvPr/>
        </p:nvSpPr>
        <p:spPr>
          <a:xfrm>
            <a:off x="5004048" y="3068960"/>
            <a:ext cx="144016" cy="5040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6876256" y="5589240"/>
            <a:ext cx="201622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"/>
          <p:cNvSpPr/>
          <p:nvPr/>
        </p:nvSpPr>
        <p:spPr>
          <a:xfrm>
            <a:off x="1763688" y="-47058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s-ES" sz="32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ESULTADOS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 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XPERIMENTALES 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(FPGA)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21 Conector recto"/>
          <p:cNvCxnSpPr/>
          <p:nvPr/>
        </p:nvCxnSpPr>
        <p:spPr>
          <a:xfrm>
            <a:off x="1403648" y="692696"/>
            <a:ext cx="76683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usuario\Desktop\PFC\figuras DES\python2.png"/>
          <p:cNvPicPr>
            <a:picLocks noChangeAspect="1" noChangeArrowheads="1"/>
          </p:cNvPicPr>
          <p:nvPr/>
        </p:nvPicPr>
        <p:blipFill>
          <a:blip r:embed="rId4" cstate="print"/>
          <a:srcRect r="4605"/>
          <a:stretch>
            <a:fillRect/>
          </a:stretch>
        </p:blipFill>
        <p:spPr bwMode="auto">
          <a:xfrm>
            <a:off x="6372199" y="901752"/>
            <a:ext cx="2304257" cy="2527248"/>
          </a:xfrm>
          <a:prstGeom prst="rect">
            <a:avLst/>
          </a:prstGeom>
          <a:noFill/>
        </p:spPr>
      </p:pic>
      <p:pic>
        <p:nvPicPr>
          <p:cNvPr id="1030" name="Picture 6" descr="C:\Users\usuario\Desktop\PFC\figuras DES\python1.png"/>
          <p:cNvPicPr>
            <a:picLocks noChangeAspect="1" noChangeArrowheads="1"/>
          </p:cNvPicPr>
          <p:nvPr/>
        </p:nvPicPr>
        <p:blipFill>
          <a:blip r:embed="rId5" cstate="print"/>
          <a:srcRect r="5301"/>
          <a:stretch>
            <a:fillRect/>
          </a:stretch>
        </p:blipFill>
        <p:spPr bwMode="auto">
          <a:xfrm>
            <a:off x="1691680" y="908720"/>
            <a:ext cx="2232248" cy="2529881"/>
          </a:xfrm>
          <a:prstGeom prst="rect">
            <a:avLst/>
          </a:prstGeom>
          <a:noFill/>
        </p:spPr>
      </p:pic>
      <p:pic>
        <p:nvPicPr>
          <p:cNvPr id="1031" name="Picture 7" descr="C:\Users\usuario\Desktop\PFC\figuras DES\python3.png"/>
          <p:cNvPicPr>
            <a:picLocks noChangeAspect="1" noChangeArrowheads="1"/>
          </p:cNvPicPr>
          <p:nvPr/>
        </p:nvPicPr>
        <p:blipFill>
          <a:blip r:embed="rId6" cstate="print"/>
          <a:srcRect r="6250"/>
          <a:stretch>
            <a:fillRect/>
          </a:stretch>
        </p:blipFill>
        <p:spPr bwMode="auto">
          <a:xfrm>
            <a:off x="3995936" y="3789040"/>
            <a:ext cx="2232248" cy="2516642"/>
          </a:xfrm>
          <a:prstGeom prst="rect">
            <a:avLst/>
          </a:prstGeom>
          <a:noFill/>
        </p:spPr>
      </p:pic>
      <p:cxnSp>
        <p:nvCxnSpPr>
          <p:cNvPr id="26" name="25 Conector recto de flecha"/>
          <p:cNvCxnSpPr/>
          <p:nvPr/>
        </p:nvCxnSpPr>
        <p:spPr>
          <a:xfrm>
            <a:off x="3059832" y="4077072"/>
            <a:ext cx="720080" cy="100811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flipH="1">
            <a:off x="6372200" y="4149080"/>
            <a:ext cx="1152128" cy="93610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1619672" y="3573016"/>
            <a:ext cx="194421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lang="es-ES" sz="1600" baseline="30000" dirty="0" err="1" smtClean="0">
                <a:latin typeface="Arial" pitchFamily="34" charset="0"/>
                <a:cs typeface="Arial" pitchFamily="34" charset="0"/>
              </a:rPr>
              <a:t>gold</a:t>
            </a:r>
            <a:r>
              <a:rPr lang="es-ES" sz="1600" baseline="30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kumimoji="0" lang="es-E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= 0x4f4b65a844b13505       </a:t>
            </a:r>
            <a:r>
              <a:rPr lang="es-ES" sz="10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s-ES" sz="1600" baseline="30000" dirty="0" err="1" smtClean="0">
                <a:latin typeface="Arial" pitchFamily="34" charset="0"/>
                <a:cs typeface="Arial" pitchFamily="34" charset="0"/>
              </a:rPr>
              <a:t>faulty</a:t>
            </a:r>
            <a:r>
              <a:rPr lang="es-ES" sz="16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000" dirty="0" smtClean="0">
                <a:latin typeface="Arial" pitchFamily="34" charset="0"/>
                <a:cs typeface="Arial" pitchFamily="34" charset="0"/>
              </a:rPr>
              <a:t>= 0xf51b74e9eff53444</a:t>
            </a:r>
            <a:r>
              <a:rPr kumimoji="0" lang="es-E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6516216" y="3573016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lang="es-ES" sz="1600" baseline="30000" dirty="0" err="1" smtClean="0">
                <a:latin typeface="Arial" pitchFamily="34" charset="0"/>
                <a:cs typeface="Arial" pitchFamily="34" charset="0"/>
              </a:rPr>
              <a:t>gold</a:t>
            </a:r>
            <a:r>
              <a:rPr lang="es-ES" sz="1600" baseline="30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kumimoji="0" lang="es-E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= 0xab3c19c62e4dcd2b       </a:t>
            </a:r>
            <a:r>
              <a:rPr lang="es-ES" sz="10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s-ES" sz="1600" baseline="30000" dirty="0" err="1" smtClean="0">
                <a:latin typeface="Arial" pitchFamily="34" charset="0"/>
                <a:cs typeface="Arial" pitchFamily="34" charset="0"/>
              </a:rPr>
              <a:t>faulty</a:t>
            </a:r>
            <a:r>
              <a:rPr lang="es-ES" sz="16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000" dirty="0" smtClean="0">
                <a:latin typeface="Arial" pitchFamily="34" charset="0"/>
                <a:cs typeface="Arial" pitchFamily="34" charset="0"/>
              </a:rPr>
              <a:t>=  0xeb38186d8448993f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33 Conector recto de flecha"/>
          <p:cNvCxnSpPr/>
          <p:nvPr/>
        </p:nvCxnSpPr>
        <p:spPr>
          <a:xfrm>
            <a:off x="6300192" y="5661248"/>
            <a:ext cx="252028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uario\Desktop\PFC\figuras DES\python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908720"/>
            <a:ext cx="2376264" cy="2641275"/>
          </a:xfrm>
          <a:prstGeom prst="rect">
            <a:avLst/>
          </a:prstGeom>
          <a:noFill/>
        </p:spPr>
      </p:pic>
      <p:pic>
        <p:nvPicPr>
          <p:cNvPr id="2051" name="Picture 3" descr="C:\Users\usuario\Desktop\PFC\figuras DES\python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916832"/>
            <a:ext cx="2546508" cy="2880320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1763688" y="-47058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s-ES" sz="32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ESULTADOS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 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XPERIMENTALES 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(FPGA)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1403648" y="692696"/>
            <a:ext cx="76683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216160" y="4221088"/>
            <a:ext cx="5796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907704" y="3645024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lang="es-ES" sz="1600" baseline="30000" dirty="0" err="1" smtClean="0">
                <a:latin typeface="Arial" pitchFamily="34" charset="0"/>
                <a:cs typeface="Arial" pitchFamily="34" charset="0"/>
              </a:rPr>
              <a:t>gold</a:t>
            </a:r>
            <a:r>
              <a:rPr lang="es-ES" sz="1600" baseline="30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kumimoji="0" lang="es-E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= 0xac1a578429ce92a6       </a:t>
            </a:r>
            <a:r>
              <a:rPr lang="es-ES" sz="10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s-ES" sz="1600" baseline="30000" dirty="0" err="1" smtClean="0">
                <a:latin typeface="Arial" pitchFamily="34" charset="0"/>
                <a:cs typeface="Arial" pitchFamily="34" charset="0"/>
              </a:rPr>
              <a:t>faulty</a:t>
            </a:r>
            <a:r>
              <a:rPr lang="es-ES" sz="16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000" dirty="0" smtClean="0">
                <a:latin typeface="Arial" pitchFamily="34" charset="0"/>
                <a:cs typeface="Arial" pitchFamily="34" charset="0"/>
              </a:rPr>
              <a:t>=  0xec1e0680d671d3f7</a:t>
            </a:r>
            <a:r>
              <a:rPr kumimoji="0" lang="es-E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4355976" y="2276872"/>
            <a:ext cx="1656184" cy="72008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Users\usuario\Desktop\PFC\figuras DES\python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5157192"/>
            <a:ext cx="6324512" cy="1463800"/>
          </a:xfrm>
          <a:prstGeom prst="rect">
            <a:avLst/>
          </a:prstGeom>
          <a:noFill/>
        </p:spPr>
      </p:pic>
      <p:sp>
        <p:nvSpPr>
          <p:cNvPr id="21" name="20 Rectángulo"/>
          <p:cNvSpPr/>
          <p:nvPr/>
        </p:nvSpPr>
        <p:spPr>
          <a:xfrm>
            <a:off x="2195736" y="4417438"/>
            <a:ext cx="3672408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s-ES" sz="3200" u="sng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s-ES" sz="2400" u="sng" dirty="0" smtClean="0">
                <a:latin typeface="Arial" pitchFamily="34" charset="0"/>
                <a:cs typeface="Arial" pitchFamily="34" charset="0"/>
              </a:rPr>
              <a:t>ESULTADO</a:t>
            </a:r>
            <a:r>
              <a:rPr lang="es-ES" sz="3200" u="sng" dirty="0" smtClean="0">
                <a:latin typeface="Arial" pitchFamily="34" charset="0"/>
                <a:cs typeface="Arial" pitchFamily="34" charset="0"/>
              </a:rPr>
              <a:t> F</a:t>
            </a:r>
            <a:r>
              <a:rPr lang="es-ES" sz="2400" u="sng" dirty="0" smtClean="0">
                <a:latin typeface="Arial" pitchFamily="34" charset="0"/>
                <a:cs typeface="Arial" pitchFamily="34" charset="0"/>
              </a:rPr>
              <a:t>INAL</a:t>
            </a:r>
          </a:p>
        </p:txBody>
      </p:sp>
      <p:sp>
        <p:nvSpPr>
          <p:cNvPr id="12" name="11 Elipse"/>
          <p:cNvSpPr/>
          <p:nvPr/>
        </p:nvSpPr>
        <p:spPr>
          <a:xfrm>
            <a:off x="5940152" y="1844824"/>
            <a:ext cx="2808312" cy="432048"/>
          </a:xfrm>
          <a:prstGeom prst="ellipse">
            <a:avLst/>
          </a:prstGeom>
          <a:noFill/>
          <a:ln w="57150">
            <a:solidFill>
              <a:srgbClr val="FF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879974" y="-27384"/>
            <a:ext cx="6436442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s-ES" sz="32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ONCLUSIONES Y 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RABAJOS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 F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UTUROS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619672" y="1117768"/>
            <a:ext cx="727280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completar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el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ataque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no ha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sido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necesario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neceario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usar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una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completa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infraestructura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basada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láser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inyectar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los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fallos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viabilidad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estos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ataques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no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disminuirán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con el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decremento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tecnológico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del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tamaño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del transistor.</a:t>
            </a:r>
          </a:p>
          <a:p>
            <a:pPr algn="just"/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El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modelo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basado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en FPGA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puede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ser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usado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desarrollar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protecciones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Algunas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características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algoritmo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permiten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extraer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la clave en un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tiempo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razonable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buFont typeface="Wingdings" pitchFamily="2" charset="2"/>
              <a:buChar char="§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Los bits de la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subclave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de la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última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ronda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son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obtenidos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independiente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concurrentemente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cada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S-Box.</a:t>
            </a:r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ataque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final de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fuerza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bruta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de 8 bits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trivial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ya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que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un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máximo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de 256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combinaciones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no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supone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un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esfuerzo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elevado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itchFamily="2" charset="2"/>
              <a:buChar char="§"/>
            </a:pPr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Trabajos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futuros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permitirán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aplicar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este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enfoque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diseños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más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complejos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como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el Advanced Encryption Standard (AES) y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también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centrará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desarrollar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una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metodología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completa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análisis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protección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dispositivos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criptográficos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tiempo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diseño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es-ES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1475656" y="692696"/>
            <a:ext cx="76683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uario\Desktop\portadas cryptography\candado-038.gif"/>
          <p:cNvPicPr>
            <a:picLocks noChangeAspect="1" noChangeArrowheads="1" noCrop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2051218" y="1268760"/>
            <a:ext cx="6561367" cy="4896544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051720" y="1940639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dirty="0" smtClean="0">
                <a:latin typeface="Arial" pitchFamily="34" charset="0"/>
                <a:cs typeface="Arial" pitchFamily="34" charset="0"/>
              </a:rPr>
              <a:t>¿Preguntas ?</a:t>
            </a:r>
            <a:endParaRPr lang="es-ES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5 CuadroTexto"/>
          <p:cNvSpPr txBox="1"/>
          <p:nvPr/>
        </p:nvSpPr>
        <p:spPr>
          <a:xfrm>
            <a:off x="1979712" y="4532927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latin typeface="Arial" pitchFamily="34" charset="0"/>
                <a:cs typeface="Arial" pitchFamily="34" charset="0"/>
              </a:rPr>
              <a:t>GRACIAS POR SU ATENCIÓN</a:t>
            </a:r>
            <a:endParaRPr lang="es-ES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357 Grupo"/>
          <p:cNvGrpSpPr/>
          <p:nvPr/>
        </p:nvGrpSpPr>
        <p:grpSpPr>
          <a:xfrm>
            <a:off x="2267744" y="2996952"/>
            <a:ext cx="4536504" cy="3168352"/>
            <a:chOff x="2267744" y="2996952"/>
            <a:chExt cx="4536504" cy="3168352"/>
          </a:xfrm>
        </p:grpSpPr>
        <p:sp>
          <p:nvSpPr>
            <p:cNvPr id="3" name="AutoShape 168"/>
            <p:cNvSpPr>
              <a:spLocks noChangeArrowheads="1"/>
            </p:cNvSpPr>
            <p:nvPr/>
          </p:nvSpPr>
          <p:spPr bwMode="auto">
            <a:xfrm>
              <a:off x="2267744" y="2996952"/>
              <a:ext cx="4536504" cy="3168352"/>
            </a:xfrm>
            <a:prstGeom prst="flowChartAlternateProcess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" name="Text Box 169"/>
            <p:cNvSpPr txBox="1">
              <a:spLocks noChangeArrowheads="1"/>
            </p:cNvSpPr>
            <p:nvPr/>
          </p:nvSpPr>
          <p:spPr bwMode="auto">
            <a:xfrm>
              <a:off x="3611834" y="3076426"/>
              <a:ext cx="2040285" cy="27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POST-PROCESADO</a:t>
              </a:r>
              <a:endPara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" name="AutoShape 216"/>
            <p:cNvCxnSpPr>
              <a:cxnSpLocks noChangeShapeType="1"/>
            </p:cNvCxnSpPr>
            <p:nvPr/>
          </p:nvCxnSpPr>
          <p:spPr bwMode="auto">
            <a:xfrm>
              <a:off x="2843808" y="3789160"/>
              <a:ext cx="0" cy="756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" name="AutoShape 217"/>
            <p:cNvCxnSpPr>
              <a:cxnSpLocks noChangeShapeType="1"/>
            </p:cNvCxnSpPr>
            <p:nvPr/>
          </p:nvCxnSpPr>
          <p:spPr bwMode="auto">
            <a:xfrm>
              <a:off x="3491880" y="3429000"/>
              <a:ext cx="8640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8" name="AutoShape 218"/>
            <p:cNvCxnSpPr>
              <a:cxnSpLocks noChangeShapeType="1"/>
            </p:cNvCxnSpPr>
            <p:nvPr/>
          </p:nvCxnSpPr>
          <p:spPr bwMode="auto">
            <a:xfrm flipH="1">
              <a:off x="4572000" y="3429000"/>
              <a:ext cx="936000" cy="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9" name="Text Box 219"/>
            <p:cNvSpPr txBox="1">
              <a:spLocks noChangeArrowheads="1"/>
            </p:cNvSpPr>
            <p:nvPr/>
          </p:nvSpPr>
          <p:spPr bwMode="auto">
            <a:xfrm>
              <a:off x="4139952" y="3861048"/>
              <a:ext cx="792088" cy="50405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s-ES" sz="900" dirty="0" smtClean="0">
                  <a:latin typeface="Times New Roman" pitchFamily="18" charset="0"/>
                  <a:cs typeface="Arial" pitchFamily="34" charset="0"/>
                </a:rPr>
                <a:t>Permutación Inversa Final </a:t>
              </a:r>
              <a:r>
                <a:rPr kumimoji="0" lang="es-E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(ronda 16)</a:t>
              </a:r>
              <a:endPara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AutoShape 220"/>
            <p:cNvCxnSpPr>
              <a:cxnSpLocks noChangeShapeType="1"/>
            </p:cNvCxnSpPr>
            <p:nvPr/>
          </p:nvCxnSpPr>
          <p:spPr bwMode="auto">
            <a:xfrm>
              <a:off x="4464000" y="3501008"/>
              <a:ext cx="0" cy="324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2" name="Text Box 222"/>
            <p:cNvSpPr txBox="1">
              <a:spLocks noChangeArrowheads="1"/>
            </p:cNvSpPr>
            <p:nvPr/>
          </p:nvSpPr>
          <p:spPr bwMode="auto">
            <a:xfrm>
              <a:off x="3923928" y="5733256"/>
              <a:ext cx="1224136" cy="3600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s-ES" sz="900" dirty="0" smtClean="0">
                  <a:latin typeface="Times New Roman" pitchFamily="18" charset="0"/>
                  <a:cs typeface="Arial" pitchFamily="34" charset="0"/>
                </a:rPr>
                <a:t>GENERADOR DE SUBCLAVES</a:t>
              </a:r>
              <a:r>
                <a:rPr kumimoji="0" lang="es-E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(6 bits)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AutoShape 223"/>
            <p:cNvCxnSpPr>
              <a:cxnSpLocks noChangeShapeType="1"/>
            </p:cNvCxnSpPr>
            <p:nvPr/>
          </p:nvCxnSpPr>
          <p:spPr bwMode="auto">
            <a:xfrm flipV="1">
              <a:off x="3347863" y="4941320"/>
              <a:ext cx="1" cy="1008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5" name="AutoShape 225"/>
            <p:cNvCxnSpPr>
              <a:cxnSpLocks noChangeShapeType="1"/>
            </p:cNvCxnSpPr>
            <p:nvPr/>
          </p:nvCxnSpPr>
          <p:spPr bwMode="auto">
            <a:xfrm flipH="1">
              <a:off x="3347864" y="5949280"/>
              <a:ext cx="5760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7" name="Text Box 228"/>
            <p:cNvSpPr txBox="1">
              <a:spLocks noChangeArrowheads="1"/>
            </p:cNvSpPr>
            <p:nvPr/>
          </p:nvSpPr>
          <p:spPr bwMode="auto">
            <a:xfrm>
              <a:off x="3491880" y="3429000"/>
              <a:ext cx="1080120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MITAD IZQUIERDA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231"/>
            <p:cNvSpPr txBox="1">
              <a:spLocks noChangeArrowheads="1"/>
            </p:cNvSpPr>
            <p:nvPr/>
          </p:nvSpPr>
          <p:spPr bwMode="auto">
            <a:xfrm>
              <a:off x="2771800" y="3861048"/>
              <a:ext cx="792088" cy="496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MITAD DERECHA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" name="AutoShape 226"/>
            <p:cNvCxnSpPr>
              <a:cxnSpLocks noChangeShapeType="1"/>
            </p:cNvCxnSpPr>
            <p:nvPr/>
          </p:nvCxnSpPr>
          <p:spPr bwMode="auto">
            <a:xfrm>
              <a:off x="4139952" y="5589240"/>
              <a:ext cx="2520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2" name="AutoShape 240"/>
            <p:cNvCxnSpPr>
              <a:cxnSpLocks noChangeShapeType="1"/>
            </p:cNvCxnSpPr>
            <p:nvPr/>
          </p:nvCxnSpPr>
          <p:spPr bwMode="auto">
            <a:xfrm>
              <a:off x="4499992" y="4365104"/>
              <a:ext cx="0" cy="684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3" name="AutoShape 241"/>
            <p:cNvCxnSpPr>
              <a:cxnSpLocks noChangeShapeType="1"/>
            </p:cNvCxnSpPr>
            <p:nvPr/>
          </p:nvCxnSpPr>
          <p:spPr bwMode="auto">
            <a:xfrm flipV="1">
              <a:off x="4482000" y="5262660"/>
              <a:ext cx="0" cy="216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5" name="24 CuadroTexto"/>
            <p:cNvSpPr txBox="1"/>
            <p:nvPr/>
          </p:nvSpPr>
          <p:spPr>
            <a:xfrm>
              <a:off x="4283968" y="5013176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>
                  <a:latin typeface="Times New Roman" pitchFamily="18" charset="0"/>
                  <a:cs typeface="Times New Roman" pitchFamily="18" charset="0"/>
                </a:rPr>
                <a:t>¿=?</a:t>
              </a:r>
              <a:endParaRPr lang="es-E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4258966" y="3212976"/>
              <a:ext cx="3850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 smtClean="0">
                  <a:latin typeface="Arial" pitchFamily="34" charset="0"/>
                  <a:ea typeface="Cambria Math"/>
                  <a:cs typeface="Arial" pitchFamily="34" charset="0"/>
                </a:rPr>
                <a:t>⨁</a:t>
              </a:r>
              <a:endParaRPr lang="es-ES" dirty="0"/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4283968" y="5373216"/>
              <a:ext cx="3850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 smtClean="0">
                  <a:latin typeface="Arial" pitchFamily="34" charset="0"/>
                  <a:ea typeface="Cambria Math"/>
                  <a:cs typeface="Arial" pitchFamily="34" charset="0"/>
                </a:rPr>
                <a:t>⨁</a:t>
              </a:r>
              <a:endParaRPr lang="es-ES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2555776" y="3140968"/>
              <a:ext cx="936104" cy="6001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 smtClean="0">
                  <a:latin typeface="Times New Roman" pitchFamily="18" charset="0"/>
                  <a:cs typeface="Times New Roman" pitchFamily="18" charset="0"/>
                </a:rPr>
                <a:t>Permutación Inversa  Final</a:t>
              </a:r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5508104" y="3140968"/>
              <a:ext cx="936104" cy="6001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 smtClean="0">
                  <a:latin typeface="Times New Roman" pitchFamily="18" charset="0"/>
                  <a:cs typeface="Times New Roman" pitchFamily="18" charset="0"/>
                </a:rPr>
                <a:t>Permutación Inversa  Final</a:t>
              </a: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2339752" y="4561964"/>
              <a:ext cx="72008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00" dirty="0" smtClean="0">
                  <a:latin typeface="Times New Roman" pitchFamily="18" charset="0"/>
                  <a:cs typeface="Times New Roman" pitchFamily="18" charset="0"/>
                </a:rPr>
                <a:t>Permutación </a:t>
              </a:r>
            </a:p>
            <a:p>
              <a:pPr algn="ctr"/>
              <a:r>
                <a:rPr lang="es-ES" sz="800" dirty="0" smtClean="0">
                  <a:latin typeface="Times New Roman" pitchFamily="18" charset="0"/>
                  <a:cs typeface="Times New Roman" pitchFamily="18" charset="0"/>
                </a:rPr>
                <a:t>+ </a:t>
              </a:r>
            </a:p>
            <a:p>
              <a:pPr algn="ctr"/>
              <a:r>
                <a:rPr lang="es-ES" sz="800" dirty="0" smtClean="0">
                  <a:latin typeface="Times New Roman" pitchFamily="18" charset="0"/>
                  <a:cs typeface="Times New Roman" pitchFamily="18" charset="0"/>
                </a:rPr>
                <a:t>Expansión </a:t>
              </a:r>
            </a:p>
            <a:p>
              <a:pPr algn="ctr"/>
              <a:r>
                <a:rPr lang="es-ES" sz="800" dirty="0" smtClean="0">
                  <a:latin typeface="Times New Roman" pitchFamily="18" charset="0"/>
                  <a:cs typeface="Times New Roman" pitchFamily="18" charset="0"/>
                </a:rPr>
                <a:t>(ronda 16)</a:t>
              </a:r>
              <a:endParaRPr lang="es-ES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60 Rectángulo"/>
            <p:cNvSpPr/>
            <p:nvPr/>
          </p:nvSpPr>
          <p:spPr>
            <a:xfrm>
              <a:off x="3172562" y="4725144"/>
              <a:ext cx="31931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200" dirty="0" smtClean="0">
                  <a:latin typeface="Arial" pitchFamily="34" charset="0"/>
                  <a:ea typeface="Cambria Math"/>
                  <a:cs typeface="Arial" pitchFamily="34" charset="0"/>
                </a:rPr>
                <a:t>⨁</a:t>
              </a:r>
              <a:endParaRPr lang="es-ES" sz="1200" dirty="0"/>
            </a:p>
          </p:txBody>
        </p:sp>
        <p:sp>
          <p:nvSpPr>
            <p:cNvPr id="65" name="Text Box 228"/>
            <p:cNvSpPr txBox="1">
              <a:spLocks noChangeArrowheads="1"/>
            </p:cNvSpPr>
            <p:nvPr/>
          </p:nvSpPr>
          <p:spPr bwMode="auto">
            <a:xfrm>
              <a:off x="4572000" y="3429000"/>
              <a:ext cx="1080120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MITAD IZQUIERDA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0" name="119 Conector recto de flecha"/>
            <p:cNvCxnSpPr/>
            <p:nvPr/>
          </p:nvCxnSpPr>
          <p:spPr>
            <a:xfrm>
              <a:off x="3059856" y="4869160"/>
              <a:ext cx="216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1" name="230 Grupo"/>
            <p:cNvGrpSpPr/>
            <p:nvPr/>
          </p:nvGrpSpPr>
          <p:grpSpPr>
            <a:xfrm>
              <a:off x="3393225" y="4077072"/>
              <a:ext cx="746727" cy="1440160"/>
              <a:chOff x="3828448" y="620688"/>
              <a:chExt cx="876606" cy="1755488"/>
            </a:xfrm>
          </p:grpSpPr>
          <p:grpSp>
            <p:nvGrpSpPr>
              <p:cNvPr id="137" name="136 Grupo"/>
              <p:cNvGrpSpPr/>
              <p:nvPr/>
            </p:nvGrpSpPr>
            <p:grpSpPr>
              <a:xfrm>
                <a:off x="3828448" y="764704"/>
                <a:ext cx="347600" cy="1512168"/>
                <a:chOff x="3792352" y="764704"/>
                <a:chExt cx="347600" cy="1512168"/>
              </a:xfrm>
            </p:grpSpPr>
            <p:cxnSp>
              <p:nvCxnSpPr>
                <p:cNvPr id="96" name="95 Conector recto"/>
                <p:cNvCxnSpPr/>
                <p:nvPr/>
              </p:nvCxnSpPr>
              <p:spPr>
                <a:xfrm>
                  <a:off x="3995952" y="764704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96 Conector recto"/>
                <p:cNvCxnSpPr/>
                <p:nvPr/>
              </p:nvCxnSpPr>
              <p:spPr>
                <a:xfrm>
                  <a:off x="3995952" y="980728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97 Conector recto"/>
                <p:cNvCxnSpPr/>
                <p:nvPr/>
              </p:nvCxnSpPr>
              <p:spPr>
                <a:xfrm>
                  <a:off x="3995952" y="1196752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98 Conector recto"/>
                <p:cNvCxnSpPr/>
                <p:nvPr/>
              </p:nvCxnSpPr>
              <p:spPr>
                <a:xfrm>
                  <a:off x="3995952" y="1412776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99 Conector recto"/>
                <p:cNvCxnSpPr/>
                <p:nvPr/>
              </p:nvCxnSpPr>
              <p:spPr>
                <a:xfrm>
                  <a:off x="3995952" y="1628800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100 Conector recto"/>
                <p:cNvCxnSpPr/>
                <p:nvPr/>
              </p:nvCxnSpPr>
              <p:spPr>
                <a:xfrm>
                  <a:off x="3995952" y="1844824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101 Conector recto"/>
                <p:cNvCxnSpPr/>
                <p:nvPr/>
              </p:nvCxnSpPr>
              <p:spPr>
                <a:xfrm>
                  <a:off x="3995952" y="2060848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102 Conector recto"/>
                <p:cNvCxnSpPr/>
                <p:nvPr/>
              </p:nvCxnSpPr>
              <p:spPr>
                <a:xfrm>
                  <a:off x="3995952" y="2276872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104 Conector recto"/>
                <p:cNvCxnSpPr/>
                <p:nvPr/>
              </p:nvCxnSpPr>
              <p:spPr>
                <a:xfrm>
                  <a:off x="3995936" y="764704"/>
                  <a:ext cx="0" cy="1512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106 Conector recto de flecha"/>
                <p:cNvCxnSpPr/>
                <p:nvPr/>
              </p:nvCxnSpPr>
              <p:spPr>
                <a:xfrm>
                  <a:off x="3792352" y="1556792"/>
                  <a:ext cx="21130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1" name="120 CuadroTexto"/>
              <p:cNvSpPr txBox="1"/>
              <p:nvPr/>
            </p:nvSpPr>
            <p:spPr>
              <a:xfrm>
                <a:off x="4139952" y="620688"/>
                <a:ext cx="4320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 smtClean="0">
                    <a:latin typeface="Times New Roman" pitchFamily="18" charset="0"/>
                    <a:cs typeface="Times New Roman" pitchFamily="18" charset="0"/>
                  </a:rPr>
                  <a:t>S1</a:t>
                </a:r>
                <a:endParaRPr lang="es-ES" sz="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2" name="121 Rectángulo"/>
              <p:cNvSpPr/>
              <p:nvPr/>
            </p:nvSpPr>
            <p:spPr>
              <a:xfrm>
                <a:off x="4176064" y="647984"/>
                <a:ext cx="216024" cy="21602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3" name="122 CuadroTexto"/>
              <p:cNvSpPr txBox="1"/>
              <p:nvPr/>
            </p:nvSpPr>
            <p:spPr>
              <a:xfrm>
                <a:off x="4139952" y="836712"/>
                <a:ext cx="4320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 smtClean="0">
                    <a:latin typeface="Times New Roman" pitchFamily="18" charset="0"/>
                    <a:cs typeface="Times New Roman" pitchFamily="18" charset="0"/>
                  </a:rPr>
                  <a:t>S2</a:t>
                </a:r>
              </a:p>
            </p:txBody>
          </p:sp>
          <p:sp>
            <p:nvSpPr>
              <p:cNvPr id="124" name="123 Rectángulo"/>
              <p:cNvSpPr/>
              <p:nvPr/>
            </p:nvSpPr>
            <p:spPr>
              <a:xfrm>
                <a:off x="4176064" y="864008"/>
                <a:ext cx="216024" cy="21602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5" name="124 CuadroTexto"/>
              <p:cNvSpPr txBox="1"/>
              <p:nvPr/>
            </p:nvSpPr>
            <p:spPr>
              <a:xfrm>
                <a:off x="4139952" y="1052736"/>
                <a:ext cx="4320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 smtClean="0">
                    <a:latin typeface="Times New Roman" pitchFamily="18" charset="0"/>
                    <a:cs typeface="Times New Roman" pitchFamily="18" charset="0"/>
                  </a:rPr>
                  <a:t>S3</a:t>
                </a:r>
              </a:p>
            </p:txBody>
          </p:sp>
          <p:sp>
            <p:nvSpPr>
              <p:cNvPr id="126" name="125 Rectángulo"/>
              <p:cNvSpPr/>
              <p:nvPr/>
            </p:nvSpPr>
            <p:spPr>
              <a:xfrm>
                <a:off x="4176064" y="1080032"/>
                <a:ext cx="216024" cy="21602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7" name="126 CuadroTexto"/>
              <p:cNvSpPr txBox="1"/>
              <p:nvPr/>
            </p:nvSpPr>
            <p:spPr>
              <a:xfrm>
                <a:off x="4139952" y="1268760"/>
                <a:ext cx="4320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 smtClean="0">
                    <a:latin typeface="Times New Roman" pitchFamily="18" charset="0"/>
                    <a:cs typeface="Times New Roman" pitchFamily="18" charset="0"/>
                  </a:rPr>
                  <a:t>S4</a:t>
                </a:r>
              </a:p>
            </p:txBody>
          </p:sp>
          <p:sp>
            <p:nvSpPr>
              <p:cNvPr id="128" name="127 Rectángulo"/>
              <p:cNvSpPr/>
              <p:nvPr/>
            </p:nvSpPr>
            <p:spPr>
              <a:xfrm>
                <a:off x="4176064" y="1296056"/>
                <a:ext cx="216024" cy="21602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9" name="128 CuadroTexto"/>
              <p:cNvSpPr txBox="1"/>
              <p:nvPr/>
            </p:nvSpPr>
            <p:spPr>
              <a:xfrm>
                <a:off x="4139952" y="1484784"/>
                <a:ext cx="4320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 smtClean="0">
                    <a:latin typeface="Times New Roman" pitchFamily="18" charset="0"/>
                    <a:cs typeface="Times New Roman" pitchFamily="18" charset="0"/>
                  </a:rPr>
                  <a:t>S5</a:t>
                </a:r>
              </a:p>
            </p:txBody>
          </p:sp>
          <p:sp>
            <p:nvSpPr>
              <p:cNvPr id="130" name="129 Rectángulo"/>
              <p:cNvSpPr/>
              <p:nvPr/>
            </p:nvSpPr>
            <p:spPr>
              <a:xfrm>
                <a:off x="4176064" y="1512080"/>
                <a:ext cx="216024" cy="21602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1" name="130 CuadroTexto"/>
              <p:cNvSpPr txBox="1"/>
              <p:nvPr/>
            </p:nvSpPr>
            <p:spPr>
              <a:xfrm>
                <a:off x="4139952" y="1700808"/>
                <a:ext cx="4320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 smtClean="0">
                    <a:latin typeface="Times New Roman" pitchFamily="18" charset="0"/>
                    <a:cs typeface="Times New Roman" pitchFamily="18" charset="0"/>
                  </a:rPr>
                  <a:t>S6</a:t>
                </a:r>
              </a:p>
            </p:txBody>
          </p:sp>
          <p:sp>
            <p:nvSpPr>
              <p:cNvPr id="132" name="131 Rectángulo"/>
              <p:cNvSpPr/>
              <p:nvPr/>
            </p:nvSpPr>
            <p:spPr>
              <a:xfrm>
                <a:off x="4176064" y="1728104"/>
                <a:ext cx="216024" cy="21602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3" name="132 CuadroTexto"/>
              <p:cNvSpPr txBox="1"/>
              <p:nvPr/>
            </p:nvSpPr>
            <p:spPr>
              <a:xfrm>
                <a:off x="4139952" y="1916832"/>
                <a:ext cx="4320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 smtClean="0">
                    <a:latin typeface="Times New Roman" pitchFamily="18" charset="0"/>
                    <a:cs typeface="Times New Roman" pitchFamily="18" charset="0"/>
                  </a:rPr>
                  <a:t>S7</a:t>
                </a:r>
              </a:p>
            </p:txBody>
          </p:sp>
          <p:sp>
            <p:nvSpPr>
              <p:cNvPr id="134" name="133 Rectángulo"/>
              <p:cNvSpPr/>
              <p:nvPr/>
            </p:nvSpPr>
            <p:spPr>
              <a:xfrm>
                <a:off x="4176064" y="1944128"/>
                <a:ext cx="216024" cy="21602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5" name="134 CuadroTexto"/>
              <p:cNvSpPr txBox="1"/>
              <p:nvPr/>
            </p:nvSpPr>
            <p:spPr>
              <a:xfrm>
                <a:off x="4139952" y="2132856"/>
                <a:ext cx="4320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 smtClean="0">
                    <a:latin typeface="Times New Roman" pitchFamily="18" charset="0"/>
                    <a:cs typeface="Times New Roman" pitchFamily="18" charset="0"/>
                  </a:rPr>
                  <a:t>S8</a:t>
                </a:r>
                <a:endParaRPr lang="es-ES" sz="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6" name="135 Rectángulo"/>
              <p:cNvSpPr/>
              <p:nvPr/>
            </p:nvSpPr>
            <p:spPr>
              <a:xfrm>
                <a:off x="4176064" y="2160152"/>
                <a:ext cx="216024" cy="21602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138" name="137 Grupo"/>
              <p:cNvGrpSpPr/>
              <p:nvPr/>
            </p:nvGrpSpPr>
            <p:grpSpPr>
              <a:xfrm flipH="1">
                <a:off x="4392000" y="764704"/>
                <a:ext cx="144016" cy="1512168"/>
                <a:chOff x="3995936" y="764704"/>
                <a:chExt cx="144016" cy="1512168"/>
              </a:xfrm>
            </p:grpSpPr>
            <p:cxnSp>
              <p:nvCxnSpPr>
                <p:cNvPr id="139" name="138 Conector recto"/>
                <p:cNvCxnSpPr/>
                <p:nvPr/>
              </p:nvCxnSpPr>
              <p:spPr>
                <a:xfrm>
                  <a:off x="3995952" y="764704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139 Conector recto"/>
                <p:cNvCxnSpPr/>
                <p:nvPr/>
              </p:nvCxnSpPr>
              <p:spPr>
                <a:xfrm>
                  <a:off x="3995952" y="980728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140 Conector recto"/>
                <p:cNvCxnSpPr/>
                <p:nvPr/>
              </p:nvCxnSpPr>
              <p:spPr>
                <a:xfrm>
                  <a:off x="3995952" y="1196752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141 Conector recto"/>
                <p:cNvCxnSpPr/>
                <p:nvPr/>
              </p:nvCxnSpPr>
              <p:spPr>
                <a:xfrm>
                  <a:off x="3995952" y="1412776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142 Conector recto"/>
                <p:cNvCxnSpPr/>
                <p:nvPr/>
              </p:nvCxnSpPr>
              <p:spPr>
                <a:xfrm>
                  <a:off x="3995952" y="1628800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143 Conector recto"/>
                <p:cNvCxnSpPr/>
                <p:nvPr/>
              </p:nvCxnSpPr>
              <p:spPr>
                <a:xfrm>
                  <a:off x="3995952" y="1844824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144 Conector recto"/>
                <p:cNvCxnSpPr/>
                <p:nvPr/>
              </p:nvCxnSpPr>
              <p:spPr>
                <a:xfrm>
                  <a:off x="3995952" y="2060848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145 Conector recto"/>
                <p:cNvCxnSpPr/>
                <p:nvPr/>
              </p:nvCxnSpPr>
              <p:spPr>
                <a:xfrm>
                  <a:off x="3995952" y="2276872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146 Conector recto"/>
                <p:cNvCxnSpPr/>
                <p:nvPr/>
              </p:nvCxnSpPr>
              <p:spPr>
                <a:xfrm>
                  <a:off x="3995936" y="764704"/>
                  <a:ext cx="0" cy="1512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0" name="149 Conector recto"/>
              <p:cNvCxnSpPr/>
              <p:nvPr/>
            </p:nvCxnSpPr>
            <p:spPr>
              <a:xfrm>
                <a:off x="4536008" y="1556792"/>
                <a:ext cx="1690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0" name="229 Conector recto"/>
            <p:cNvCxnSpPr/>
            <p:nvPr/>
          </p:nvCxnSpPr>
          <p:spPr>
            <a:xfrm>
              <a:off x="4139952" y="4833240"/>
              <a:ext cx="0" cy="75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AutoShape 223"/>
            <p:cNvCxnSpPr>
              <a:cxnSpLocks noChangeShapeType="1"/>
            </p:cNvCxnSpPr>
            <p:nvPr/>
          </p:nvCxnSpPr>
          <p:spPr bwMode="auto">
            <a:xfrm flipV="1">
              <a:off x="5724127" y="4869160"/>
              <a:ext cx="1" cy="1080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1" name="AutoShape 225"/>
            <p:cNvCxnSpPr>
              <a:cxnSpLocks noChangeShapeType="1"/>
            </p:cNvCxnSpPr>
            <p:nvPr/>
          </p:nvCxnSpPr>
          <p:spPr bwMode="auto">
            <a:xfrm flipH="1">
              <a:off x="5148064" y="5949240"/>
              <a:ext cx="5760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12" name="AutoShape 226"/>
            <p:cNvCxnSpPr>
              <a:cxnSpLocks noChangeShapeType="1"/>
            </p:cNvCxnSpPr>
            <p:nvPr/>
          </p:nvCxnSpPr>
          <p:spPr bwMode="auto">
            <a:xfrm flipH="1">
              <a:off x="4572000" y="5589240"/>
              <a:ext cx="2520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3" name="312 Conector recto"/>
            <p:cNvCxnSpPr/>
            <p:nvPr/>
          </p:nvCxnSpPr>
          <p:spPr>
            <a:xfrm>
              <a:off x="4824000" y="4797152"/>
              <a:ext cx="0" cy="79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4" name="313 Grupo"/>
            <p:cNvGrpSpPr/>
            <p:nvPr/>
          </p:nvGrpSpPr>
          <p:grpSpPr>
            <a:xfrm>
              <a:off x="4824055" y="4077072"/>
              <a:ext cx="864053" cy="1440160"/>
              <a:chOff x="3732963" y="620688"/>
              <a:chExt cx="1014339" cy="1755488"/>
            </a:xfrm>
          </p:grpSpPr>
          <p:grpSp>
            <p:nvGrpSpPr>
              <p:cNvPr id="315" name="136 Grupo"/>
              <p:cNvGrpSpPr/>
              <p:nvPr/>
            </p:nvGrpSpPr>
            <p:grpSpPr>
              <a:xfrm>
                <a:off x="4032032" y="764704"/>
                <a:ext cx="715270" cy="1512168"/>
                <a:chOff x="3995936" y="764704"/>
                <a:chExt cx="715270" cy="1512168"/>
              </a:xfrm>
            </p:grpSpPr>
            <p:cxnSp>
              <p:nvCxnSpPr>
                <p:cNvPr id="343" name="342 Conector recto"/>
                <p:cNvCxnSpPr/>
                <p:nvPr/>
              </p:nvCxnSpPr>
              <p:spPr>
                <a:xfrm>
                  <a:off x="3995952" y="764704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343 Conector recto"/>
                <p:cNvCxnSpPr/>
                <p:nvPr/>
              </p:nvCxnSpPr>
              <p:spPr>
                <a:xfrm>
                  <a:off x="3995952" y="980728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344 Conector recto"/>
                <p:cNvCxnSpPr/>
                <p:nvPr/>
              </p:nvCxnSpPr>
              <p:spPr>
                <a:xfrm>
                  <a:off x="3995952" y="1196752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345 Conector recto"/>
                <p:cNvCxnSpPr/>
                <p:nvPr/>
              </p:nvCxnSpPr>
              <p:spPr>
                <a:xfrm>
                  <a:off x="3995952" y="1412776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346 Conector recto"/>
                <p:cNvCxnSpPr/>
                <p:nvPr/>
              </p:nvCxnSpPr>
              <p:spPr>
                <a:xfrm>
                  <a:off x="3995952" y="1628800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347 Conector recto"/>
                <p:cNvCxnSpPr/>
                <p:nvPr/>
              </p:nvCxnSpPr>
              <p:spPr>
                <a:xfrm>
                  <a:off x="3995952" y="1844824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348 Conector recto"/>
                <p:cNvCxnSpPr/>
                <p:nvPr/>
              </p:nvCxnSpPr>
              <p:spPr>
                <a:xfrm>
                  <a:off x="3995952" y="2060848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349 Conector recto"/>
                <p:cNvCxnSpPr/>
                <p:nvPr/>
              </p:nvCxnSpPr>
              <p:spPr>
                <a:xfrm>
                  <a:off x="3995952" y="2276872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350 Conector recto"/>
                <p:cNvCxnSpPr/>
                <p:nvPr/>
              </p:nvCxnSpPr>
              <p:spPr>
                <a:xfrm>
                  <a:off x="3995936" y="764704"/>
                  <a:ext cx="0" cy="1512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2" name="351 Conector recto de flecha"/>
                <p:cNvCxnSpPr/>
                <p:nvPr/>
              </p:nvCxnSpPr>
              <p:spPr>
                <a:xfrm flipH="1">
                  <a:off x="4499899" y="1498432"/>
                  <a:ext cx="21130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6" name="315 CuadroTexto"/>
              <p:cNvSpPr txBox="1"/>
              <p:nvPr/>
            </p:nvSpPr>
            <p:spPr>
              <a:xfrm>
                <a:off x="4139952" y="620688"/>
                <a:ext cx="4320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 smtClean="0">
                    <a:latin typeface="Times New Roman" pitchFamily="18" charset="0"/>
                    <a:cs typeface="Times New Roman" pitchFamily="18" charset="0"/>
                  </a:rPr>
                  <a:t>S1</a:t>
                </a:r>
                <a:endParaRPr lang="es-ES" sz="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7" name="316 Rectángulo"/>
              <p:cNvSpPr/>
              <p:nvPr/>
            </p:nvSpPr>
            <p:spPr>
              <a:xfrm>
                <a:off x="4176064" y="647984"/>
                <a:ext cx="216024" cy="21602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18" name="317 CuadroTexto"/>
              <p:cNvSpPr txBox="1"/>
              <p:nvPr/>
            </p:nvSpPr>
            <p:spPr>
              <a:xfrm>
                <a:off x="4139952" y="836712"/>
                <a:ext cx="4320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 smtClean="0">
                    <a:latin typeface="Times New Roman" pitchFamily="18" charset="0"/>
                    <a:cs typeface="Times New Roman" pitchFamily="18" charset="0"/>
                  </a:rPr>
                  <a:t>S2</a:t>
                </a:r>
              </a:p>
            </p:txBody>
          </p:sp>
          <p:sp>
            <p:nvSpPr>
              <p:cNvPr id="319" name="318 Rectángulo"/>
              <p:cNvSpPr/>
              <p:nvPr/>
            </p:nvSpPr>
            <p:spPr>
              <a:xfrm>
                <a:off x="4176064" y="864008"/>
                <a:ext cx="216024" cy="21602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0" name="319 CuadroTexto"/>
              <p:cNvSpPr txBox="1"/>
              <p:nvPr/>
            </p:nvSpPr>
            <p:spPr>
              <a:xfrm>
                <a:off x="4139952" y="1052736"/>
                <a:ext cx="4320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 smtClean="0">
                    <a:latin typeface="Times New Roman" pitchFamily="18" charset="0"/>
                    <a:cs typeface="Times New Roman" pitchFamily="18" charset="0"/>
                  </a:rPr>
                  <a:t>S3</a:t>
                </a:r>
              </a:p>
            </p:txBody>
          </p:sp>
          <p:sp>
            <p:nvSpPr>
              <p:cNvPr id="321" name="320 Rectángulo"/>
              <p:cNvSpPr/>
              <p:nvPr/>
            </p:nvSpPr>
            <p:spPr>
              <a:xfrm>
                <a:off x="4176064" y="1080032"/>
                <a:ext cx="216024" cy="21602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2" name="321 CuadroTexto"/>
              <p:cNvSpPr txBox="1"/>
              <p:nvPr/>
            </p:nvSpPr>
            <p:spPr>
              <a:xfrm>
                <a:off x="4139952" y="1268760"/>
                <a:ext cx="4320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 smtClean="0">
                    <a:latin typeface="Times New Roman" pitchFamily="18" charset="0"/>
                    <a:cs typeface="Times New Roman" pitchFamily="18" charset="0"/>
                  </a:rPr>
                  <a:t>S4</a:t>
                </a:r>
              </a:p>
            </p:txBody>
          </p:sp>
          <p:sp>
            <p:nvSpPr>
              <p:cNvPr id="323" name="322 Rectángulo"/>
              <p:cNvSpPr/>
              <p:nvPr/>
            </p:nvSpPr>
            <p:spPr>
              <a:xfrm>
                <a:off x="4176064" y="1296056"/>
                <a:ext cx="216024" cy="21602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4" name="323 CuadroTexto"/>
              <p:cNvSpPr txBox="1"/>
              <p:nvPr/>
            </p:nvSpPr>
            <p:spPr>
              <a:xfrm>
                <a:off x="4139952" y="1484784"/>
                <a:ext cx="4320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 smtClean="0">
                    <a:latin typeface="Times New Roman" pitchFamily="18" charset="0"/>
                    <a:cs typeface="Times New Roman" pitchFamily="18" charset="0"/>
                  </a:rPr>
                  <a:t>S5</a:t>
                </a:r>
              </a:p>
            </p:txBody>
          </p:sp>
          <p:sp>
            <p:nvSpPr>
              <p:cNvPr id="325" name="324 Rectángulo"/>
              <p:cNvSpPr/>
              <p:nvPr/>
            </p:nvSpPr>
            <p:spPr>
              <a:xfrm>
                <a:off x="4176064" y="1512080"/>
                <a:ext cx="216024" cy="21602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6" name="325 CuadroTexto"/>
              <p:cNvSpPr txBox="1"/>
              <p:nvPr/>
            </p:nvSpPr>
            <p:spPr>
              <a:xfrm>
                <a:off x="4139952" y="1700808"/>
                <a:ext cx="4320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 smtClean="0">
                    <a:latin typeface="Times New Roman" pitchFamily="18" charset="0"/>
                    <a:cs typeface="Times New Roman" pitchFamily="18" charset="0"/>
                  </a:rPr>
                  <a:t>S6</a:t>
                </a:r>
              </a:p>
            </p:txBody>
          </p:sp>
          <p:sp>
            <p:nvSpPr>
              <p:cNvPr id="327" name="326 Rectángulo"/>
              <p:cNvSpPr/>
              <p:nvPr/>
            </p:nvSpPr>
            <p:spPr>
              <a:xfrm>
                <a:off x="4176064" y="1728104"/>
                <a:ext cx="216024" cy="21602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8" name="327 CuadroTexto"/>
              <p:cNvSpPr txBox="1"/>
              <p:nvPr/>
            </p:nvSpPr>
            <p:spPr>
              <a:xfrm>
                <a:off x="4139952" y="1916832"/>
                <a:ext cx="4320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 smtClean="0">
                    <a:latin typeface="Times New Roman" pitchFamily="18" charset="0"/>
                    <a:cs typeface="Times New Roman" pitchFamily="18" charset="0"/>
                  </a:rPr>
                  <a:t>S7</a:t>
                </a:r>
              </a:p>
            </p:txBody>
          </p:sp>
          <p:sp>
            <p:nvSpPr>
              <p:cNvPr id="329" name="328 Rectángulo"/>
              <p:cNvSpPr/>
              <p:nvPr/>
            </p:nvSpPr>
            <p:spPr>
              <a:xfrm>
                <a:off x="4176064" y="1944128"/>
                <a:ext cx="216024" cy="21602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0" name="329 CuadroTexto"/>
              <p:cNvSpPr txBox="1"/>
              <p:nvPr/>
            </p:nvSpPr>
            <p:spPr>
              <a:xfrm>
                <a:off x="4139952" y="2132856"/>
                <a:ext cx="4320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 smtClean="0">
                    <a:latin typeface="Times New Roman" pitchFamily="18" charset="0"/>
                    <a:cs typeface="Times New Roman" pitchFamily="18" charset="0"/>
                  </a:rPr>
                  <a:t>S8</a:t>
                </a:r>
                <a:endParaRPr lang="es-ES" sz="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1" name="330 Rectángulo"/>
              <p:cNvSpPr/>
              <p:nvPr/>
            </p:nvSpPr>
            <p:spPr>
              <a:xfrm>
                <a:off x="4176064" y="2160152"/>
                <a:ext cx="216024" cy="21602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332" name="137 Grupo"/>
              <p:cNvGrpSpPr/>
              <p:nvPr/>
            </p:nvGrpSpPr>
            <p:grpSpPr>
              <a:xfrm flipH="1">
                <a:off x="4392000" y="764704"/>
                <a:ext cx="144016" cy="1512168"/>
                <a:chOff x="3995936" y="764704"/>
                <a:chExt cx="144016" cy="1512168"/>
              </a:xfrm>
            </p:grpSpPr>
            <p:cxnSp>
              <p:nvCxnSpPr>
                <p:cNvPr id="334" name="333 Conector recto"/>
                <p:cNvCxnSpPr/>
                <p:nvPr/>
              </p:nvCxnSpPr>
              <p:spPr>
                <a:xfrm>
                  <a:off x="3995952" y="764704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334 Conector recto"/>
                <p:cNvCxnSpPr/>
                <p:nvPr/>
              </p:nvCxnSpPr>
              <p:spPr>
                <a:xfrm>
                  <a:off x="3995952" y="980728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335 Conector recto"/>
                <p:cNvCxnSpPr/>
                <p:nvPr/>
              </p:nvCxnSpPr>
              <p:spPr>
                <a:xfrm>
                  <a:off x="3995952" y="1196752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336 Conector recto"/>
                <p:cNvCxnSpPr/>
                <p:nvPr/>
              </p:nvCxnSpPr>
              <p:spPr>
                <a:xfrm>
                  <a:off x="3995952" y="1412776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337 Conector recto"/>
                <p:cNvCxnSpPr/>
                <p:nvPr/>
              </p:nvCxnSpPr>
              <p:spPr>
                <a:xfrm>
                  <a:off x="3995952" y="1628800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338 Conector recto"/>
                <p:cNvCxnSpPr/>
                <p:nvPr/>
              </p:nvCxnSpPr>
              <p:spPr>
                <a:xfrm>
                  <a:off x="3995952" y="1844824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339 Conector recto"/>
                <p:cNvCxnSpPr/>
                <p:nvPr/>
              </p:nvCxnSpPr>
              <p:spPr>
                <a:xfrm>
                  <a:off x="3995952" y="2060848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340 Conector recto"/>
                <p:cNvCxnSpPr/>
                <p:nvPr/>
              </p:nvCxnSpPr>
              <p:spPr>
                <a:xfrm>
                  <a:off x="3995952" y="2276872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341 Conector recto"/>
                <p:cNvCxnSpPr/>
                <p:nvPr/>
              </p:nvCxnSpPr>
              <p:spPr>
                <a:xfrm>
                  <a:off x="3995936" y="764704"/>
                  <a:ext cx="0" cy="1512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3" name="332 Conector recto"/>
              <p:cNvCxnSpPr/>
              <p:nvPr/>
            </p:nvCxnSpPr>
            <p:spPr>
              <a:xfrm>
                <a:off x="3732963" y="1498432"/>
                <a:ext cx="2958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3" name="352 Rectángulo"/>
            <p:cNvSpPr/>
            <p:nvPr/>
          </p:nvSpPr>
          <p:spPr>
            <a:xfrm>
              <a:off x="5580112" y="4653136"/>
              <a:ext cx="31931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200" dirty="0" smtClean="0">
                  <a:latin typeface="Arial" pitchFamily="34" charset="0"/>
                  <a:ea typeface="Cambria Math"/>
                  <a:cs typeface="Arial" pitchFamily="34" charset="0"/>
                </a:rPr>
                <a:t>⨁</a:t>
              </a:r>
              <a:endParaRPr lang="es-ES" sz="1200" dirty="0"/>
            </a:p>
          </p:txBody>
        </p:sp>
        <p:cxnSp>
          <p:nvCxnSpPr>
            <p:cNvPr id="354" name="353 Conector recto de flecha"/>
            <p:cNvCxnSpPr/>
            <p:nvPr/>
          </p:nvCxnSpPr>
          <p:spPr>
            <a:xfrm flipH="1">
              <a:off x="5796136" y="4797152"/>
              <a:ext cx="216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5" name="354 CuadroTexto"/>
            <p:cNvSpPr txBox="1"/>
            <p:nvPr/>
          </p:nvSpPr>
          <p:spPr>
            <a:xfrm>
              <a:off x="6012160" y="4509120"/>
              <a:ext cx="72008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00" dirty="0" smtClean="0">
                  <a:latin typeface="Times New Roman" pitchFamily="18" charset="0"/>
                  <a:cs typeface="Times New Roman" pitchFamily="18" charset="0"/>
                </a:rPr>
                <a:t>Permutación </a:t>
              </a:r>
            </a:p>
            <a:p>
              <a:pPr algn="ctr"/>
              <a:r>
                <a:rPr lang="es-ES" sz="800" dirty="0" smtClean="0">
                  <a:latin typeface="Times New Roman" pitchFamily="18" charset="0"/>
                  <a:cs typeface="Times New Roman" pitchFamily="18" charset="0"/>
                </a:rPr>
                <a:t>+ </a:t>
              </a:r>
            </a:p>
            <a:p>
              <a:pPr algn="ctr"/>
              <a:r>
                <a:rPr lang="es-ES" sz="800" dirty="0" smtClean="0">
                  <a:latin typeface="Times New Roman" pitchFamily="18" charset="0"/>
                  <a:cs typeface="Times New Roman" pitchFamily="18" charset="0"/>
                </a:rPr>
                <a:t>Expansión </a:t>
              </a:r>
            </a:p>
            <a:p>
              <a:pPr algn="ctr"/>
              <a:r>
                <a:rPr lang="es-ES" sz="800" dirty="0" smtClean="0">
                  <a:latin typeface="Times New Roman" pitchFamily="18" charset="0"/>
                  <a:cs typeface="Times New Roman" pitchFamily="18" charset="0"/>
                </a:rPr>
                <a:t>(ronda 16)</a:t>
              </a:r>
              <a:endParaRPr lang="es-ES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6" name="AutoShape 216"/>
            <p:cNvCxnSpPr>
              <a:cxnSpLocks noChangeShapeType="1"/>
            </p:cNvCxnSpPr>
            <p:nvPr/>
          </p:nvCxnSpPr>
          <p:spPr bwMode="auto">
            <a:xfrm>
              <a:off x="6228184" y="3753120"/>
              <a:ext cx="0" cy="756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57" name="Text Box 231"/>
            <p:cNvSpPr txBox="1">
              <a:spLocks noChangeArrowheads="1"/>
            </p:cNvSpPr>
            <p:nvPr/>
          </p:nvSpPr>
          <p:spPr bwMode="auto">
            <a:xfrm>
              <a:off x="5508104" y="3796655"/>
              <a:ext cx="792088" cy="496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MITAD DERECHA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23730" y="44624"/>
            <a:ext cx="54726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0"/>
              </a:spcBef>
            </a:pPr>
            <a:r>
              <a:rPr lang="es-ES" sz="4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NTRODUCCIÓN</a:t>
            </a:r>
            <a:endParaRPr lang="es-ES" sz="320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19672" y="1412776"/>
            <a:ext cx="75608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Los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algoritmos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criptográficos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están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presentes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sistemas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seguridad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 Comunicaciones seguras</a:t>
            </a:r>
          </a:p>
          <a:p>
            <a:pPr>
              <a:buFont typeface="Wingdings" pitchFamily="2" charset="2"/>
              <a:buChar char="§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 Almacenamiento privado o confidencial de datos</a:t>
            </a:r>
          </a:p>
          <a:p>
            <a:pPr>
              <a:buFont typeface="Wingdings" pitchFamily="2" charset="2"/>
              <a:buChar char="§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 Control de acceso o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smart-cards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usada en bancos</a:t>
            </a:r>
          </a:p>
          <a:p>
            <a:pPr>
              <a:buFont typeface="Wingdings" pitchFamily="2" charset="2"/>
              <a:buChar char="§"/>
            </a:pP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importanes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categorias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de ataques:</a:t>
            </a:r>
          </a:p>
          <a:p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 Ataques de canal lateral</a:t>
            </a:r>
          </a:p>
          <a:p>
            <a:pPr>
              <a:buFont typeface="Wingdings" pitchFamily="2" charset="2"/>
              <a:buChar char="§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 Ataques de fallos</a:t>
            </a:r>
          </a:p>
          <a:p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1475656" y="692696"/>
            <a:ext cx="76683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usuario\Desktop\portadas cryptography\shutterstock_109065071-cu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12776"/>
            <a:ext cx="8275198" cy="4104456"/>
          </a:xfrm>
          <a:prstGeom prst="rect">
            <a:avLst/>
          </a:prstGeom>
          <a:noFill/>
        </p:spPr>
      </p:pic>
      <p:pic>
        <p:nvPicPr>
          <p:cNvPr id="1028" name="Picture 4" descr="C:\Users\usuario\Desktop\portadas cryptography\smart-car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484784"/>
            <a:ext cx="4355976" cy="4405759"/>
          </a:xfrm>
          <a:prstGeom prst="rect">
            <a:avLst/>
          </a:prstGeom>
          <a:noFill/>
        </p:spPr>
      </p:pic>
      <p:pic>
        <p:nvPicPr>
          <p:cNvPr id="1029" name="Picture 5" descr="C:\Users\usuario\Desktop\portadas cryptography\smart-cards.jpg"/>
          <p:cNvPicPr>
            <a:picLocks noChangeAspect="1" noChangeArrowheads="1"/>
          </p:cNvPicPr>
          <p:nvPr/>
        </p:nvPicPr>
        <p:blipFill>
          <a:blip r:embed="rId7" cstate="print"/>
          <a:srcRect l="13285" r="9956"/>
          <a:stretch>
            <a:fillRect/>
          </a:stretch>
        </p:blipFill>
        <p:spPr bwMode="auto">
          <a:xfrm>
            <a:off x="5148064" y="1484784"/>
            <a:ext cx="4392488" cy="4286504"/>
          </a:xfrm>
          <a:prstGeom prst="rect">
            <a:avLst/>
          </a:prstGeom>
          <a:noFill/>
        </p:spPr>
      </p:pic>
      <p:pic>
        <p:nvPicPr>
          <p:cNvPr id="1027" name="Picture 3" descr="C:\Users\usuario\Desktop\portadas cryptography\confidential-data-stora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1484784"/>
            <a:ext cx="7283208" cy="4176464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91680" y="-27384"/>
            <a:ext cx="753482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TAQUES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DE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F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ALLOS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EN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ISTEMAS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C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RIPTOGRÁFICOS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960440" y="836712"/>
            <a:ext cx="197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sng" dirty="0" smtClean="0">
                <a:latin typeface="Arial" pitchFamily="34" charset="0"/>
                <a:cs typeface="Arial" pitchFamily="34" charset="0"/>
              </a:rPr>
              <a:t>Principio básico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19672" y="2862223"/>
            <a:ext cx="13681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Pasos:</a:t>
            </a: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s-ES" dirty="0" smtClean="0"/>
          </a:p>
        </p:txBody>
      </p:sp>
      <p:sp>
        <p:nvSpPr>
          <p:cNvPr id="10" name="9 CuadroTexto"/>
          <p:cNvSpPr txBox="1"/>
          <p:nvPr/>
        </p:nvSpPr>
        <p:spPr>
          <a:xfrm>
            <a:off x="5914305" y="3450486"/>
            <a:ext cx="2520280" cy="3385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Arial" pitchFamily="34" charset="0"/>
                <a:cs typeface="Arial" pitchFamily="34" charset="0"/>
              </a:rPr>
              <a:t>Dispositivo criptográfico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940152" y="234888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Texto Plano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380312" y="23488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Clave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Flecha abajo"/>
          <p:cNvSpPr/>
          <p:nvPr/>
        </p:nvSpPr>
        <p:spPr>
          <a:xfrm>
            <a:off x="6346353" y="4005064"/>
            <a:ext cx="278452" cy="360040"/>
          </a:xfrm>
          <a:prstGeom prst="downArrow">
            <a:avLst/>
          </a:prstGeom>
          <a:solidFill>
            <a:srgbClr val="C8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lecha abajo"/>
          <p:cNvSpPr/>
          <p:nvPr/>
        </p:nvSpPr>
        <p:spPr>
          <a:xfrm>
            <a:off x="7786513" y="4005064"/>
            <a:ext cx="278452" cy="36004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6192756" y="4509120"/>
            <a:ext cx="97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s-ES" baseline="30000" dirty="0" err="1" smtClean="0">
                <a:latin typeface="Arial" pitchFamily="34" charset="0"/>
                <a:cs typeface="Arial" pitchFamily="34" charset="0"/>
              </a:rPr>
              <a:t>gold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704924" y="4490535"/>
            <a:ext cx="899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s-ES" baseline="30000" dirty="0" err="1" smtClean="0">
                <a:latin typeface="Arial" pitchFamily="34" charset="0"/>
                <a:cs typeface="Arial" pitchFamily="34" charset="0"/>
              </a:rPr>
              <a:t>faulty</a:t>
            </a:r>
            <a:endParaRPr lang="es-ES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Flecha abajo"/>
          <p:cNvSpPr/>
          <p:nvPr/>
        </p:nvSpPr>
        <p:spPr>
          <a:xfrm>
            <a:off x="6355933" y="5013176"/>
            <a:ext cx="278452" cy="350749"/>
          </a:xfrm>
          <a:prstGeom prst="downArrow">
            <a:avLst/>
          </a:prstGeom>
          <a:solidFill>
            <a:srgbClr val="C8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Flecha abajo"/>
          <p:cNvSpPr/>
          <p:nvPr/>
        </p:nvSpPr>
        <p:spPr>
          <a:xfrm>
            <a:off x="7724085" y="5013176"/>
            <a:ext cx="278452" cy="3507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6067901" y="5507940"/>
            <a:ext cx="2088232" cy="3385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Arial" pitchFamily="34" charset="0"/>
                <a:cs typeface="Arial" pitchFamily="34" charset="0"/>
              </a:rPr>
              <a:t>Post-procesado</a:t>
            </a:r>
          </a:p>
        </p:txBody>
      </p:sp>
      <p:sp>
        <p:nvSpPr>
          <p:cNvPr id="11" name="10 Flecha abajo"/>
          <p:cNvSpPr/>
          <p:nvPr/>
        </p:nvSpPr>
        <p:spPr>
          <a:xfrm>
            <a:off x="6372200" y="2780928"/>
            <a:ext cx="288032" cy="432048"/>
          </a:xfrm>
          <a:prstGeom prst="downArrow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C:\Users\usuario\Desktop\PFC\imagenes DES\243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3847">
            <a:off x="8370711" y="2892521"/>
            <a:ext cx="432047" cy="1111821"/>
          </a:xfrm>
          <a:prstGeom prst="rect">
            <a:avLst/>
          </a:prstGeom>
          <a:noFill/>
        </p:spPr>
      </p:pic>
      <p:sp>
        <p:nvSpPr>
          <p:cNvPr id="25" name="24 Flecha abajo"/>
          <p:cNvSpPr/>
          <p:nvPr/>
        </p:nvSpPr>
        <p:spPr>
          <a:xfrm>
            <a:off x="6931997" y="5939988"/>
            <a:ext cx="216024" cy="432048"/>
          </a:xfrm>
          <a:prstGeom prst="downArrow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CuadroTexto"/>
          <p:cNvSpPr txBox="1"/>
          <p:nvPr/>
        </p:nvSpPr>
        <p:spPr>
          <a:xfrm>
            <a:off x="6175336" y="6372036"/>
            <a:ext cx="249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Claves candidatas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6048741" y="3212976"/>
            <a:ext cx="2232248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5986313" y="5435932"/>
            <a:ext cx="2160240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9" name="28 Conector recto"/>
          <p:cNvCxnSpPr/>
          <p:nvPr/>
        </p:nvCxnSpPr>
        <p:spPr>
          <a:xfrm>
            <a:off x="1475656" y="692696"/>
            <a:ext cx="76683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1475656" y="1303600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" pitchFamily="34" charset="0"/>
                <a:cs typeface="Arial" pitchFamily="34" charset="0"/>
              </a:rPr>
              <a:t> corrupción de los elementos de memoria del dispositivo</a:t>
            </a:r>
            <a:endParaRPr lang="es-ES" dirty="0"/>
          </a:p>
        </p:txBody>
      </p:sp>
      <p:sp>
        <p:nvSpPr>
          <p:cNvPr id="30" name="29 CuadroTexto"/>
          <p:cNvSpPr txBox="1"/>
          <p:nvPr/>
        </p:nvSpPr>
        <p:spPr>
          <a:xfrm>
            <a:off x="4067944" y="148478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4499992" y="141277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Post-procesado 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6300192" y="140348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6732240" y="14034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CLAVE</a:t>
            </a:r>
          </a:p>
        </p:txBody>
      </p:sp>
      <p:sp>
        <p:nvSpPr>
          <p:cNvPr id="34" name="33 Flecha abajo"/>
          <p:cNvSpPr/>
          <p:nvPr/>
        </p:nvSpPr>
        <p:spPr>
          <a:xfrm>
            <a:off x="7596336" y="2780928"/>
            <a:ext cx="288032" cy="432048"/>
          </a:xfrm>
          <a:prstGeom prst="downArrow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6" name="35 Conector recto"/>
          <p:cNvCxnSpPr/>
          <p:nvPr/>
        </p:nvCxnSpPr>
        <p:spPr>
          <a:xfrm>
            <a:off x="1691680" y="4365104"/>
            <a:ext cx="7200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>
            <a:off x="1691680" y="5229200"/>
            <a:ext cx="7200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Rectángulo"/>
          <p:cNvSpPr/>
          <p:nvPr/>
        </p:nvSpPr>
        <p:spPr>
          <a:xfrm>
            <a:off x="1475656" y="35747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es-ES" dirty="0" smtClean="0">
                <a:latin typeface="Arial" pitchFamily="34" charset="0"/>
                <a:cs typeface="Arial" pitchFamily="34" charset="0"/>
              </a:rPr>
              <a:t>1. Corromper el contenido de los registros en un tiempo específico</a:t>
            </a:r>
          </a:p>
        </p:txBody>
      </p:sp>
      <p:sp>
        <p:nvSpPr>
          <p:cNvPr id="39" name="38 Rectángulo"/>
          <p:cNvSpPr/>
          <p:nvPr/>
        </p:nvSpPr>
        <p:spPr>
          <a:xfrm>
            <a:off x="1475656" y="45091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es-ES" dirty="0" smtClean="0">
                <a:latin typeface="Arial" pitchFamily="34" charset="0"/>
                <a:cs typeface="Arial" pitchFamily="34" charset="0"/>
              </a:rPr>
              <a:t>2. Monitorizar y almacenar la salida del circuito</a:t>
            </a:r>
          </a:p>
        </p:txBody>
      </p:sp>
      <p:sp>
        <p:nvSpPr>
          <p:cNvPr id="40" name="39 Rectángulo"/>
          <p:cNvSpPr/>
          <p:nvPr/>
        </p:nvSpPr>
        <p:spPr>
          <a:xfrm>
            <a:off x="1547664" y="5445224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ES" dirty="0" smtClean="0">
                <a:latin typeface="Arial" pitchFamily="34" charset="0"/>
                <a:cs typeface="Arial" pitchFamily="34" charset="0"/>
              </a:rPr>
              <a:t>3. Post-procesar las salidas del circuito para obtener información sobre la clave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133 Conector recto"/>
          <p:cNvCxnSpPr/>
          <p:nvPr/>
        </p:nvCxnSpPr>
        <p:spPr>
          <a:xfrm>
            <a:off x="1475656" y="692696"/>
            <a:ext cx="76683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138 Rectángulo"/>
          <p:cNvSpPr/>
          <p:nvPr/>
        </p:nvSpPr>
        <p:spPr>
          <a:xfrm>
            <a:off x="1403648" y="68431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TAQUES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DE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F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ALLOS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EN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D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ATA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NCRYPTION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TANDARD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(DES)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9" name="258 Grupo"/>
          <p:cNvGrpSpPr/>
          <p:nvPr/>
        </p:nvGrpSpPr>
        <p:grpSpPr>
          <a:xfrm>
            <a:off x="1757668" y="672951"/>
            <a:ext cx="6702764" cy="6088162"/>
            <a:chOff x="1757668" y="744959"/>
            <a:chExt cx="6702764" cy="6088162"/>
          </a:xfrm>
        </p:grpSpPr>
        <p:sp>
          <p:nvSpPr>
            <p:cNvPr id="141" name="140 CuadroTexto"/>
            <p:cNvSpPr txBox="1"/>
            <p:nvPr/>
          </p:nvSpPr>
          <p:spPr>
            <a:xfrm>
              <a:off x="5790116" y="1681063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>
                  <a:latin typeface="Arial" pitchFamily="34" charset="0"/>
                  <a:cs typeface="Arial" pitchFamily="34" charset="0"/>
                </a:rPr>
                <a:t>(28 bits)</a:t>
              </a:r>
              <a:endParaRPr lang="es-E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141 CuadroTexto"/>
            <p:cNvSpPr txBox="1"/>
            <p:nvPr/>
          </p:nvSpPr>
          <p:spPr>
            <a:xfrm>
              <a:off x="7518308" y="1692096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>
                  <a:latin typeface="Arial" pitchFamily="34" charset="0"/>
                  <a:cs typeface="Arial" pitchFamily="34" charset="0"/>
                </a:rPr>
                <a:t>(28 bits)</a:t>
              </a:r>
              <a:endParaRPr lang="es-E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145 CuadroTexto"/>
            <p:cNvSpPr txBox="1"/>
            <p:nvPr/>
          </p:nvSpPr>
          <p:spPr>
            <a:xfrm>
              <a:off x="2189716" y="1908120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>
                  <a:latin typeface="Arial" pitchFamily="34" charset="0"/>
                  <a:cs typeface="Arial" pitchFamily="34" charset="0"/>
                </a:rPr>
                <a:t>(32 bits)</a:t>
              </a:r>
              <a:endParaRPr lang="es-E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146 CuadroTexto"/>
            <p:cNvSpPr txBox="1"/>
            <p:nvPr/>
          </p:nvSpPr>
          <p:spPr>
            <a:xfrm>
              <a:off x="3917908" y="1897087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>
                  <a:latin typeface="Arial" pitchFamily="34" charset="0"/>
                  <a:cs typeface="Arial" pitchFamily="34" charset="0"/>
                </a:rPr>
                <a:t>(32 bits)</a:t>
              </a:r>
              <a:endParaRPr lang="es-E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147 CuadroTexto"/>
            <p:cNvSpPr txBox="1"/>
            <p:nvPr/>
          </p:nvSpPr>
          <p:spPr>
            <a:xfrm>
              <a:off x="4854012" y="2052136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>
                  <a:latin typeface="Arial" pitchFamily="34" charset="0"/>
                  <a:cs typeface="Arial" pitchFamily="34" charset="0"/>
                </a:rPr>
                <a:t>(48 bits)</a:t>
              </a:r>
              <a:endParaRPr lang="es-ES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3" name="152 Conector recto de flecha"/>
            <p:cNvCxnSpPr/>
            <p:nvPr/>
          </p:nvCxnSpPr>
          <p:spPr>
            <a:xfrm flipH="1">
              <a:off x="4283968" y="2497400"/>
              <a:ext cx="1944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153 CuadroTexto"/>
            <p:cNvSpPr txBox="1"/>
            <p:nvPr/>
          </p:nvSpPr>
          <p:spPr>
            <a:xfrm>
              <a:off x="5790116" y="1321023"/>
              <a:ext cx="2520280" cy="3087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latin typeface="Arial" pitchFamily="34" charset="0"/>
                  <a:cs typeface="Arial" pitchFamily="34" charset="0"/>
                </a:rPr>
                <a:t>Permutación Inicial</a:t>
              </a:r>
              <a:endParaRPr lang="es-E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154 CuadroTexto"/>
            <p:cNvSpPr txBox="1"/>
            <p:nvPr/>
          </p:nvSpPr>
          <p:spPr>
            <a:xfrm>
              <a:off x="6228184" y="2352917"/>
              <a:ext cx="1656184" cy="3087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latin typeface="Arial" pitchFamily="34" charset="0"/>
                  <a:cs typeface="Arial" pitchFamily="34" charset="0"/>
                </a:rPr>
                <a:t>Permutación</a:t>
              </a:r>
              <a:endParaRPr lang="es-ES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6" name="155 Conector recto de flecha"/>
            <p:cNvCxnSpPr/>
            <p:nvPr/>
          </p:nvCxnSpPr>
          <p:spPr>
            <a:xfrm>
              <a:off x="5862124" y="1645095"/>
              <a:ext cx="0" cy="324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156 Conector recto"/>
            <p:cNvCxnSpPr/>
            <p:nvPr/>
          </p:nvCxnSpPr>
          <p:spPr>
            <a:xfrm>
              <a:off x="5868144" y="2371560"/>
              <a:ext cx="0" cy="5056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157 CuadroTexto"/>
            <p:cNvSpPr txBox="1"/>
            <p:nvPr/>
          </p:nvSpPr>
          <p:spPr>
            <a:xfrm>
              <a:off x="6732240" y="3167432"/>
              <a:ext cx="461665" cy="65017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s-ES" dirty="0" smtClean="0"/>
                <a:t>. . . . </a:t>
              </a:r>
              <a:endParaRPr lang="es-ES" dirty="0"/>
            </a:p>
          </p:txBody>
        </p:sp>
        <p:sp>
          <p:nvSpPr>
            <p:cNvPr id="159" name="158 CuadroTexto"/>
            <p:cNvSpPr txBox="1"/>
            <p:nvPr/>
          </p:nvSpPr>
          <p:spPr>
            <a:xfrm>
              <a:off x="5652120" y="1991709"/>
              <a:ext cx="504056" cy="3705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/>
                <a:t>&lt;</a:t>
              </a:r>
              <a:endParaRPr lang="es-ES" b="1" dirty="0"/>
            </a:p>
          </p:txBody>
        </p:sp>
        <p:cxnSp>
          <p:nvCxnSpPr>
            <p:cNvPr id="160" name="159 Conector recto de flecha"/>
            <p:cNvCxnSpPr/>
            <p:nvPr/>
          </p:nvCxnSpPr>
          <p:spPr>
            <a:xfrm>
              <a:off x="8166380" y="1645095"/>
              <a:ext cx="0" cy="324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160 CuadroTexto"/>
            <p:cNvSpPr txBox="1"/>
            <p:nvPr/>
          </p:nvSpPr>
          <p:spPr>
            <a:xfrm>
              <a:off x="7956376" y="1991709"/>
              <a:ext cx="504056" cy="3705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/>
                <a:t>&lt;</a:t>
              </a:r>
              <a:endParaRPr lang="es-ES" b="1" dirty="0"/>
            </a:p>
          </p:txBody>
        </p:sp>
        <p:cxnSp>
          <p:nvCxnSpPr>
            <p:cNvPr id="162" name="161 Conector recto"/>
            <p:cNvCxnSpPr/>
            <p:nvPr/>
          </p:nvCxnSpPr>
          <p:spPr>
            <a:xfrm>
              <a:off x="6156176" y="2113111"/>
              <a:ext cx="5040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162 Conector recto de flecha"/>
            <p:cNvCxnSpPr/>
            <p:nvPr/>
          </p:nvCxnSpPr>
          <p:spPr>
            <a:xfrm>
              <a:off x="6660232" y="2113111"/>
              <a:ext cx="0" cy="21670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163 Conector recto"/>
            <p:cNvCxnSpPr/>
            <p:nvPr/>
          </p:nvCxnSpPr>
          <p:spPr>
            <a:xfrm>
              <a:off x="7452320" y="2113111"/>
              <a:ext cx="5040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164 Conector recto de flecha"/>
            <p:cNvCxnSpPr/>
            <p:nvPr/>
          </p:nvCxnSpPr>
          <p:spPr>
            <a:xfrm>
              <a:off x="7452320" y="2113111"/>
              <a:ext cx="0" cy="21670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165 Conector recto"/>
            <p:cNvCxnSpPr/>
            <p:nvPr/>
          </p:nvCxnSpPr>
          <p:spPr>
            <a:xfrm>
              <a:off x="8172400" y="2371560"/>
              <a:ext cx="0" cy="5056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166 CuadroTexto"/>
            <p:cNvSpPr txBox="1"/>
            <p:nvPr/>
          </p:nvSpPr>
          <p:spPr>
            <a:xfrm>
              <a:off x="6228184" y="4106574"/>
              <a:ext cx="1656184" cy="3087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latin typeface="Arial" pitchFamily="34" charset="0"/>
                  <a:cs typeface="Arial" pitchFamily="34" charset="0"/>
                </a:rPr>
                <a:t>Permutación</a:t>
              </a:r>
              <a:endParaRPr lang="es-ES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8" name="167 Conector recto de flecha"/>
            <p:cNvCxnSpPr/>
            <p:nvPr/>
          </p:nvCxnSpPr>
          <p:spPr>
            <a:xfrm>
              <a:off x="5862124" y="3456399"/>
              <a:ext cx="0" cy="27964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168 CuadroTexto"/>
            <p:cNvSpPr txBox="1"/>
            <p:nvPr/>
          </p:nvSpPr>
          <p:spPr>
            <a:xfrm>
              <a:off x="5652120" y="3745366"/>
              <a:ext cx="504056" cy="3705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/>
                <a:t>&lt;&lt;</a:t>
              </a:r>
              <a:endParaRPr lang="es-ES" b="1" dirty="0"/>
            </a:p>
          </p:txBody>
        </p:sp>
        <p:cxnSp>
          <p:nvCxnSpPr>
            <p:cNvPr id="170" name="169 Conector recto de flecha"/>
            <p:cNvCxnSpPr/>
            <p:nvPr/>
          </p:nvCxnSpPr>
          <p:spPr>
            <a:xfrm>
              <a:off x="8166380" y="3456399"/>
              <a:ext cx="0" cy="27964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170 CuadroTexto"/>
            <p:cNvSpPr txBox="1"/>
            <p:nvPr/>
          </p:nvSpPr>
          <p:spPr>
            <a:xfrm>
              <a:off x="7956376" y="3745366"/>
              <a:ext cx="504056" cy="3705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/>
                <a:t>&lt;&lt;</a:t>
              </a:r>
              <a:endParaRPr lang="es-ES" b="1" dirty="0"/>
            </a:p>
          </p:txBody>
        </p:sp>
        <p:cxnSp>
          <p:nvCxnSpPr>
            <p:cNvPr id="172" name="171 Conector recto"/>
            <p:cNvCxnSpPr/>
            <p:nvPr/>
          </p:nvCxnSpPr>
          <p:spPr>
            <a:xfrm>
              <a:off x="6156176" y="3908492"/>
              <a:ext cx="5040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172 Conector recto de flecha"/>
            <p:cNvCxnSpPr/>
            <p:nvPr/>
          </p:nvCxnSpPr>
          <p:spPr>
            <a:xfrm>
              <a:off x="6660232" y="3908492"/>
              <a:ext cx="0" cy="21670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173 Conector recto"/>
            <p:cNvCxnSpPr/>
            <p:nvPr/>
          </p:nvCxnSpPr>
          <p:spPr>
            <a:xfrm>
              <a:off x="7452320" y="3908492"/>
              <a:ext cx="5040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174 Conector recto de flecha"/>
            <p:cNvCxnSpPr/>
            <p:nvPr/>
          </p:nvCxnSpPr>
          <p:spPr>
            <a:xfrm>
              <a:off x="7452320" y="3908492"/>
              <a:ext cx="0" cy="21670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175 CuadroTexto"/>
            <p:cNvSpPr txBox="1"/>
            <p:nvPr/>
          </p:nvSpPr>
          <p:spPr>
            <a:xfrm>
              <a:off x="6228184" y="5098100"/>
              <a:ext cx="1656184" cy="3087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latin typeface="Arial" pitchFamily="34" charset="0"/>
                  <a:cs typeface="Arial" pitchFamily="34" charset="0"/>
                </a:rPr>
                <a:t>Permutación</a:t>
              </a:r>
              <a:endParaRPr lang="es-E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7" name="176 CuadroTexto"/>
            <p:cNvSpPr txBox="1"/>
            <p:nvPr/>
          </p:nvSpPr>
          <p:spPr>
            <a:xfrm>
              <a:off x="5652120" y="4747379"/>
              <a:ext cx="504056" cy="3705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/>
                <a:t>&lt;</a:t>
              </a:r>
              <a:endParaRPr lang="es-ES" b="1" dirty="0"/>
            </a:p>
          </p:txBody>
        </p:sp>
        <p:sp>
          <p:nvSpPr>
            <p:cNvPr id="178" name="177 CuadroTexto"/>
            <p:cNvSpPr txBox="1"/>
            <p:nvPr/>
          </p:nvSpPr>
          <p:spPr>
            <a:xfrm>
              <a:off x="7956376" y="4747379"/>
              <a:ext cx="504056" cy="3705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/>
                <a:t>&lt;</a:t>
              </a:r>
              <a:endParaRPr lang="es-ES" b="1" dirty="0"/>
            </a:p>
          </p:txBody>
        </p:sp>
        <p:cxnSp>
          <p:nvCxnSpPr>
            <p:cNvPr id="180" name="179 Conector recto"/>
            <p:cNvCxnSpPr/>
            <p:nvPr/>
          </p:nvCxnSpPr>
          <p:spPr>
            <a:xfrm>
              <a:off x="6156176" y="4901184"/>
              <a:ext cx="5040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180 Conector recto de flecha"/>
            <p:cNvCxnSpPr/>
            <p:nvPr/>
          </p:nvCxnSpPr>
          <p:spPr>
            <a:xfrm>
              <a:off x="6660232" y="4901208"/>
              <a:ext cx="0" cy="21670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188 Conector recto"/>
            <p:cNvCxnSpPr/>
            <p:nvPr/>
          </p:nvCxnSpPr>
          <p:spPr>
            <a:xfrm>
              <a:off x="7452320" y="4901184"/>
              <a:ext cx="5040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189 Conector recto de flecha"/>
            <p:cNvCxnSpPr/>
            <p:nvPr/>
          </p:nvCxnSpPr>
          <p:spPr>
            <a:xfrm>
              <a:off x="7452320" y="4901208"/>
              <a:ext cx="0" cy="21670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190 Conector recto de flecha"/>
            <p:cNvCxnSpPr/>
            <p:nvPr/>
          </p:nvCxnSpPr>
          <p:spPr>
            <a:xfrm>
              <a:off x="8172400" y="4113536"/>
              <a:ext cx="0" cy="630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191 Conector recto de flecha"/>
            <p:cNvCxnSpPr/>
            <p:nvPr/>
          </p:nvCxnSpPr>
          <p:spPr>
            <a:xfrm>
              <a:off x="5868144" y="4131608"/>
              <a:ext cx="0" cy="630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194 CuadroTexto"/>
            <p:cNvSpPr txBox="1"/>
            <p:nvPr/>
          </p:nvSpPr>
          <p:spPr>
            <a:xfrm>
              <a:off x="4998028" y="2227349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es-ES" sz="105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s-E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6" name="195 CuadroTexto"/>
            <p:cNvSpPr txBox="1"/>
            <p:nvPr/>
          </p:nvSpPr>
          <p:spPr>
            <a:xfrm>
              <a:off x="1757668" y="4684459"/>
              <a:ext cx="648072" cy="401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 smtClean="0">
                  <a:latin typeface="Arial" pitchFamily="34" charset="0"/>
                  <a:cs typeface="Arial" pitchFamily="34" charset="0"/>
                </a:rPr>
                <a:t>L</a:t>
              </a:r>
              <a:r>
                <a:rPr lang="es-ES" sz="1200" dirty="0" smtClean="0">
                  <a:latin typeface="Arial" pitchFamily="34" charset="0"/>
                  <a:cs typeface="Arial" pitchFamily="34" charset="0"/>
                </a:rPr>
                <a:t>16</a:t>
              </a:r>
              <a:endParaRPr lang="es-E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7" name="196 CuadroTexto"/>
            <p:cNvSpPr txBox="1"/>
            <p:nvPr/>
          </p:nvSpPr>
          <p:spPr>
            <a:xfrm>
              <a:off x="1763688" y="3673076"/>
              <a:ext cx="648072" cy="401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 smtClean="0">
                  <a:latin typeface="Arial" pitchFamily="34" charset="0"/>
                  <a:cs typeface="Arial" pitchFamily="34" charset="0"/>
                </a:rPr>
                <a:t>L</a:t>
              </a:r>
              <a:r>
                <a:rPr lang="es-ES" sz="1200" dirty="0" smtClean="0">
                  <a:latin typeface="Arial" pitchFamily="34" charset="0"/>
                  <a:cs typeface="Arial" pitchFamily="34" charset="0"/>
                </a:rPr>
                <a:t>15</a:t>
              </a:r>
              <a:endParaRPr lang="es-E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8" name="197 CuadroTexto"/>
            <p:cNvSpPr txBox="1"/>
            <p:nvPr/>
          </p:nvSpPr>
          <p:spPr>
            <a:xfrm>
              <a:off x="1979712" y="1444295"/>
              <a:ext cx="2730284" cy="3087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latin typeface="Arial" pitchFamily="34" charset="0"/>
                  <a:cs typeface="Arial" pitchFamily="34" charset="0"/>
                </a:rPr>
                <a:t>Permutación Inicial</a:t>
              </a:r>
              <a:endParaRPr lang="es-E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" name="198 CuadroTexto"/>
            <p:cNvSpPr txBox="1"/>
            <p:nvPr/>
          </p:nvSpPr>
          <p:spPr>
            <a:xfrm>
              <a:off x="2621764" y="2260866"/>
              <a:ext cx="1656184" cy="3087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latin typeface="Arial" pitchFamily="34" charset="0"/>
                  <a:cs typeface="Arial" pitchFamily="34" charset="0"/>
                </a:rPr>
                <a:t>f-</a:t>
              </a:r>
              <a:r>
                <a:rPr lang="es-ES" sz="1400" dirty="0" err="1" smtClean="0">
                  <a:latin typeface="Arial" pitchFamily="34" charset="0"/>
                  <a:cs typeface="Arial" pitchFamily="34" charset="0"/>
                </a:rPr>
                <a:t>Feistel</a:t>
              </a:r>
              <a:r>
                <a:rPr lang="es-ES" sz="1400" dirty="0" smtClean="0">
                  <a:latin typeface="Arial" pitchFamily="34" charset="0"/>
                  <a:cs typeface="Arial" pitchFamily="34" charset="0"/>
                </a:rPr>
                <a:t> (ronda 1)</a:t>
              </a:r>
              <a:endParaRPr lang="es-E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" name="199 CuadroTexto"/>
            <p:cNvSpPr txBox="1"/>
            <p:nvPr/>
          </p:nvSpPr>
          <p:spPr>
            <a:xfrm>
              <a:off x="2045700" y="2185119"/>
              <a:ext cx="432048" cy="370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latin typeface="Cambria Math"/>
                  <a:ea typeface="Cambria Math"/>
                </a:rPr>
                <a:t>⨁</a:t>
              </a:r>
              <a:endParaRPr lang="es-ES" dirty="0"/>
            </a:p>
          </p:txBody>
        </p:sp>
        <p:cxnSp>
          <p:nvCxnSpPr>
            <p:cNvPr id="201" name="200 Conector recto de flecha"/>
            <p:cNvCxnSpPr/>
            <p:nvPr/>
          </p:nvCxnSpPr>
          <p:spPr>
            <a:xfrm>
              <a:off x="2261724" y="1753071"/>
              <a:ext cx="0" cy="504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201 Conector recto"/>
            <p:cNvCxnSpPr/>
            <p:nvPr/>
          </p:nvCxnSpPr>
          <p:spPr>
            <a:xfrm>
              <a:off x="4565980" y="1753071"/>
              <a:ext cx="0" cy="9412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202 Conector recto de flecha"/>
            <p:cNvCxnSpPr/>
            <p:nvPr/>
          </p:nvCxnSpPr>
          <p:spPr>
            <a:xfrm flipH="1">
              <a:off x="4277948" y="2405348"/>
              <a:ext cx="28803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212 Conector recto"/>
            <p:cNvCxnSpPr/>
            <p:nvPr/>
          </p:nvCxnSpPr>
          <p:spPr>
            <a:xfrm flipH="1">
              <a:off x="2261724" y="2694315"/>
              <a:ext cx="2304256" cy="2889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213 Conector recto"/>
            <p:cNvCxnSpPr/>
            <p:nvPr/>
          </p:nvCxnSpPr>
          <p:spPr>
            <a:xfrm>
              <a:off x="2261724" y="2477589"/>
              <a:ext cx="0" cy="2167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214 Conector recto"/>
            <p:cNvCxnSpPr/>
            <p:nvPr/>
          </p:nvCxnSpPr>
          <p:spPr>
            <a:xfrm>
              <a:off x="2261724" y="2694314"/>
              <a:ext cx="2304256" cy="3612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215 Conector recto"/>
            <p:cNvCxnSpPr/>
            <p:nvPr/>
          </p:nvCxnSpPr>
          <p:spPr>
            <a:xfrm>
              <a:off x="4565980" y="3055522"/>
              <a:ext cx="0" cy="2365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216 Conector recto de flecha"/>
            <p:cNvCxnSpPr/>
            <p:nvPr/>
          </p:nvCxnSpPr>
          <p:spPr>
            <a:xfrm flipH="1">
              <a:off x="2333732" y="2405348"/>
              <a:ext cx="28803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217 CuadroTexto"/>
            <p:cNvSpPr txBox="1"/>
            <p:nvPr/>
          </p:nvSpPr>
          <p:spPr>
            <a:xfrm>
              <a:off x="2555776" y="3994666"/>
              <a:ext cx="1722172" cy="3087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latin typeface="Arial" pitchFamily="34" charset="0"/>
                  <a:cs typeface="Arial" pitchFamily="34" charset="0"/>
                </a:rPr>
                <a:t>f-</a:t>
              </a:r>
              <a:r>
                <a:rPr lang="es-ES" sz="1400" dirty="0" err="1" smtClean="0">
                  <a:latin typeface="Arial" pitchFamily="34" charset="0"/>
                  <a:cs typeface="Arial" pitchFamily="34" charset="0"/>
                </a:rPr>
                <a:t>Feistel</a:t>
              </a:r>
              <a:r>
                <a:rPr lang="es-ES" sz="1400" dirty="0" smtClean="0">
                  <a:latin typeface="Arial" pitchFamily="34" charset="0"/>
                  <a:cs typeface="Arial" pitchFamily="34" charset="0"/>
                </a:rPr>
                <a:t> (ronda 15)</a:t>
              </a:r>
              <a:endParaRPr lang="es-ES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9" name="218 Conector recto de flecha"/>
            <p:cNvCxnSpPr/>
            <p:nvPr/>
          </p:nvCxnSpPr>
          <p:spPr>
            <a:xfrm>
              <a:off x="2195736" y="3797750"/>
              <a:ext cx="0" cy="28896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219 Conector recto"/>
            <p:cNvCxnSpPr/>
            <p:nvPr/>
          </p:nvCxnSpPr>
          <p:spPr>
            <a:xfrm flipH="1">
              <a:off x="2201756" y="3436542"/>
              <a:ext cx="2370244" cy="3612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220 Conector recto"/>
            <p:cNvCxnSpPr/>
            <p:nvPr/>
          </p:nvCxnSpPr>
          <p:spPr>
            <a:xfrm>
              <a:off x="2261724" y="3436542"/>
              <a:ext cx="2304256" cy="3612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221 Conector recto"/>
            <p:cNvCxnSpPr/>
            <p:nvPr/>
          </p:nvCxnSpPr>
          <p:spPr>
            <a:xfrm>
              <a:off x="4565980" y="3797750"/>
              <a:ext cx="0" cy="6139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222 Conector recto de flecha"/>
            <p:cNvCxnSpPr/>
            <p:nvPr/>
          </p:nvCxnSpPr>
          <p:spPr>
            <a:xfrm flipH="1">
              <a:off x="4277948" y="4139147"/>
              <a:ext cx="28803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223 Conector recto"/>
            <p:cNvCxnSpPr/>
            <p:nvPr/>
          </p:nvCxnSpPr>
          <p:spPr>
            <a:xfrm>
              <a:off x="2195736" y="4303442"/>
              <a:ext cx="0" cy="1805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224 Conector recto"/>
            <p:cNvCxnSpPr/>
            <p:nvPr/>
          </p:nvCxnSpPr>
          <p:spPr>
            <a:xfrm>
              <a:off x="2195736" y="4447925"/>
              <a:ext cx="2376264" cy="3413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225 Conector recto"/>
            <p:cNvCxnSpPr/>
            <p:nvPr/>
          </p:nvCxnSpPr>
          <p:spPr>
            <a:xfrm flipH="1">
              <a:off x="2195736" y="4428115"/>
              <a:ext cx="2370244" cy="3810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226 Conector recto de flecha"/>
            <p:cNvCxnSpPr/>
            <p:nvPr/>
          </p:nvCxnSpPr>
          <p:spPr>
            <a:xfrm flipH="1">
              <a:off x="2267744" y="4158958"/>
              <a:ext cx="28803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227 CuadroTexto"/>
            <p:cNvSpPr txBox="1"/>
            <p:nvPr/>
          </p:nvSpPr>
          <p:spPr>
            <a:xfrm>
              <a:off x="1979712" y="3994084"/>
              <a:ext cx="432048" cy="401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 smtClean="0">
                  <a:latin typeface="Cambria Math"/>
                  <a:ea typeface="Cambria Math"/>
                </a:rPr>
                <a:t>⨁</a:t>
              </a:r>
              <a:endParaRPr lang="es-ES" sz="2000" dirty="0"/>
            </a:p>
          </p:txBody>
        </p:sp>
        <p:cxnSp>
          <p:nvCxnSpPr>
            <p:cNvPr id="229" name="228 Conector recto de flecha"/>
            <p:cNvCxnSpPr/>
            <p:nvPr/>
          </p:nvCxnSpPr>
          <p:spPr>
            <a:xfrm>
              <a:off x="2195736" y="4798644"/>
              <a:ext cx="0" cy="28896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229 Conector recto"/>
            <p:cNvCxnSpPr/>
            <p:nvPr/>
          </p:nvCxnSpPr>
          <p:spPr>
            <a:xfrm>
              <a:off x="4572000" y="4809132"/>
              <a:ext cx="0" cy="115200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230 Conector recto"/>
            <p:cNvCxnSpPr/>
            <p:nvPr/>
          </p:nvCxnSpPr>
          <p:spPr>
            <a:xfrm>
              <a:off x="2261724" y="2983281"/>
              <a:ext cx="0" cy="2365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231 CuadroTexto"/>
            <p:cNvSpPr txBox="1"/>
            <p:nvPr/>
          </p:nvSpPr>
          <p:spPr>
            <a:xfrm>
              <a:off x="3024195" y="2858609"/>
              <a:ext cx="461665" cy="65017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s-ES" dirty="0" smtClean="0"/>
                <a:t>. . . . </a:t>
              </a:r>
              <a:endParaRPr lang="es-ES" dirty="0"/>
            </a:p>
          </p:txBody>
        </p:sp>
        <p:sp>
          <p:nvSpPr>
            <p:cNvPr id="233" name="232 CuadroTexto"/>
            <p:cNvSpPr txBox="1"/>
            <p:nvPr/>
          </p:nvSpPr>
          <p:spPr>
            <a:xfrm>
              <a:off x="1901684" y="2002196"/>
              <a:ext cx="648072" cy="401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 smtClean="0">
                  <a:latin typeface="Arial" pitchFamily="34" charset="0"/>
                  <a:cs typeface="Arial" pitchFamily="34" charset="0"/>
                </a:rPr>
                <a:t>L</a:t>
              </a:r>
              <a:r>
                <a:rPr lang="es-ES" sz="12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s-E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4" name="233 CuadroTexto"/>
            <p:cNvSpPr txBox="1"/>
            <p:nvPr/>
          </p:nvSpPr>
          <p:spPr>
            <a:xfrm>
              <a:off x="4493972" y="2071743"/>
              <a:ext cx="455574" cy="4014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dirty="0" smtClean="0">
                  <a:latin typeface="Arial" pitchFamily="34" charset="0"/>
                  <a:cs typeface="Arial" pitchFamily="34" charset="0"/>
                </a:rPr>
                <a:t>R</a:t>
              </a:r>
              <a:r>
                <a:rPr lang="es-ES" sz="12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s-E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" name="234 CuadroTexto"/>
            <p:cNvSpPr txBox="1"/>
            <p:nvPr/>
          </p:nvSpPr>
          <p:spPr>
            <a:xfrm>
              <a:off x="4493972" y="3725508"/>
              <a:ext cx="540533" cy="4014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dirty="0" smtClean="0">
                  <a:latin typeface="Arial" pitchFamily="34" charset="0"/>
                  <a:cs typeface="Arial" pitchFamily="34" charset="0"/>
                </a:rPr>
                <a:t>R</a:t>
              </a:r>
              <a:r>
                <a:rPr lang="es-ES" sz="1200" dirty="0" smtClean="0">
                  <a:latin typeface="Arial" pitchFamily="34" charset="0"/>
                  <a:cs typeface="Arial" pitchFamily="34" charset="0"/>
                </a:rPr>
                <a:t>15</a:t>
              </a:r>
              <a:endParaRPr lang="es-E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6" name="235 CuadroTexto"/>
            <p:cNvSpPr txBox="1"/>
            <p:nvPr/>
          </p:nvSpPr>
          <p:spPr>
            <a:xfrm>
              <a:off x="4499992" y="4489375"/>
              <a:ext cx="540533" cy="4014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dirty="0" smtClean="0">
                  <a:latin typeface="Arial" pitchFamily="34" charset="0"/>
                  <a:cs typeface="Arial" pitchFamily="34" charset="0"/>
                </a:rPr>
                <a:t>R</a:t>
              </a:r>
              <a:r>
                <a:rPr lang="es-ES" sz="1200" dirty="0" smtClean="0">
                  <a:latin typeface="Arial" pitchFamily="34" charset="0"/>
                  <a:cs typeface="Arial" pitchFamily="34" charset="0"/>
                </a:rPr>
                <a:t>16</a:t>
              </a:r>
              <a:endParaRPr lang="es-E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7" name="236 CuadroTexto"/>
            <p:cNvSpPr txBox="1"/>
            <p:nvPr/>
          </p:nvSpPr>
          <p:spPr>
            <a:xfrm>
              <a:off x="2555776" y="5016538"/>
              <a:ext cx="1722172" cy="3087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latin typeface="Arial" pitchFamily="34" charset="0"/>
                  <a:cs typeface="Arial" pitchFamily="34" charset="0"/>
                </a:rPr>
                <a:t>f-</a:t>
              </a:r>
              <a:r>
                <a:rPr lang="es-ES" sz="1400" dirty="0" err="1" smtClean="0">
                  <a:latin typeface="Arial" pitchFamily="34" charset="0"/>
                  <a:cs typeface="Arial" pitchFamily="34" charset="0"/>
                </a:rPr>
                <a:t>Feistel</a:t>
              </a:r>
              <a:r>
                <a:rPr lang="es-ES" sz="1400" dirty="0" smtClean="0">
                  <a:latin typeface="Arial" pitchFamily="34" charset="0"/>
                  <a:cs typeface="Arial" pitchFamily="34" charset="0"/>
                </a:rPr>
                <a:t> (ronda 16)</a:t>
              </a:r>
              <a:endParaRPr lang="es-ES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38" name="237 Conector recto de flecha"/>
            <p:cNvCxnSpPr/>
            <p:nvPr/>
          </p:nvCxnSpPr>
          <p:spPr>
            <a:xfrm flipH="1">
              <a:off x="4277948" y="5161020"/>
              <a:ext cx="28803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238 Conector recto"/>
            <p:cNvCxnSpPr/>
            <p:nvPr/>
          </p:nvCxnSpPr>
          <p:spPr>
            <a:xfrm>
              <a:off x="2195736" y="5242583"/>
              <a:ext cx="0" cy="72000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241 Conector recto de flecha"/>
            <p:cNvCxnSpPr/>
            <p:nvPr/>
          </p:nvCxnSpPr>
          <p:spPr>
            <a:xfrm flipH="1">
              <a:off x="2267744" y="5180831"/>
              <a:ext cx="28803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242 CuadroTexto"/>
            <p:cNvSpPr txBox="1"/>
            <p:nvPr/>
          </p:nvSpPr>
          <p:spPr>
            <a:xfrm>
              <a:off x="1979712" y="4973426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 smtClean="0">
                  <a:latin typeface="Cambria Math"/>
                  <a:ea typeface="Cambria Math"/>
                </a:rPr>
                <a:t>⨁</a:t>
              </a:r>
              <a:endParaRPr lang="es-ES" sz="2000" dirty="0"/>
            </a:p>
          </p:txBody>
        </p:sp>
        <p:sp>
          <p:nvSpPr>
            <p:cNvPr id="244" name="243 CuadroTexto"/>
            <p:cNvSpPr txBox="1"/>
            <p:nvPr/>
          </p:nvSpPr>
          <p:spPr>
            <a:xfrm>
              <a:off x="1979712" y="5964999"/>
              <a:ext cx="2808312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latin typeface="Arial" pitchFamily="34" charset="0"/>
                  <a:cs typeface="Arial" pitchFamily="34" charset="0"/>
                </a:rPr>
                <a:t>Permutación Final</a:t>
              </a:r>
            </a:p>
          </p:txBody>
        </p:sp>
        <p:sp>
          <p:nvSpPr>
            <p:cNvPr id="247" name="246 Flecha derecha"/>
            <p:cNvSpPr/>
            <p:nvPr/>
          </p:nvSpPr>
          <p:spPr>
            <a:xfrm rot="5400000">
              <a:off x="3294347" y="1251751"/>
              <a:ext cx="252000" cy="14400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8" name="247 CuadroTexto"/>
            <p:cNvSpPr txBox="1"/>
            <p:nvPr/>
          </p:nvSpPr>
          <p:spPr>
            <a:xfrm>
              <a:off x="2843808" y="888975"/>
              <a:ext cx="18661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smtClean="0">
                  <a:latin typeface="Arial" pitchFamily="34" charset="0"/>
                  <a:cs typeface="Arial" pitchFamily="34" charset="0"/>
                </a:rPr>
                <a:t>Texto plano (64 bits)</a:t>
              </a:r>
              <a:endParaRPr lang="es-E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9" name="248 Flecha derecha"/>
            <p:cNvSpPr/>
            <p:nvPr/>
          </p:nvSpPr>
          <p:spPr>
            <a:xfrm rot="5400000">
              <a:off x="3221856" y="6327344"/>
              <a:ext cx="252000" cy="14400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0" name="249 CuadroTexto"/>
            <p:cNvSpPr txBox="1"/>
            <p:nvPr/>
          </p:nvSpPr>
          <p:spPr>
            <a:xfrm>
              <a:off x="2483768" y="6525344"/>
              <a:ext cx="20102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smtClean="0">
                  <a:latin typeface="Arial" pitchFamily="34" charset="0"/>
                  <a:cs typeface="Arial" pitchFamily="34" charset="0"/>
                </a:rPr>
                <a:t>Texto cifrado (64 bits)</a:t>
              </a:r>
              <a:endParaRPr lang="es-E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1" name="250 Flecha derecha"/>
            <p:cNvSpPr/>
            <p:nvPr/>
          </p:nvSpPr>
          <p:spPr>
            <a:xfrm rot="5400000">
              <a:off x="6966046" y="1143533"/>
              <a:ext cx="252000" cy="144483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2" name="251 CuadroTexto"/>
            <p:cNvSpPr txBox="1"/>
            <p:nvPr/>
          </p:nvSpPr>
          <p:spPr>
            <a:xfrm>
              <a:off x="6516216" y="744959"/>
              <a:ext cx="1434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smtClean="0">
                  <a:latin typeface="Arial" pitchFamily="34" charset="0"/>
                  <a:cs typeface="Arial" pitchFamily="34" charset="0"/>
                </a:rPr>
                <a:t>Clave (64 bits)</a:t>
              </a:r>
              <a:endParaRPr lang="es-ES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53" name="252 Conector recto de flecha"/>
            <p:cNvCxnSpPr/>
            <p:nvPr/>
          </p:nvCxnSpPr>
          <p:spPr>
            <a:xfrm flipH="1">
              <a:off x="4283968" y="4251009"/>
              <a:ext cx="1944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253 Conector recto de flecha"/>
            <p:cNvCxnSpPr/>
            <p:nvPr/>
          </p:nvCxnSpPr>
          <p:spPr>
            <a:xfrm flipH="1">
              <a:off x="4284280" y="5262392"/>
              <a:ext cx="1944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5" name="254 CuadroTexto"/>
            <p:cNvSpPr txBox="1"/>
            <p:nvPr/>
          </p:nvSpPr>
          <p:spPr>
            <a:xfrm>
              <a:off x="4998028" y="3955541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es-ES" sz="1050" dirty="0" smtClean="0">
                  <a:latin typeface="Arial" pitchFamily="34" charset="0"/>
                  <a:cs typeface="Arial" pitchFamily="34" charset="0"/>
                </a:rPr>
                <a:t>15</a:t>
              </a:r>
              <a:endParaRPr lang="es-E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" name="255 CuadroTexto"/>
            <p:cNvSpPr txBox="1"/>
            <p:nvPr/>
          </p:nvSpPr>
          <p:spPr>
            <a:xfrm>
              <a:off x="4998028" y="4963653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es-ES" sz="1050" dirty="0" smtClean="0">
                  <a:latin typeface="Arial" pitchFamily="34" charset="0"/>
                  <a:cs typeface="Arial" pitchFamily="34" charset="0"/>
                </a:rPr>
                <a:t>16</a:t>
              </a:r>
              <a:endParaRPr lang="es-E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0" name="259 Rectángulo"/>
          <p:cNvSpPr/>
          <p:nvPr/>
        </p:nvSpPr>
        <p:spPr>
          <a:xfrm>
            <a:off x="1835696" y="1772816"/>
            <a:ext cx="3744416" cy="1512168"/>
          </a:xfrm>
          <a:prstGeom prst="rect">
            <a:avLst/>
          </a:prstGeom>
          <a:noFill/>
          <a:ln>
            <a:solidFill>
              <a:srgbClr val="FF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1" name="260 CuadroTexto"/>
          <p:cNvSpPr txBox="1"/>
          <p:nvPr/>
        </p:nvSpPr>
        <p:spPr>
          <a:xfrm>
            <a:off x="2627784" y="2184120"/>
            <a:ext cx="1656184" cy="308776"/>
          </a:xfrm>
          <a:prstGeom prst="rect">
            <a:avLst/>
          </a:prstGeom>
          <a:solidFill>
            <a:srgbClr val="75EB7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rial" pitchFamily="34" charset="0"/>
                <a:cs typeface="Arial" pitchFamily="34" charset="0"/>
              </a:rPr>
              <a:t>f-</a:t>
            </a:r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Feistel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(ronda 1)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5426" r="25438" b="8055"/>
          <a:stretch>
            <a:fillRect/>
          </a:stretch>
        </p:blipFill>
        <p:spPr bwMode="auto">
          <a:xfrm>
            <a:off x="-9397552" y="260648"/>
            <a:ext cx="7340258" cy="606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9" name="278 Rectángulo"/>
          <p:cNvSpPr/>
          <p:nvPr/>
        </p:nvSpPr>
        <p:spPr>
          <a:xfrm>
            <a:off x="5436096" y="3645024"/>
            <a:ext cx="3672408" cy="3160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80" name="279 Grupo"/>
          <p:cNvGrpSpPr/>
          <p:nvPr/>
        </p:nvGrpSpPr>
        <p:grpSpPr>
          <a:xfrm>
            <a:off x="1331640" y="1015565"/>
            <a:ext cx="5328592" cy="1477331"/>
            <a:chOff x="1331640" y="1303597"/>
            <a:chExt cx="5328592" cy="1477331"/>
          </a:xfrm>
        </p:grpSpPr>
        <p:grpSp>
          <p:nvGrpSpPr>
            <p:cNvPr id="281" name="3 Grupo"/>
            <p:cNvGrpSpPr/>
            <p:nvPr/>
          </p:nvGrpSpPr>
          <p:grpSpPr>
            <a:xfrm>
              <a:off x="1331640" y="1303597"/>
              <a:ext cx="5328592" cy="1477331"/>
              <a:chOff x="-10730208" y="1690032"/>
              <a:chExt cx="5328592" cy="186500"/>
            </a:xfrm>
          </p:grpSpPr>
          <p:sp>
            <p:nvSpPr>
              <p:cNvPr id="286" name="285 CuadroTexto"/>
              <p:cNvSpPr txBox="1"/>
              <p:nvPr/>
            </p:nvSpPr>
            <p:spPr>
              <a:xfrm>
                <a:off x="-10730208" y="1690032"/>
                <a:ext cx="5328592" cy="18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s-ES" sz="1500" dirty="0" smtClean="0">
                  <a:latin typeface="Arial" pitchFamily="34" charset="0"/>
                  <a:cs typeface="Arial" pitchFamily="34" charset="0"/>
                </a:endParaRPr>
              </a:p>
              <a:p>
                <a:pPr marL="342900" indent="-342900"/>
                <a:r>
                  <a:rPr lang="es-ES" sz="1500" dirty="0" smtClean="0">
                    <a:latin typeface="Arial" pitchFamily="34" charset="0"/>
                    <a:cs typeface="Arial" pitchFamily="34" charset="0"/>
                  </a:rPr>
                  <a:t>1. </a:t>
                </a:r>
                <a:r>
                  <a:rPr lang="es-ES" sz="1500" dirty="0" err="1" smtClean="0">
                    <a:latin typeface="Arial" pitchFamily="34" charset="0"/>
                    <a:cs typeface="Arial" pitchFamily="34" charset="0"/>
                  </a:rPr>
                  <a:t>Encriptar</a:t>
                </a:r>
                <a:r>
                  <a:rPr lang="es-ES" sz="1500" dirty="0" smtClean="0">
                    <a:latin typeface="Arial" pitchFamily="34" charset="0"/>
                    <a:cs typeface="Arial" pitchFamily="34" charset="0"/>
                  </a:rPr>
                  <a:t> texto plano con clave almacenada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s-ES" sz="1500" dirty="0" smtClean="0"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s-ES" sz="1500" dirty="0" smtClean="0"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s-ES" sz="1500" dirty="0" smtClean="0"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s-ES" sz="150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" name="286 CuadroTexto"/>
              <p:cNvSpPr txBox="1"/>
              <p:nvPr/>
            </p:nvSpPr>
            <p:spPr>
              <a:xfrm>
                <a:off x="-10370168" y="1767448"/>
                <a:ext cx="4896544" cy="42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 smtClean="0">
                    <a:latin typeface="Arial" pitchFamily="34" charset="0"/>
                    <a:cs typeface="Arial" pitchFamily="34" charset="0"/>
                  </a:rPr>
                  <a:t>C       =  PF(F(K</a:t>
                </a:r>
                <a:r>
                  <a:rPr lang="es-ES" sz="1200" dirty="0" smtClean="0">
                    <a:latin typeface="Arial" pitchFamily="34" charset="0"/>
                    <a:cs typeface="Arial" pitchFamily="34" charset="0"/>
                  </a:rPr>
                  <a:t>16</a:t>
                </a:r>
                <a:r>
                  <a:rPr lang="es-ES" sz="1600" dirty="0" smtClean="0">
                    <a:latin typeface="Arial" pitchFamily="34" charset="0"/>
                    <a:cs typeface="Arial" pitchFamily="34" charset="0"/>
                  </a:rPr>
                  <a:t>, R</a:t>
                </a:r>
                <a:r>
                  <a:rPr lang="es-ES" sz="1200" dirty="0" smtClean="0">
                    <a:latin typeface="Arial" pitchFamily="34" charset="0"/>
                    <a:cs typeface="Arial" pitchFamily="34" charset="0"/>
                  </a:rPr>
                  <a:t>16</a:t>
                </a:r>
                <a:r>
                  <a:rPr lang="es-ES" sz="1600" dirty="0" smtClean="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s-ES" sz="1600" dirty="0" smtClean="0">
                    <a:latin typeface="Arial" pitchFamily="34" charset="0"/>
                    <a:ea typeface="Cambria Math"/>
                    <a:cs typeface="Arial" pitchFamily="34" charset="0"/>
                  </a:rPr>
                  <a:t> ⨁ L</a:t>
                </a:r>
                <a:r>
                  <a:rPr lang="es-ES" sz="1200" dirty="0" smtClean="0">
                    <a:latin typeface="Arial" pitchFamily="34" charset="0"/>
                    <a:ea typeface="Cambria Math"/>
                    <a:cs typeface="Arial" pitchFamily="34" charset="0"/>
                  </a:rPr>
                  <a:t>16 </a:t>
                </a:r>
                <a:r>
                  <a:rPr lang="es-ES" sz="1600" dirty="0" smtClean="0">
                    <a:latin typeface="Arial" pitchFamily="34" charset="0"/>
                    <a:ea typeface="Cambria Math"/>
                    <a:cs typeface="Arial" pitchFamily="34" charset="0"/>
                  </a:rPr>
                  <a:t> ,  R</a:t>
                </a:r>
                <a:r>
                  <a:rPr lang="es-ES" sz="1200" dirty="0" smtClean="0">
                    <a:latin typeface="Arial" pitchFamily="34" charset="0"/>
                    <a:ea typeface="Cambria Math"/>
                    <a:cs typeface="Arial" pitchFamily="34" charset="0"/>
                  </a:rPr>
                  <a:t>16</a:t>
                </a:r>
                <a:r>
                  <a:rPr lang="es-ES" sz="1600" dirty="0" smtClean="0">
                    <a:latin typeface="Arial" pitchFamily="34" charset="0"/>
                    <a:cs typeface="Arial" pitchFamily="34" charset="0"/>
                  </a:rPr>
                  <a:t> )</a:t>
                </a:r>
                <a:endParaRPr lang="es-E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8" name="287 Rectángulo"/>
              <p:cNvSpPr/>
              <p:nvPr/>
            </p:nvSpPr>
            <p:spPr>
              <a:xfrm>
                <a:off x="-10226152" y="1749268"/>
                <a:ext cx="522900" cy="38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1400" dirty="0" err="1" smtClean="0">
                    <a:latin typeface="Arial" pitchFamily="34" charset="0"/>
                    <a:cs typeface="Arial" pitchFamily="34" charset="0"/>
                  </a:rPr>
                  <a:t>gold</a:t>
                </a:r>
                <a:endParaRPr lang="es-ES" sz="1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82" name="281 Cerrar llave"/>
            <p:cNvSpPr/>
            <p:nvPr/>
          </p:nvSpPr>
          <p:spPr>
            <a:xfrm rot="5400000">
              <a:off x="3437992" y="1286864"/>
              <a:ext cx="144000" cy="19800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3" name="282 Cerrar llave"/>
            <p:cNvSpPr/>
            <p:nvPr/>
          </p:nvSpPr>
          <p:spPr>
            <a:xfrm rot="5400000">
              <a:off x="4842055" y="1970848"/>
              <a:ext cx="144000" cy="61203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4" name="283 CuadroTexto"/>
            <p:cNvSpPr txBox="1"/>
            <p:nvPr/>
          </p:nvSpPr>
          <p:spPr>
            <a:xfrm>
              <a:off x="2483768" y="2348880"/>
              <a:ext cx="14401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Arial" pitchFamily="34" charset="0"/>
                  <a:cs typeface="Arial" pitchFamily="34" charset="0"/>
                </a:rPr>
                <a:t>MITAD IZQUIERDA</a:t>
              </a:r>
              <a:endParaRPr lang="es-E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5" name="284 CuadroTexto"/>
            <p:cNvSpPr txBox="1"/>
            <p:nvPr/>
          </p:nvSpPr>
          <p:spPr>
            <a:xfrm>
              <a:off x="3995936" y="2348880"/>
              <a:ext cx="14401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Arial" pitchFamily="34" charset="0"/>
                  <a:cs typeface="Arial" pitchFamily="34" charset="0"/>
                </a:rPr>
                <a:t>MITAD DERECHA</a:t>
              </a:r>
              <a:endParaRPr lang="es-ES" sz="11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9" name="288 CuadroTexto"/>
          <p:cNvSpPr txBox="1"/>
          <p:nvPr/>
        </p:nvSpPr>
        <p:spPr>
          <a:xfrm>
            <a:off x="1547664" y="980728"/>
            <a:ext cx="39604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 smtClean="0">
                <a:latin typeface="Arial" pitchFamily="34" charset="0"/>
                <a:cs typeface="Arial" pitchFamily="34" charset="0"/>
              </a:rPr>
              <a:t>Pasos para obtener la clave :</a:t>
            </a:r>
            <a:endParaRPr lang="es-E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0" name="289 CuadroTexto"/>
          <p:cNvSpPr txBox="1"/>
          <p:nvPr/>
        </p:nvSpPr>
        <p:spPr>
          <a:xfrm>
            <a:off x="1403648" y="2599744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s-ES" sz="15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s-ES" sz="1500" dirty="0" err="1" smtClean="0">
                <a:latin typeface="Arial" pitchFamily="34" charset="0"/>
                <a:cs typeface="Arial" pitchFamily="34" charset="0"/>
              </a:rPr>
              <a:t>Encriptar</a:t>
            </a:r>
            <a:r>
              <a:rPr lang="es-ES" sz="1500" dirty="0" smtClean="0">
                <a:latin typeface="Arial" pitchFamily="34" charset="0"/>
                <a:cs typeface="Arial" pitchFamily="34" charset="0"/>
              </a:rPr>
              <a:t> mismo texto plano con misma clave atacando la ronda 16</a:t>
            </a:r>
          </a:p>
          <a:p>
            <a:pPr marL="342900" indent="-342900"/>
            <a:endParaRPr lang="es-ES" sz="15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s-ES" sz="15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s-ES" sz="15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s-ES" sz="15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4" name="Picture 2" descr="C:\Users\usuario\Desktop\PFC\imagenes DES\2431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3847">
            <a:off x="8308484" y="4794922"/>
            <a:ext cx="162956" cy="419348"/>
          </a:xfrm>
          <a:prstGeom prst="rect">
            <a:avLst/>
          </a:prstGeom>
          <a:noFill/>
        </p:spPr>
      </p:pic>
      <p:pic>
        <p:nvPicPr>
          <p:cNvPr id="135" name="Picture 3"/>
          <p:cNvPicPr>
            <a:picLocks noChangeAspect="1" noChangeArrowheads="1"/>
          </p:cNvPicPr>
          <p:nvPr/>
        </p:nvPicPr>
        <p:blipFill>
          <a:blip r:embed="rId4" cstate="print"/>
          <a:srcRect l="5426" r="25438" b="8055"/>
          <a:stretch>
            <a:fillRect/>
          </a:stretch>
        </p:blipFill>
        <p:spPr bwMode="auto">
          <a:xfrm>
            <a:off x="1403648" y="747464"/>
            <a:ext cx="7340258" cy="606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" name="135 CuadroTexto"/>
          <p:cNvSpPr txBox="1"/>
          <p:nvPr/>
        </p:nvSpPr>
        <p:spPr>
          <a:xfrm>
            <a:off x="7668344" y="2093947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Arial" pitchFamily="34" charset="0"/>
                <a:cs typeface="Arial" pitchFamily="34" charset="0"/>
              </a:rPr>
              <a:t>Permutación </a:t>
            </a:r>
          </a:p>
          <a:p>
            <a:pPr algn="ctr"/>
            <a:r>
              <a:rPr lang="es-ES" sz="1600" dirty="0" smtClean="0">
                <a:latin typeface="Arial" pitchFamily="34" charset="0"/>
                <a:cs typeface="Arial" pitchFamily="34" charset="0"/>
              </a:rPr>
              <a:t>+ </a:t>
            </a:r>
          </a:p>
          <a:p>
            <a:pPr algn="ctr"/>
            <a:r>
              <a:rPr lang="es-ES" sz="1600" dirty="0" smtClean="0">
                <a:latin typeface="Arial" pitchFamily="34" charset="0"/>
                <a:cs typeface="Arial" pitchFamily="34" charset="0"/>
              </a:rPr>
              <a:t>Expansión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136 CuadroTexto"/>
          <p:cNvSpPr txBox="1"/>
          <p:nvPr/>
        </p:nvSpPr>
        <p:spPr>
          <a:xfrm>
            <a:off x="7668344" y="4509120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Arial" pitchFamily="34" charset="0"/>
                <a:cs typeface="Arial" pitchFamily="34" charset="0"/>
              </a:rPr>
              <a:t>Permutación </a:t>
            </a:r>
          </a:p>
          <a:p>
            <a:pPr algn="ctr"/>
            <a:r>
              <a:rPr lang="es-ES" sz="1600" dirty="0" smtClean="0">
                <a:latin typeface="Arial" pitchFamily="34" charset="0"/>
                <a:cs typeface="Arial" pitchFamily="34" charset="0"/>
              </a:rPr>
              <a:t>final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137 CuadroTexto"/>
          <p:cNvSpPr txBox="1"/>
          <p:nvPr/>
        </p:nvSpPr>
        <p:spPr>
          <a:xfrm>
            <a:off x="7740352" y="3212976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Arial" pitchFamily="34" charset="0"/>
                <a:cs typeface="Arial" pitchFamily="34" charset="0"/>
              </a:rPr>
              <a:t>Cajas de sustitución</a:t>
            </a:r>
          </a:p>
          <a:p>
            <a:pPr algn="ctr"/>
            <a:r>
              <a:rPr lang="es-ES" sz="1600" dirty="0" smtClean="0">
                <a:latin typeface="Arial" pitchFamily="34" charset="0"/>
                <a:cs typeface="Arial" pitchFamily="34" charset="0"/>
              </a:rPr>
              <a:t>(S-Boxes)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139 Cerrar llave"/>
          <p:cNvSpPr/>
          <p:nvPr/>
        </p:nvSpPr>
        <p:spPr>
          <a:xfrm>
            <a:off x="7668344" y="1916832"/>
            <a:ext cx="216024" cy="12241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3" name="142 Cerrar llave"/>
          <p:cNvSpPr/>
          <p:nvPr/>
        </p:nvSpPr>
        <p:spPr>
          <a:xfrm>
            <a:off x="7668344" y="3933056"/>
            <a:ext cx="216024" cy="15841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4" name="143 Cerrar llave"/>
          <p:cNvSpPr/>
          <p:nvPr/>
        </p:nvSpPr>
        <p:spPr>
          <a:xfrm>
            <a:off x="7668344" y="3284984"/>
            <a:ext cx="216024" cy="540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9.82659E-7 L 0.40243 0.0016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260" grpId="1" animBg="1"/>
      <p:bldP spid="261" grpId="0" animBg="1"/>
      <p:bldP spid="261" grpId="1" animBg="1"/>
      <p:bldP spid="279" grpId="0" animBg="1"/>
      <p:bldP spid="289" grpId="0"/>
      <p:bldP spid="290" grpId="0"/>
      <p:bldP spid="136" grpId="0"/>
      <p:bldP spid="136" grpId="1"/>
      <p:bldP spid="137" grpId="0"/>
      <p:bldP spid="138" grpId="0"/>
      <p:bldP spid="140" grpId="0" animBg="1"/>
      <p:bldP spid="143" grpId="0" animBg="1"/>
      <p:bldP spid="1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296607" y="262758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16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448735" y="1435382"/>
            <a:ext cx="233507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Arial" pitchFamily="34" charset="0"/>
                <a:cs typeface="Arial" pitchFamily="34" charset="0"/>
              </a:rPr>
              <a:t>f-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Feistel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(ronda 15)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26 Conector recto de flecha"/>
          <p:cNvCxnSpPr/>
          <p:nvPr/>
        </p:nvCxnSpPr>
        <p:spPr>
          <a:xfrm flipH="1">
            <a:off x="5783807" y="1619468"/>
            <a:ext cx="612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2728655" y="1619468"/>
            <a:ext cx="0" cy="5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2728655" y="2195532"/>
            <a:ext cx="3816424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CuadroTexto"/>
          <p:cNvSpPr txBox="1"/>
          <p:nvPr/>
        </p:nvSpPr>
        <p:spPr>
          <a:xfrm>
            <a:off x="3448735" y="3019558"/>
            <a:ext cx="237626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Arial" pitchFamily="34" charset="0"/>
                <a:cs typeface="Arial" pitchFamily="34" charset="0"/>
              </a:rPr>
              <a:t>f-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Feistel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(ronda 16)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2440623" y="1259428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Cambria Math"/>
                <a:ea typeface="Cambria Math"/>
              </a:rPr>
              <a:t>⨁</a:t>
            </a:r>
            <a:endParaRPr lang="es-ES" sz="4000" dirty="0"/>
          </a:p>
        </p:txBody>
      </p:sp>
      <p:sp>
        <p:nvSpPr>
          <p:cNvPr id="48" name="47 CuadroTexto"/>
          <p:cNvSpPr txBox="1"/>
          <p:nvPr/>
        </p:nvSpPr>
        <p:spPr>
          <a:xfrm>
            <a:off x="6515719" y="3075666"/>
            <a:ext cx="2082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s-ES" baseline="-25000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latin typeface="Arial" pitchFamily="34" charset="0"/>
                <a:ea typeface="Cambria Math"/>
                <a:cs typeface="Arial" pitchFamily="34" charset="0"/>
              </a:rPr>
              <a:t>⨁ 𝜺 =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s-ES" sz="2000" baseline="-25000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es-ES" sz="2000" baseline="30000" dirty="0" smtClean="0">
                <a:latin typeface="Arial" pitchFamily="34" charset="0"/>
                <a:cs typeface="Arial" pitchFamily="34" charset="0"/>
              </a:rPr>
              <a:t>faulty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" name="Picture 2" descr="C:\Users\usuario\Desktop\PFC\imagenes DES\243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3847">
            <a:off x="6558707" y="2520921"/>
            <a:ext cx="305874" cy="787130"/>
          </a:xfrm>
          <a:prstGeom prst="rect">
            <a:avLst/>
          </a:prstGeom>
          <a:noFill/>
        </p:spPr>
      </p:pic>
      <p:cxnSp>
        <p:nvCxnSpPr>
          <p:cNvPr id="53" name="52 Conector recto de flecha"/>
          <p:cNvCxnSpPr/>
          <p:nvPr/>
        </p:nvCxnSpPr>
        <p:spPr>
          <a:xfrm flipH="1">
            <a:off x="2908767" y="1619468"/>
            <a:ext cx="540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 de flecha"/>
          <p:cNvCxnSpPr/>
          <p:nvPr/>
        </p:nvCxnSpPr>
        <p:spPr>
          <a:xfrm flipH="1">
            <a:off x="2908743" y="3203644"/>
            <a:ext cx="540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70 CuadroTexto"/>
          <p:cNvSpPr txBox="1"/>
          <p:nvPr/>
        </p:nvSpPr>
        <p:spPr>
          <a:xfrm>
            <a:off x="2440623" y="2843604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Cambria Math"/>
                <a:ea typeface="Cambria Math"/>
              </a:rPr>
              <a:t>⨁</a:t>
            </a:r>
            <a:endParaRPr lang="es-ES" sz="4000" dirty="0"/>
          </a:p>
        </p:txBody>
      </p:sp>
      <p:cxnSp>
        <p:nvCxnSpPr>
          <p:cNvPr id="72" name="71 Conector recto"/>
          <p:cNvCxnSpPr/>
          <p:nvPr/>
        </p:nvCxnSpPr>
        <p:spPr>
          <a:xfrm>
            <a:off x="2728655" y="2699588"/>
            <a:ext cx="0" cy="3599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 flipV="1">
            <a:off x="2728655" y="2123524"/>
            <a:ext cx="3672408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"/>
          <p:cNvCxnSpPr/>
          <p:nvPr/>
        </p:nvCxnSpPr>
        <p:spPr>
          <a:xfrm>
            <a:off x="6401063" y="1196712"/>
            <a:ext cx="0" cy="926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 de flecha"/>
          <p:cNvCxnSpPr/>
          <p:nvPr/>
        </p:nvCxnSpPr>
        <p:spPr>
          <a:xfrm flipH="1">
            <a:off x="5824999" y="3275652"/>
            <a:ext cx="720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6516216" y="2771596"/>
            <a:ext cx="0" cy="18360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Conector recto"/>
          <p:cNvCxnSpPr/>
          <p:nvPr/>
        </p:nvCxnSpPr>
        <p:spPr>
          <a:xfrm>
            <a:off x="2728655" y="3419668"/>
            <a:ext cx="0" cy="12240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123 Conector recto"/>
          <p:cNvCxnSpPr/>
          <p:nvPr/>
        </p:nvCxnSpPr>
        <p:spPr>
          <a:xfrm>
            <a:off x="2759471" y="1124744"/>
            <a:ext cx="0" cy="3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127 Conector recto de flecha"/>
          <p:cNvCxnSpPr/>
          <p:nvPr/>
        </p:nvCxnSpPr>
        <p:spPr>
          <a:xfrm flipH="1">
            <a:off x="5824999" y="3284944"/>
            <a:ext cx="720000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128 Conector recto de flecha"/>
          <p:cNvCxnSpPr/>
          <p:nvPr/>
        </p:nvCxnSpPr>
        <p:spPr>
          <a:xfrm flipH="1" flipV="1">
            <a:off x="2944679" y="3212936"/>
            <a:ext cx="504056" cy="6677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130 Conector recto"/>
          <p:cNvCxnSpPr/>
          <p:nvPr/>
        </p:nvCxnSpPr>
        <p:spPr>
          <a:xfrm>
            <a:off x="2736000" y="3429000"/>
            <a:ext cx="0" cy="122400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133 Conector recto"/>
          <p:cNvCxnSpPr/>
          <p:nvPr/>
        </p:nvCxnSpPr>
        <p:spPr>
          <a:xfrm>
            <a:off x="6516216" y="3284984"/>
            <a:ext cx="0" cy="133200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144 CuadroTexto"/>
          <p:cNvSpPr txBox="1"/>
          <p:nvPr/>
        </p:nvSpPr>
        <p:spPr>
          <a:xfrm>
            <a:off x="2255415" y="105273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15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145 CuadroTexto"/>
          <p:cNvSpPr txBox="1"/>
          <p:nvPr/>
        </p:nvSpPr>
        <p:spPr>
          <a:xfrm>
            <a:off x="5855815" y="1196752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15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57 Rectángulo"/>
          <p:cNvSpPr/>
          <p:nvPr/>
        </p:nvSpPr>
        <p:spPr>
          <a:xfrm>
            <a:off x="6299695" y="2323648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16</a:t>
            </a:r>
            <a:endParaRPr lang="es-ES" dirty="0"/>
          </a:p>
        </p:txBody>
      </p:sp>
      <p:sp>
        <p:nvSpPr>
          <p:cNvPr id="59" name="58 CuadroTexto"/>
          <p:cNvSpPr txBox="1"/>
          <p:nvPr/>
        </p:nvSpPr>
        <p:spPr>
          <a:xfrm>
            <a:off x="6804248" y="908720"/>
            <a:ext cx="2232248" cy="975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ROPAGACIÓN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DEL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RROR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2339752" y="4643844"/>
            <a:ext cx="4464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" pitchFamily="34" charset="0"/>
                <a:cs typeface="Arial" pitchFamily="34" charset="0"/>
              </a:rPr>
              <a:t>Permutación Final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0" name="69 Conector recto de flecha"/>
          <p:cNvCxnSpPr/>
          <p:nvPr/>
        </p:nvCxnSpPr>
        <p:spPr>
          <a:xfrm>
            <a:off x="3059832" y="5013176"/>
            <a:ext cx="0" cy="50405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 de flecha"/>
          <p:cNvCxnSpPr/>
          <p:nvPr/>
        </p:nvCxnSpPr>
        <p:spPr>
          <a:xfrm>
            <a:off x="6228184" y="5013176"/>
            <a:ext cx="0" cy="50405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86 CuadroTexto"/>
          <p:cNvSpPr txBox="1"/>
          <p:nvPr/>
        </p:nvSpPr>
        <p:spPr>
          <a:xfrm>
            <a:off x="2339752" y="4653136"/>
            <a:ext cx="4464496" cy="369332"/>
          </a:xfrm>
          <a:prstGeom prst="rect">
            <a:avLst/>
          </a:prstGeom>
          <a:solidFill>
            <a:srgbClr val="75EB7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" pitchFamily="34" charset="0"/>
                <a:cs typeface="Arial" pitchFamily="34" charset="0"/>
              </a:rPr>
              <a:t>Permutación Final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88 CuadroTexto"/>
          <p:cNvSpPr txBox="1"/>
          <p:nvPr/>
        </p:nvSpPr>
        <p:spPr>
          <a:xfrm>
            <a:off x="3448800" y="3020400"/>
            <a:ext cx="2376264" cy="400110"/>
          </a:xfrm>
          <a:prstGeom prst="rect">
            <a:avLst/>
          </a:prstGeom>
          <a:solidFill>
            <a:srgbClr val="75EB7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Arial" pitchFamily="34" charset="0"/>
                <a:cs typeface="Arial" pitchFamily="34" charset="0"/>
              </a:rPr>
              <a:t>f-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Feistel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(ronda 16)</a:t>
            </a:r>
          </a:p>
        </p:txBody>
      </p:sp>
      <p:sp>
        <p:nvSpPr>
          <p:cNvPr id="95" name="94 CuadroTexto"/>
          <p:cNvSpPr txBox="1"/>
          <p:nvPr/>
        </p:nvSpPr>
        <p:spPr>
          <a:xfrm>
            <a:off x="4283968" y="241159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s-ES" sz="1100" dirty="0" smtClean="0">
                <a:latin typeface="Arial" pitchFamily="34" charset="0"/>
                <a:cs typeface="Arial" pitchFamily="34" charset="0"/>
              </a:rPr>
              <a:t>16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6" name="95 Conector recto de flecha"/>
          <p:cNvCxnSpPr/>
          <p:nvPr/>
        </p:nvCxnSpPr>
        <p:spPr>
          <a:xfrm>
            <a:off x="4499992" y="2708920"/>
            <a:ext cx="0" cy="2880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96 CuadroTexto"/>
          <p:cNvSpPr txBox="1"/>
          <p:nvPr/>
        </p:nvSpPr>
        <p:spPr>
          <a:xfrm>
            <a:off x="4283968" y="82742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s-ES" sz="1100" dirty="0" smtClean="0">
                <a:latin typeface="Arial" pitchFamily="34" charset="0"/>
                <a:cs typeface="Arial" pitchFamily="34" charset="0"/>
              </a:rPr>
              <a:t>15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8" name="97 Conector recto de flecha"/>
          <p:cNvCxnSpPr/>
          <p:nvPr/>
        </p:nvCxnSpPr>
        <p:spPr>
          <a:xfrm>
            <a:off x="4499992" y="1124776"/>
            <a:ext cx="0" cy="2880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102 Conector recto de flecha"/>
          <p:cNvCxnSpPr/>
          <p:nvPr/>
        </p:nvCxnSpPr>
        <p:spPr>
          <a:xfrm>
            <a:off x="3059832" y="5013176"/>
            <a:ext cx="0" cy="504056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103 Conector recto de flecha"/>
          <p:cNvCxnSpPr/>
          <p:nvPr/>
        </p:nvCxnSpPr>
        <p:spPr>
          <a:xfrm>
            <a:off x="6228184" y="5013176"/>
            <a:ext cx="0" cy="504056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63 Tabla"/>
          <p:cNvGraphicFramePr>
            <a:graphicFrameLocks noGrp="1"/>
          </p:cNvGraphicFramePr>
          <p:nvPr/>
        </p:nvGraphicFramePr>
        <p:xfrm>
          <a:off x="2051720" y="5517232"/>
          <a:ext cx="532859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8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P( (F</a:t>
                      </a:r>
                      <a:r>
                        <a:rPr lang="es-ES" sz="24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8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((K</a:t>
                      </a:r>
                      <a:r>
                        <a:rPr lang="es-ES" sz="14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r>
                        <a:rPr lang="es-ES" sz="18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R</a:t>
                      </a:r>
                      <a:r>
                        <a:rPr lang="es-ES" sz="14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r>
                        <a:rPr lang="es-ES" sz="18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a:t> </a:t>
                      </a:r>
                      <a:r>
                        <a:rPr lang="es-ES" b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a:t>⨁</a:t>
                      </a:r>
                      <a:r>
                        <a:rPr lang="es-ES" sz="18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a:t> 𝜺</a:t>
                      </a:r>
                      <a:r>
                        <a:rPr lang="es-ES" sz="18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lang="es-ES" sz="18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a:t> ⨁ </a:t>
                      </a:r>
                      <a:r>
                        <a:rPr lang="es-ES" sz="1800" b="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</a:t>
                      </a:r>
                      <a:r>
                        <a:rPr lang="es-ES" sz="1400" b="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</a:t>
                      </a:r>
                      <a:r>
                        <a:rPr lang="es-ES" sz="1400" b="0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,        </a:t>
                      </a:r>
                      <a:r>
                        <a:rPr lang="es-ES" sz="1800" b="0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lang="es-ES" sz="18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a:t>R</a:t>
                      </a:r>
                      <a:r>
                        <a:rPr lang="es-ES" sz="14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a:t>16</a:t>
                      </a:r>
                      <a:r>
                        <a:rPr lang="es-ES" sz="18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a:t>  </a:t>
                      </a:r>
                      <a:r>
                        <a:rPr lang="es-ES" b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a:t>⨁</a:t>
                      </a:r>
                      <a:r>
                        <a:rPr lang="es-ES" sz="18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a:t>  𝜺</a:t>
                      </a:r>
                      <a:r>
                        <a:rPr lang="es-ES" sz="18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a:t>  )</a:t>
                      </a:r>
                      <a:r>
                        <a:rPr lang="es-ES" sz="24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a:t>)</a:t>
                      </a:r>
                      <a:endParaRPr lang="es-E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5" name="64 Tabla"/>
          <p:cNvGraphicFramePr>
            <a:graphicFrameLocks noGrp="1"/>
          </p:cNvGraphicFramePr>
          <p:nvPr/>
        </p:nvGraphicFramePr>
        <p:xfrm>
          <a:off x="2051720" y="5517232"/>
          <a:ext cx="532859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PF</a:t>
                      </a:r>
                      <a:r>
                        <a:rPr lang="es-E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 </a:t>
                      </a:r>
                      <a:r>
                        <a:rPr lang="es-E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es-ES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(K</a:t>
                      </a:r>
                      <a:r>
                        <a:rPr lang="es-ES" sz="1800" b="0" kern="12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</a:t>
                      </a:r>
                      <a:r>
                        <a:rPr lang="es-E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R</a:t>
                      </a:r>
                      <a:r>
                        <a:rPr lang="es-ES" sz="1800" b="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r>
                        <a:rPr lang="es-ES" sz="1800" b="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faulty</a:t>
                      </a:r>
                      <a:r>
                        <a:rPr lang="es-E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s-E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a:t> ⨁ </a:t>
                      </a: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</a:t>
                      </a:r>
                      <a:r>
                        <a:rPr lang="es-ES" sz="1800" b="0" kern="12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</a:t>
                      </a:r>
                      <a:r>
                        <a:rPr lang="es-ES" sz="14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</a:t>
                      </a:r>
                      <a:r>
                        <a:rPr lang="es-ES" sz="1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        </a:t>
                      </a:r>
                      <a:r>
                        <a:rPr lang="es-E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s-ES" sz="1800" b="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r>
                        <a:rPr lang="es-ES" sz="1800" b="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faulty         </a:t>
                      </a:r>
                      <a:r>
                        <a:rPr lang="es-ES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a:t>)</a:t>
                      </a:r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4" name="Picture 3" descr="C:\Users\usuario\Desktop\feistel_complete - cop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096" y="907200"/>
            <a:ext cx="9110273" cy="5616624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  <p:pic>
        <p:nvPicPr>
          <p:cNvPr id="45" name="Picture 5" descr="C:\Users\usuario\Desktop\feistel_complete - error_prop - copia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096" y="908720"/>
            <a:ext cx="9111600" cy="5617889"/>
          </a:xfrm>
          <a:prstGeom prst="rect">
            <a:avLst/>
          </a:prstGeom>
          <a:noFill/>
        </p:spPr>
      </p:pic>
      <p:cxnSp>
        <p:nvCxnSpPr>
          <p:cNvPr id="49" name="48 Conector recto"/>
          <p:cNvCxnSpPr/>
          <p:nvPr/>
        </p:nvCxnSpPr>
        <p:spPr>
          <a:xfrm>
            <a:off x="1475656" y="692696"/>
            <a:ext cx="76683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9 Rectángulo"/>
          <p:cNvSpPr/>
          <p:nvPr/>
        </p:nvSpPr>
        <p:spPr>
          <a:xfrm>
            <a:off x="1403648" y="68431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TAQUES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DE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F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ALLOS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EN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D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ATA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NCRYPTION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TANDARD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(DES)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102 Rayo"/>
          <p:cNvSpPr/>
          <p:nvPr/>
        </p:nvSpPr>
        <p:spPr>
          <a:xfrm>
            <a:off x="11305256" y="4581128"/>
            <a:ext cx="216024" cy="432048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118 Grupo"/>
          <p:cNvGrpSpPr/>
          <p:nvPr/>
        </p:nvGrpSpPr>
        <p:grpSpPr>
          <a:xfrm>
            <a:off x="5430076" y="548679"/>
            <a:ext cx="6702764" cy="6048000"/>
            <a:chOff x="2123728" y="620688"/>
            <a:chExt cx="6702764" cy="6068417"/>
          </a:xfrm>
        </p:grpSpPr>
        <p:sp>
          <p:nvSpPr>
            <p:cNvPr id="109" name="108 CuadroTexto"/>
            <p:cNvSpPr txBox="1"/>
            <p:nvPr/>
          </p:nvSpPr>
          <p:spPr>
            <a:xfrm>
              <a:off x="6156176" y="1556792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>
                  <a:latin typeface="Arial" pitchFamily="34" charset="0"/>
                  <a:cs typeface="Arial" pitchFamily="34" charset="0"/>
                </a:rPr>
                <a:t>(28 bits)</a:t>
              </a:r>
              <a:endParaRPr lang="es-E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109 CuadroTexto"/>
            <p:cNvSpPr txBox="1"/>
            <p:nvPr/>
          </p:nvSpPr>
          <p:spPr>
            <a:xfrm>
              <a:off x="7884368" y="1567825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>
                  <a:latin typeface="Arial" pitchFamily="34" charset="0"/>
                  <a:cs typeface="Arial" pitchFamily="34" charset="0"/>
                </a:rPr>
                <a:t>(28 bits)</a:t>
              </a:r>
              <a:endParaRPr lang="es-ES" sz="12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117 Grupo"/>
            <p:cNvGrpSpPr/>
            <p:nvPr/>
          </p:nvGrpSpPr>
          <p:grpSpPr>
            <a:xfrm>
              <a:off x="2123728" y="620688"/>
              <a:ext cx="6702764" cy="6068417"/>
              <a:chOff x="2123728" y="620688"/>
              <a:chExt cx="6702764" cy="6068417"/>
            </a:xfrm>
          </p:grpSpPr>
          <p:sp>
            <p:nvSpPr>
              <p:cNvPr id="107" name="106 CuadroTexto"/>
              <p:cNvSpPr txBox="1"/>
              <p:nvPr/>
            </p:nvSpPr>
            <p:spPr>
              <a:xfrm>
                <a:off x="2555776" y="1783849"/>
                <a:ext cx="10081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dirty="0" smtClean="0">
                    <a:latin typeface="Arial" pitchFamily="34" charset="0"/>
                    <a:cs typeface="Arial" pitchFamily="34" charset="0"/>
                  </a:rPr>
                  <a:t>(32 bits)</a:t>
                </a:r>
                <a:endParaRPr lang="es-E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" name="107 CuadroTexto"/>
              <p:cNvSpPr txBox="1"/>
              <p:nvPr/>
            </p:nvSpPr>
            <p:spPr>
              <a:xfrm>
                <a:off x="4283968" y="1772816"/>
                <a:ext cx="10081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dirty="0" smtClean="0">
                    <a:latin typeface="Arial" pitchFamily="34" charset="0"/>
                    <a:cs typeface="Arial" pitchFamily="34" charset="0"/>
                  </a:rPr>
                  <a:t>(32 bits)</a:t>
                </a:r>
                <a:endParaRPr lang="es-E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" name="110 CuadroTexto"/>
              <p:cNvSpPr txBox="1"/>
              <p:nvPr/>
            </p:nvSpPr>
            <p:spPr>
              <a:xfrm>
                <a:off x="5220072" y="1927865"/>
                <a:ext cx="10081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dirty="0" smtClean="0">
                    <a:latin typeface="Arial" pitchFamily="34" charset="0"/>
                    <a:cs typeface="Arial" pitchFamily="34" charset="0"/>
                  </a:rPr>
                  <a:t>(48 bits)</a:t>
                </a:r>
                <a:endParaRPr lang="es-ES" sz="12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" name="12 Grupo"/>
              <p:cNvGrpSpPr/>
              <p:nvPr/>
            </p:nvGrpSpPr>
            <p:grpSpPr>
              <a:xfrm>
                <a:off x="2123728" y="620688"/>
                <a:ext cx="6702764" cy="6068417"/>
                <a:chOff x="2261724" y="599944"/>
                <a:chExt cx="6702764" cy="6068417"/>
              </a:xfrm>
            </p:grpSpPr>
            <p:cxnSp>
              <p:nvCxnSpPr>
                <p:cNvPr id="14" name="13 Conector recto de flecha"/>
                <p:cNvCxnSpPr/>
                <p:nvPr/>
              </p:nvCxnSpPr>
              <p:spPr>
                <a:xfrm flipH="1">
                  <a:off x="4788024" y="2352385"/>
                  <a:ext cx="19440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14 CuadroTexto"/>
                <p:cNvSpPr txBox="1"/>
                <p:nvPr/>
              </p:nvSpPr>
              <p:spPr>
                <a:xfrm>
                  <a:off x="6294172" y="1176008"/>
                  <a:ext cx="2520280" cy="30877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400" dirty="0" smtClean="0">
                      <a:latin typeface="Arial" pitchFamily="34" charset="0"/>
                      <a:cs typeface="Arial" pitchFamily="34" charset="0"/>
                    </a:rPr>
                    <a:t>Permutación Inicial</a:t>
                  </a:r>
                  <a:endParaRPr lang="es-E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" name="15 CuadroTexto"/>
                <p:cNvSpPr txBox="1"/>
                <p:nvPr/>
              </p:nvSpPr>
              <p:spPr>
                <a:xfrm>
                  <a:off x="6732240" y="2207902"/>
                  <a:ext cx="1656184" cy="30877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400" dirty="0" smtClean="0">
                      <a:latin typeface="Arial" pitchFamily="34" charset="0"/>
                      <a:cs typeface="Arial" pitchFamily="34" charset="0"/>
                    </a:rPr>
                    <a:t>Permutación</a:t>
                  </a:r>
                  <a:endParaRPr lang="es-E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7" name="16 Conector recto de flecha"/>
                <p:cNvCxnSpPr/>
                <p:nvPr/>
              </p:nvCxnSpPr>
              <p:spPr>
                <a:xfrm>
                  <a:off x="6366180" y="1500080"/>
                  <a:ext cx="0" cy="3240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17 Conector recto"/>
                <p:cNvCxnSpPr/>
                <p:nvPr/>
              </p:nvCxnSpPr>
              <p:spPr>
                <a:xfrm>
                  <a:off x="6372200" y="2226545"/>
                  <a:ext cx="0" cy="50563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18 CuadroTexto"/>
                <p:cNvSpPr txBox="1"/>
                <p:nvPr/>
              </p:nvSpPr>
              <p:spPr>
                <a:xfrm>
                  <a:off x="7236296" y="3022417"/>
                  <a:ext cx="461665" cy="650175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r>
                    <a:rPr lang="es-ES" dirty="0" smtClean="0"/>
                    <a:t>. . . . </a:t>
                  </a:r>
                  <a:endParaRPr lang="es-ES" dirty="0"/>
                </a:p>
              </p:txBody>
            </p:sp>
            <p:sp>
              <p:nvSpPr>
                <p:cNvPr id="20" name="19 CuadroTexto"/>
                <p:cNvSpPr txBox="1"/>
                <p:nvPr/>
              </p:nvSpPr>
              <p:spPr>
                <a:xfrm>
                  <a:off x="6156176" y="1846694"/>
                  <a:ext cx="504056" cy="37053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b="1" dirty="0" smtClean="0"/>
                    <a:t>&lt;</a:t>
                  </a:r>
                  <a:endParaRPr lang="es-ES" b="1" dirty="0"/>
                </a:p>
              </p:txBody>
            </p:sp>
            <p:cxnSp>
              <p:nvCxnSpPr>
                <p:cNvPr id="21" name="20 Conector recto de flecha"/>
                <p:cNvCxnSpPr/>
                <p:nvPr/>
              </p:nvCxnSpPr>
              <p:spPr>
                <a:xfrm>
                  <a:off x="8670436" y="1500080"/>
                  <a:ext cx="0" cy="3240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21 CuadroTexto"/>
                <p:cNvSpPr txBox="1"/>
                <p:nvPr/>
              </p:nvSpPr>
              <p:spPr>
                <a:xfrm>
                  <a:off x="8460432" y="1846694"/>
                  <a:ext cx="504056" cy="37053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b="1" dirty="0" smtClean="0"/>
                    <a:t>&lt;</a:t>
                  </a:r>
                  <a:endParaRPr lang="es-ES" b="1" dirty="0"/>
                </a:p>
              </p:txBody>
            </p:sp>
            <p:cxnSp>
              <p:nvCxnSpPr>
                <p:cNvPr id="23" name="22 Conector recto"/>
                <p:cNvCxnSpPr/>
                <p:nvPr/>
              </p:nvCxnSpPr>
              <p:spPr>
                <a:xfrm>
                  <a:off x="6660232" y="1968096"/>
                  <a:ext cx="50405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23 Conector recto de flecha"/>
                <p:cNvCxnSpPr/>
                <p:nvPr/>
              </p:nvCxnSpPr>
              <p:spPr>
                <a:xfrm>
                  <a:off x="7164288" y="1968096"/>
                  <a:ext cx="0" cy="21670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24 Conector recto"/>
                <p:cNvCxnSpPr/>
                <p:nvPr/>
              </p:nvCxnSpPr>
              <p:spPr>
                <a:xfrm>
                  <a:off x="7956376" y="1968096"/>
                  <a:ext cx="50405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25 Conector recto de flecha"/>
                <p:cNvCxnSpPr/>
                <p:nvPr/>
              </p:nvCxnSpPr>
              <p:spPr>
                <a:xfrm>
                  <a:off x="7956376" y="1968096"/>
                  <a:ext cx="0" cy="21670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26 Conector recto"/>
                <p:cNvCxnSpPr/>
                <p:nvPr/>
              </p:nvCxnSpPr>
              <p:spPr>
                <a:xfrm>
                  <a:off x="8676456" y="2226545"/>
                  <a:ext cx="0" cy="50563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27 CuadroTexto"/>
                <p:cNvSpPr txBox="1"/>
                <p:nvPr/>
              </p:nvSpPr>
              <p:spPr>
                <a:xfrm>
                  <a:off x="6732240" y="3961559"/>
                  <a:ext cx="1656184" cy="30877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400" dirty="0" smtClean="0">
                      <a:latin typeface="Arial" pitchFamily="34" charset="0"/>
                      <a:cs typeface="Arial" pitchFamily="34" charset="0"/>
                    </a:rPr>
                    <a:t>Permutación</a:t>
                  </a:r>
                  <a:endParaRPr lang="es-E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29" name="28 Conector recto de flecha"/>
                <p:cNvCxnSpPr/>
                <p:nvPr/>
              </p:nvCxnSpPr>
              <p:spPr>
                <a:xfrm>
                  <a:off x="6366180" y="3311384"/>
                  <a:ext cx="0" cy="27964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29 CuadroTexto"/>
                <p:cNvSpPr txBox="1"/>
                <p:nvPr/>
              </p:nvSpPr>
              <p:spPr>
                <a:xfrm>
                  <a:off x="6156176" y="3600351"/>
                  <a:ext cx="504056" cy="37053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b="1" dirty="0" smtClean="0"/>
                    <a:t>&lt;&lt;</a:t>
                  </a:r>
                  <a:endParaRPr lang="es-ES" b="1" dirty="0"/>
                </a:p>
              </p:txBody>
            </p:sp>
            <p:cxnSp>
              <p:nvCxnSpPr>
                <p:cNvPr id="31" name="30 Conector recto de flecha"/>
                <p:cNvCxnSpPr/>
                <p:nvPr/>
              </p:nvCxnSpPr>
              <p:spPr>
                <a:xfrm>
                  <a:off x="8670436" y="3311384"/>
                  <a:ext cx="0" cy="27964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31 CuadroTexto"/>
                <p:cNvSpPr txBox="1"/>
                <p:nvPr/>
              </p:nvSpPr>
              <p:spPr>
                <a:xfrm>
                  <a:off x="8460432" y="3600351"/>
                  <a:ext cx="504056" cy="37053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b="1" dirty="0" smtClean="0"/>
                    <a:t>&lt;&lt;</a:t>
                  </a:r>
                  <a:endParaRPr lang="es-ES" b="1" dirty="0"/>
                </a:p>
              </p:txBody>
            </p:sp>
            <p:cxnSp>
              <p:nvCxnSpPr>
                <p:cNvPr id="33" name="32 Conector recto"/>
                <p:cNvCxnSpPr/>
                <p:nvPr/>
              </p:nvCxnSpPr>
              <p:spPr>
                <a:xfrm>
                  <a:off x="6660232" y="3763477"/>
                  <a:ext cx="50405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33 Conector recto de flecha"/>
                <p:cNvCxnSpPr/>
                <p:nvPr/>
              </p:nvCxnSpPr>
              <p:spPr>
                <a:xfrm>
                  <a:off x="7164288" y="3763477"/>
                  <a:ext cx="0" cy="21670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34 Conector recto"/>
                <p:cNvCxnSpPr/>
                <p:nvPr/>
              </p:nvCxnSpPr>
              <p:spPr>
                <a:xfrm>
                  <a:off x="7956376" y="3763477"/>
                  <a:ext cx="50405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35 Conector recto de flecha"/>
                <p:cNvCxnSpPr/>
                <p:nvPr/>
              </p:nvCxnSpPr>
              <p:spPr>
                <a:xfrm>
                  <a:off x="7956376" y="3763477"/>
                  <a:ext cx="0" cy="21670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36 CuadroTexto"/>
                <p:cNvSpPr txBox="1"/>
                <p:nvPr/>
              </p:nvSpPr>
              <p:spPr>
                <a:xfrm>
                  <a:off x="6732240" y="4953085"/>
                  <a:ext cx="1656184" cy="30877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400" dirty="0" smtClean="0">
                      <a:latin typeface="Arial" pitchFamily="34" charset="0"/>
                      <a:cs typeface="Arial" pitchFamily="34" charset="0"/>
                    </a:rPr>
                    <a:t>Permutación</a:t>
                  </a:r>
                  <a:endParaRPr lang="es-E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" name="37 CuadroTexto"/>
                <p:cNvSpPr txBox="1"/>
                <p:nvPr/>
              </p:nvSpPr>
              <p:spPr>
                <a:xfrm>
                  <a:off x="6156176" y="4602364"/>
                  <a:ext cx="504056" cy="37053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b="1" dirty="0" smtClean="0"/>
                    <a:t>&lt;</a:t>
                  </a:r>
                  <a:endParaRPr lang="es-ES" b="1" dirty="0"/>
                </a:p>
              </p:txBody>
            </p:sp>
            <p:sp>
              <p:nvSpPr>
                <p:cNvPr id="39" name="38 CuadroTexto"/>
                <p:cNvSpPr txBox="1"/>
                <p:nvPr/>
              </p:nvSpPr>
              <p:spPr>
                <a:xfrm>
                  <a:off x="8460432" y="4602364"/>
                  <a:ext cx="504056" cy="37053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b="1" dirty="0" smtClean="0"/>
                    <a:t>&lt;</a:t>
                  </a:r>
                  <a:endParaRPr lang="es-ES" b="1" dirty="0"/>
                </a:p>
              </p:txBody>
            </p:sp>
            <p:cxnSp>
              <p:nvCxnSpPr>
                <p:cNvPr id="40" name="39 Conector recto"/>
                <p:cNvCxnSpPr/>
                <p:nvPr/>
              </p:nvCxnSpPr>
              <p:spPr>
                <a:xfrm>
                  <a:off x="6660232" y="4756169"/>
                  <a:ext cx="50405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40 Conector recto de flecha"/>
                <p:cNvCxnSpPr/>
                <p:nvPr/>
              </p:nvCxnSpPr>
              <p:spPr>
                <a:xfrm>
                  <a:off x="7164288" y="4756193"/>
                  <a:ext cx="0" cy="21670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41 Conector recto"/>
                <p:cNvCxnSpPr/>
                <p:nvPr/>
              </p:nvCxnSpPr>
              <p:spPr>
                <a:xfrm>
                  <a:off x="7956376" y="4756169"/>
                  <a:ext cx="50405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42 Conector recto de flecha"/>
                <p:cNvCxnSpPr/>
                <p:nvPr/>
              </p:nvCxnSpPr>
              <p:spPr>
                <a:xfrm>
                  <a:off x="7956376" y="4756193"/>
                  <a:ext cx="0" cy="21670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43 Conector recto de flecha"/>
                <p:cNvCxnSpPr/>
                <p:nvPr/>
              </p:nvCxnSpPr>
              <p:spPr>
                <a:xfrm>
                  <a:off x="8676456" y="3968521"/>
                  <a:ext cx="0" cy="6300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44 Conector recto de flecha"/>
                <p:cNvCxnSpPr/>
                <p:nvPr/>
              </p:nvCxnSpPr>
              <p:spPr>
                <a:xfrm>
                  <a:off x="6372200" y="3986593"/>
                  <a:ext cx="0" cy="6300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45 CuadroTexto"/>
                <p:cNvSpPr txBox="1"/>
                <p:nvPr/>
              </p:nvSpPr>
              <p:spPr>
                <a:xfrm>
                  <a:off x="5502084" y="2082334"/>
                  <a:ext cx="43204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600" dirty="0" smtClean="0">
                      <a:latin typeface="Arial" pitchFamily="34" charset="0"/>
                      <a:cs typeface="Arial" pitchFamily="34" charset="0"/>
                    </a:rPr>
                    <a:t>K</a:t>
                  </a:r>
                  <a:r>
                    <a:rPr lang="es-ES" sz="1050" dirty="0" smtClean="0">
                      <a:latin typeface="Arial" pitchFamily="34" charset="0"/>
                      <a:cs typeface="Arial" pitchFamily="34" charset="0"/>
                    </a:rPr>
                    <a:t>1</a:t>
                  </a:r>
                  <a:endParaRPr lang="es-E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" name="46 CuadroTexto"/>
                <p:cNvSpPr txBox="1"/>
                <p:nvPr/>
              </p:nvSpPr>
              <p:spPr>
                <a:xfrm>
                  <a:off x="2261724" y="4539444"/>
                  <a:ext cx="648072" cy="4014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2000" dirty="0" smtClean="0">
                      <a:latin typeface="Arial" pitchFamily="34" charset="0"/>
                      <a:cs typeface="Arial" pitchFamily="34" charset="0"/>
                    </a:rPr>
                    <a:t>L</a:t>
                  </a:r>
                  <a:r>
                    <a:rPr lang="es-ES" sz="1200" dirty="0" smtClean="0">
                      <a:latin typeface="Arial" pitchFamily="34" charset="0"/>
                      <a:cs typeface="Arial" pitchFamily="34" charset="0"/>
                    </a:rPr>
                    <a:t>16</a:t>
                  </a:r>
                  <a:endParaRPr lang="es-E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47 CuadroTexto"/>
                <p:cNvSpPr txBox="1"/>
                <p:nvPr/>
              </p:nvSpPr>
              <p:spPr>
                <a:xfrm>
                  <a:off x="2267744" y="3528061"/>
                  <a:ext cx="648072" cy="4014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2000" dirty="0" smtClean="0">
                      <a:latin typeface="Arial" pitchFamily="34" charset="0"/>
                      <a:cs typeface="Arial" pitchFamily="34" charset="0"/>
                    </a:rPr>
                    <a:t>L</a:t>
                  </a:r>
                  <a:r>
                    <a:rPr lang="es-ES" sz="1200" dirty="0" smtClean="0"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es-E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9" name="48 CuadroTexto"/>
                <p:cNvSpPr txBox="1"/>
                <p:nvPr/>
              </p:nvSpPr>
              <p:spPr>
                <a:xfrm>
                  <a:off x="2483768" y="1299280"/>
                  <a:ext cx="2730284" cy="30877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400" dirty="0" smtClean="0">
                      <a:latin typeface="Arial" pitchFamily="34" charset="0"/>
                      <a:cs typeface="Arial" pitchFamily="34" charset="0"/>
                    </a:rPr>
                    <a:t>Permutación Inicial</a:t>
                  </a:r>
                  <a:endParaRPr lang="es-E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49 CuadroTexto"/>
                <p:cNvSpPr txBox="1"/>
                <p:nvPr/>
              </p:nvSpPr>
              <p:spPr>
                <a:xfrm>
                  <a:off x="3125820" y="2115851"/>
                  <a:ext cx="1656184" cy="30877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400" dirty="0" smtClean="0">
                      <a:latin typeface="Arial" pitchFamily="34" charset="0"/>
                      <a:cs typeface="Arial" pitchFamily="34" charset="0"/>
                    </a:rPr>
                    <a:t>f-</a:t>
                  </a:r>
                  <a:r>
                    <a:rPr lang="es-ES" sz="1400" dirty="0" err="1" smtClean="0">
                      <a:latin typeface="Arial" pitchFamily="34" charset="0"/>
                      <a:cs typeface="Arial" pitchFamily="34" charset="0"/>
                    </a:rPr>
                    <a:t>Feistel</a:t>
                  </a:r>
                  <a:r>
                    <a:rPr lang="es-ES" sz="1400" dirty="0" smtClean="0">
                      <a:latin typeface="Arial" pitchFamily="34" charset="0"/>
                      <a:cs typeface="Arial" pitchFamily="34" charset="0"/>
                    </a:rPr>
                    <a:t> (ronda 1)</a:t>
                  </a:r>
                  <a:endParaRPr lang="es-E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50 CuadroTexto"/>
                <p:cNvSpPr txBox="1"/>
                <p:nvPr/>
              </p:nvSpPr>
              <p:spPr>
                <a:xfrm>
                  <a:off x="2549756" y="2040104"/>
                  <a:ext cx="432048" cy="3705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dirty="0" smtClean="0">
                      <a:latin typeface="Cambria Math"/>
                      <a:ea typeface="Cambria Math"/>
                    </a:rPr>
                    <a:t>⨁</a:t>
                  </a:r>
                  <a:endParaRPr lang="es-ES" dirty="0"/>
                </a:p>
              </p:txBody>
            </p:sp>
            <p:cxnSp>
              <p:nvCxnSpPr>
                <p:cNvPr id="52" name="51 Conector recto de flecha"/>
                <p:cNvCxnSpPr/>
                <p:nvPr/>
              </p:nvCxnSpPr>
              <p:spPr>
                <a:xfrm>
                  <a:off x="2765780" y="1608056"/>
                  <a:ext cx="0" cy="5040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52 Conector recto"/>
                <p:cNvCxnSpPr/>
                <p:nvPr/>
              </p:nvCxnSpPr>
              <p:spPr>
                <a:xfrm>
                  <a:off x="5070036" y="1608056"/>
                  <a:ext cx="0" cy="9412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53 Conector recto de flecha"/>
                <p:cNvCxnSpPr/>
                <p:nvPr/>
              </p:nvCxnSpPr>
              <p:spPr>
                <a:xfrm flipH="1">
                  <a:off x="4782004" y="2260333"/>
                  <a:ext cx="28803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54 Conector recto"/>
                <p:cNvCxnSpPr/>
                <p:nvPr/>
              </p:nvCxnSpPr>
              <p:spPr>
                <a:xfrm flipH="1">
                  <a:off x="2765780" y="2549300"/>
                  <a:ext cx="2304256" cy="28896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55 Conector recto"/>
                <p:cNvCxnSpPr/>
                <p:nvPr/>
              </p:nvCxnSpPr>
              <p:spPr>
                <a:xfrm>
                  <a:off x="2765780" y="2332574"/>
                  <a:ext cx="0" cy="2167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56 Conector recto"/>
                <p:cNvCxnSpPr/>
                <p:nvPr/>
              </p:nvCxnSpPr>
              <p:spPr>
                <a:xfrm>
                  <a:off x="2765780" y="2549299"/>
                  <a:ext cx="2304256" cy="3612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57 Conector recto"/>
                <p:cNvCxnSpPr/>
                <p:nvPr/>
              </p:nvCxnSpPr>
              <p:spPr>
                <a:xfrm>
                  <a:off x="5070036" y="2910507"/>
                  <a:ext cx="0" cy="23653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58 Conector recto de flecha"/>
                <p:cNvCxnSpPr/>
                <p:nvPr/>
              </p:nvCxnSpPr>
              <p:spPr>
                <a:xfrm flipH="1">
                  <a:off x="2837788" y="2260333"/>
                  <a:ext cx="28803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59 CuadroTexto"/>
                <p:cNvSpPr txBox="1"/>
                <p:nvPr/>
              </p:nvSpPr>
              <p:spPr>
                <a:xfrm>
                  <a:off x="3059832" y="3849651"/>
                  <a:ext cx="1722172" cy="30877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400" dirty="0" smtClean="0">
                      <a:latin typeface="Arial" pitchFamily="34" charset="0"/>
                      <a:cs typeface="Arial" pitchFamily="34" charset="0"/>
                    </a:rPr>
                    <a:t>f-</a:t>
                  </a:r>
                  <a:r>
                    <a:rPr lang="es-ES" sz="1400" dirty="0" err="1" smtClean="0">
                      <a:latin typeface="Arial" pitchFamily="34" charset="0"/>
                      <a:cs typeface="Arial" pitchFamily="34" charset="0"/>
                    </a:rPr>
                    <a:t>Feistel</a:t>
                  </a:r>
                  <a:r>
                    <a:rPr lang="es-ES" sz="1400" dirty="0" smtClean="0">
                      <a:latin typeface="Arial" pitchFamily="34" charset="0"/>
                      <a:cs typeface="Arial" pitchFamily="34" charset="0"/>
                    </a:rPr>
                    <a:t> (ronda 15)</a:t>
                  </a:r>
                  <a:endParaRPr lang="es-E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61" name="60 Conector recto de flecha"/>
                <p:cNvCxnSpPr/>
                <p:nvPr/>
              </p:nvCxnSpPr>
              <p:spPr>
                <a:xfrm>
                  <a:off x="2699792" y="3652735"/>
                  <a:ext cx="0" cy="28896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61 Conector recto"/>
                <p:cNvCxnSpPr/>
                <p:nvPr/>
              </p:nvCxnSpPr>
              <p:spPr>
                <a:xfrm flipH="1">
                  <a:off x="2705812" y="3291527"/>
                  <a:ext cx="2370244" cy="3612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62 Conector recto"/>
                <p:cNvCxnSpPr/>
                <p:nvPr/>
              </p:nvCxnSpPr>
              <p:spPr>
                <a:xfrm>
                  <a:off x="2765780" y="3291527"/>
                  <a:ext cx="2304256" cy="3612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63 Conector recto"/>
                <p:cNvCxnSpPr/>
                <p:nvPr/>
              </p:nvCxnSpPr>
              <p:spPr>
                <a:xfrm>
                  <a:off x="5070036" y="3652735"/>
                  <a:ext cx="0" cy="61398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64 Conector recto de flecha"/>
                <p:cNvCxnSpPr/>
                <p:nvPr/>
              </p:nvCxnSpPr>
              <p:spPr>
                <a:xfrm flipH="1">
                  <a:off x="4782004" y="3994132"/>
                  <a:ext cx="28803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65 Conector recto"/>
                <p:cNvCxnSpPr/>
                <p:nvPr/>
              </p:nvCxnSpPr>
              <p:spPr>
                <a:xfrm>
                  <a:off x="2699792" y="4158427"/>
                  <a:ext cx="0" cy="18058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66 Conector recto"/>
                <p:cNvCxnSpPr/>
                <p:nvPr/>
              </p:nvCxnSpPr>
              <p:spPr>
                <a:xfrm>
                  <a:off x="2699792" y="4302910"/>
                  <a:ext cx="2376264" cy="34139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67 Conector recto"/>
                <p:cNvCxnSpPr/>
                <p:nvPr/>
              </p:nvCxnSpPr>
              <p:spPr>
                <a:xfrm flipH="1">
                  <a:off x="2699792" y="4283100"/>
                  <a:ext cx="2370244" cy="38101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68 Conector recto de flecha"/>
                <p:cNvCxnSpPr/>
                <p:nvPr/>
              </p:nvCxnSpPr>
              <p:spPr>
                <a:xfrm flipH="1">
                  <a:off x="2771800" y="4013943"/>
                  <a:ext cx="28803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69 CuadroTexto"/>
                <p:cNvSpPr txBox="1"/>
                <p:nvPr/>
              </p:nvSpPr>
              <p:spPr>
                <a:xfrm>
                  <a:off x="2483768" y="3849069"/>
                  <a:ext cx="432048" cy="4014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2000" dirty="0" smtClean="0">
                      <a:latin typeface="Cambria Math"/>
                      <a:ea typeface="Cambria Math"/>
                    </a:rPr>
                    <a:t>⨁</a:t>
                  </a:r>
                  <a:endParaRPr lang="es-ES" sz="2000" dirty="0"/>
                </a:p>
              </p:txBody>
            </p:sp>
            <p:cxnSp>
              <p:nvCxnSpPr>
                <p:cNvPr id="71" name="70 Conector recto de flecha"/>
                <p:cNvCxnSpPr/>
                <p:nvPr/>
              </p:nvCxnSpPr>
              <p:spPr>
                <a:xfrm>
                  <a:off x="2699792" y="4653629"/>
                  <a:ext cx="0" cy="28896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71 Conector recto"/>
                <p:cNvCxnSpPr/>
                <p:nvPr/>
              </p:nvCxnSpPr>
              <p:spPr>
                <a:xfrm>
                  <a:off x="5076056" y="4664118"/>
                  <a:ext cx="0" cy="115588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72 Conector recto"/>
                <p:cNvCxnSpPr/>
                <p:nvPr/>
              </p:nvCxnSpPr>
              <p:spPr>
                <a:xfrm>
                  <a:off x="2765780" y="2838266"/>
                  <a:ext cx="0" cy="23653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73 CuadroTexto"/>
                <p:cNvSpPr txBox="1"/>
                <p:nvPr/>
              </p:nvSpPr>
              <p:spPr>
                <a:xfrm>
                  <a:off x="3528251" y="2713594"/>
                  <a:ext cx="461665" cy="650175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r>
                    <a:rPr lang="es-ES" dirty="0" smtClean="0"/>
                    <a:t>. . . . </a:t>
                  </a:r>
                  <a:endParaRPr lang="es-ES" dirty="0"/>
                </a:p>
              </p:txBody>
            </p:sp>
            <p:sp>
              <p:nvSpPr>
                <p:cNvPr id="75" name="74 CuadroTexto"/>
                <p:cNvSpPr txBox="1"/>
                <p:nvPr/>
              </p:nvSpPr>
              <p:spPr>
                <a:xfrm>
                  <a:off x="2405740" y="1857181"/>
                  <a:ext cx="648072" cy="4014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2000" dirty="0" smtClean="0">
                      <a:latin typeface="Arial" pitchFamily="34" charset="0"/>
                      <a:cs typeface="Arial" pitchFamily="34" charset="0"/>
                    </a:rPr>
                    <a:t>L</a:t>
                  </a:r>
                  <a:r>
                    <a:rPr lang="es-ES" sz="1200" dirty="0" smtClean="0">
                      <a:latin typeface="Arial" pitchFamily="34" charset="0"/>
                      <a:cs typeface="Arial" pitchFamily="34" charset="0"/>
                    </a:rPr>
                    <a:t>1</a:t>
                  </a:r>
                  <a:endParaRPr lang="es-E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" name="75 CuadroTexto"/>
                <p:cNvSpPr txBox="1"/>
                <p:nvPr/>
              </p:nvSpPr>
              <p:spPr>
                <a:xfrm>
                  <a:off x="4998028" y="1926728"/>
                  <a:ext cx="455574" cy="4014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2000" dirty="0" smtClean="0">
                      <a:latin typeface="Arial" pitchFamily="34" charset="0"/>
                      <a:cs typeface="Arial" pitchFamily="34" charset="0"/>
                    </a:rPr>
                    <a:t>R</a:t>
                  </a:r>
                  <a:r>
                    <a:rPr lang="es-ES" sz="1200" dirty="0" smtClean="0">
                      <a:latin typeface="Arial" pitchFamily="34" charset="0"/>
                      <a:cs typeface="Arial" pitchFamily="34" charset="0"/>
                    </a:rPr>
                    <a:t>1</a:t>
                  </a:r>
                  <a:endParaRPr lang="es-E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7" name="76 CuadroTexto"/>
                <p:cNvSpPr txBox="1"/>
                <p:nvPr/>
              </p:nvSpPr>
              <p:spPr>
                <a:xfrm>
                  <a:off x="4998028" y="3580493"/>
                  <a:ext cx="540533" cy="4014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2000" dirty="0" smtClean="0">
                      <a:latin typeface="Arial" pitchFamily="34" charset="0"/>
                      <a:cs typeface="Arial" pitchFamily="34" charset="0"/>
                    </a:rPr>
                    <a:t>R</a:t>
                  </a:r>
                  <a:r>
                    <a:rPr lang="es-ES" sz="1200" dirty="0" smtClean="0"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es-E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8" name="77 CuadroTexto"/>
                <p:cNvSpPr txBox="1"/>
                <p:nvPr/>
              </p:nvSpPr>
              <p:spPr>
                <a:xfrm>
                  <a:off x="5004048" y="4344360"/>
                  <a:ext cx="540533" cy="4014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2000" dirty="0" smtClean="0">
                      <a:latin typeface="Arial" pitchFamily="34" charset="0"/>
                      <a:cs typeface="Arial" pitchFamily="34" charset="0"/>
                    </a:rPr>
                    <a:t>R</a:t>
                  </a:r>
                  <a:r>
                    <a:rPr lang="es-ES" sz="1200" dirty="0" smtClean="0">
                      <a:latin typeface="Arial" pitchFamily="34" charset="0"/>
                      <a:cs typeface="Arial" pitchFamily="34" charset="0"/>
                    </a:rPr>
                    <a:t>16</a:t>
                  </a:r>
                  <a:endParaRPr lang="es-E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" name="78 CuadroTexto"/>
                <p:cNvSpPr txBox="1"/>
                <p:nvPr/>
              </p:nvSpPr>
              <p:spPr>
                <a:xfrm>
                  <a:off x="3059832" y="4871523"/>
                  <a:ext cx="1722172" cy="30877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400" dirty="0" smtClean="0">
                      <a:latin typeface="Arial" pitchFamily="34" charset="0"/>
                      <a:cs typeface="Arial" pitchFamily="34" charset="0"/>
                    </a:rPr>
                    <a:t>f-</a:t>
                  </a:r>
                  <a:r>
                    <a:rPr lang="es-ES" sz="1400" dirty="0" err="1" smtClean="0">
                      <a:latin typeface="Arial" pitchFamily="34" charset="0"/>
                      <a:cs typeface="Arial" pitchFamily="34" charset="0"/>
                    </a:rPr>
                    <a:t>Feistel</a:t>
                  </a:r>
                  <a:r>
                    <a:rPr lang="es-ES" sz="1400" dirty="0" smtClean="0">
                      <a:latin typeface="Arial" pitchFamily="34" charset="0"/>
                      <a:cs typeface="Arial" pitchFamily="34" charset="0"/>
                    </a:rPr>
                    <a:t> (ronda 16)</a:t>
                  </a:r>
                  <a:endParaRPr lang="es-E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80" name="79 Conector recto de flecha"/>
                <p:cNvCxnSpPr/>
                <p:nvPr/>
              </p:nvCxnSpPr>
              <p:spPr>
                <a:xfrm flipH="1">
                  <a:off x="4782004" y="5016005"/>
                  <a:ext cx="28803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80 Conector recto"/>
                <p:cNvCxnSpPr/>
                <p:nvPr/>
              </p:nvCxnSpPr>
              <p:spPr>
                <a:xfrm>
                  <a:off x="2699792" y="5097568"/>
                  <a:ext cx="0" cy="720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83 Conector recto de flecha"/>
                <p:cNvCxnSpPr/>
                <p:nvPr/>
              </p:nvCxnSpPr>
              <p:spPr>
                <a:xfrm flipH="1">
                  <a:off x="2771800" y="5035816"/>
                  <a:ext cx="28803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84 CuadroTexto"/>
                <p:cNvSpPr txBox="1"/>
                <p:nvPr/>
              </p:nvSpPr>
              <p:spPr>
                <a:xfrm>
                  <a:off x="2483768" y="4828411"/>
                  <a:ext cx="432048" cy="4014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2000" dirty="0" smtClean="0">
                      <a:latin typeface="Cambria Math"/>
                      <a:ea typeface="Cambria Math"/>
                    </a:rPr>
                    <a:t>⨁</a:t>
                  </a:r>
                  <a:endParaRPr lang="es-ES" sz="2000" dirty="0"/>
                </a:p>
              </p:txBody>
            </p:sp>
            <p:sp>
              <p:nvSpPr>
                <p:cNvPr id="86" name="85 CuadroTexto"/>
                <p:cNvSpPr txBox="1"/>
                <p:nvPr/>
              </p:nvSpPr>
              <p:spPr>
                <a:xfrm>
                  <a:off x="2555776" y="5819984"/>
                  <a:ext cx="2736304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400" dirty="0" smtClean="0">
                      <a:latin typeface="Arial" pitchFamily="34" charset="0"/>
                      <a:cs typeface="Arial" pitchFamily="34" charset="0"/>
                    </a:rPr>
                    <a:t>Permutación Final</a:t>
                  </a:r>
                  <a:endParaRPr lang="es-E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9" name="88 Flecha derecha"/>
                <p:cNvSpPr/>
                <p:nvPr/>
              </p:nvSpPr>
              <p:spPr>
                <a:xfrm rot="5400000">
                  <a:off x="3798403" y="1106736"/>
                  <a:ext cx="252000" cy="144000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0" name="89 CuadroTexto"/>
                <p:cNvSpPr txBox="1"/>
                <p:nvPr/>
              </p:nvSpPr>
              <p:spPr>
                <a:xfrm>
                  <a:off x="3347864" y="743960"/>
                  <a:ext cx="186618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400" dirty="0" smtClean="0">
                      <a:latin typeface="Arial" pitchFamily="34" charset="0"/>
                      <a:cs typeface="Arial" pitchFamily="34" charset="0"/>
                    </a:rPr>
                    <a:t>Texto plano (64 bits)</a:t>
                  </a:r>
                  <a:endParaRPr lang="es-E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" name="90 Flecha derecha"/>
                <p:cNvSpPr/>
                <p:nvPr/>
              </p:nvSpPr>
              <p:spPr>
                <a:xfrm rot="5400000">
                  <a:off x="3725912" y="6198560"/>
                  <a:ext cx="252000" cy="144000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2" name="91 CuadroTexto"/>
                <p:cNvSpPr txBox="1"/>
                <p:nvPr/>
              </p:nvSpPr>
              <p:spPr>
                <a:xfrm>
                  <a:off x="3059832" y="6360584"/>
                  <a:ext cx="201020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400" dirty="0" smtClean="0">
                      <a:latin typeface="Arial" pitchFamily="34" charset="0"/>
                      <a:cs typeface="Arial" pitchFamily="34" charset="0"/>
                    </a:rPr>
                    <a:t>Texto cifrado (64 bits)</a:t>
                  </a:r>
                  <a:endParaRPr lang="es-E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3" name="92 Flecha derecha"/>
                <p:cNvSpPr/>
                <p:nvPr/>
              </p:nvSpPr>
              <p:spPr>
                <a:xfrm rot="5400000">
                  <a:off x="7470102" y="998518"/>
                  <a:ext cx="252000" cy="144483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4" name="93 CuadroTexto"/>
                <p:cNvSpPr txBox="1"/>
                <p:nvPr/>
              </p:nvSpPr>
              <p:spPr>
                <a:xfrm>
                  <a:off x="7020272" y="599944"/>
                  <a:ext cx="143414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400" dirty="0" smtClean="0">
                      <a:latin typeface="Arial" pitchFamily="34" charset="0"/>
                      <a:cs typeface="Arial" pitchFamily="34" charset="0"/>
                    </a:rPr>
                    <a:t>Clave (64 bits)</a:t>
                  </a:r>
                  <a:endParaRPr lang="es-E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95" name="94 Conector recto de flecha"/>
                <p:cNvCxnSpPr/>
                <p:nvPr/>
              </p:nvCxnSpPr>
              <p:spPr>
                <a:xfrm flipH="1">
                  <a:off x="4788024" y="4105994"/>
                  <a:ext cx="19440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95 Conector recto de flecha"/>
                <p:cNvCxnSpPr/>
                <p:nvPr/>
              </p:nvCxnSpPr>
              <p:spPr>
                <a:xfrm flipH="1">
                  <a:off x="4788336" y="5117377"/>
                  <a:ext cx="19440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" name="96 CuadroTexto"/>
                <p:cNvSpPr txBox="1"/>
                <p:nvPr/>
              </p:nvSpPr>
              <p:spPr>
                <a:xfrm>
                  <a:off x="5502084" y="3810526"/>
                  <a:ext cx="50405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600" dirty="0" smtClean="0">
                      <a:latin typeface="Arial" pitchFamily="34" charset="0"/>
                      <a:cs typeface="Arial" pitchFamily="34" charset="0"/>
                    </a:rPr>
                    <a:t>K</a:t>
                  </a:r>
                  <a:r>
                    <a:rPr lang="es-ES" sz="1050" dirty="0" smtClean="0"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es-E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8" name="97 CuadroTexto"/>
                <p:cNvSpPr txBox="1"/>
                <p:nvPr/>
              </p:nvSpPr>
              <p:spPr>
                <a:xfrm>
                  <a:off x="5502084" y="4818638"/>
                  <a:ext cx="50405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600" dirty="0" smtClean="0">
                      <a:latin typeface="Arial" pitchFamily="34" charset="0"/>
                      <a:cs typeface="Arial" pitchFamily="34" charset="0"/>
                    </a:rPr>
                    <a:t>K</a:t>
                  </a:r>
                  <a:r>
                    <a:rPr lang="es-ES" sz="1050" dirty="0" smtClean="0">
                      <a:latin typeface="Arial" pitchFamily="34" charset="0"/>
                      <a:cs typeface="Arial" pitchFamily="34" charset="0"/>
                    </a:rPr>
                    <a:t>16</a:t>
                  </a:r>
                  <a:endParaRPr lang="es-E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135" name="134 Grupo"/>
          <p:cNvGrpSpPr/>
          <p:nvPr/>
        </p:nvGrpSpPr>
        <p:grpSpPr>
          <a:xfrm>
            <a:off x="1331640" y="1052733"/>
            <a:ext cx="5328592" cy="1477331"/>
            <a:chOff x="1331640" y="1052733"/>
            <a:chExt cx="5328592" cy="1477331"/>
          </a:xfrm>
        </p:grpSpPr>
        <p:grpSp>
          <p:nvGrpSpPr>
            <p:cNvPr id="2" name="3 Grupo"/>
            <p:cNvGrpSpPr/>
            <p:nvPr/>
          </p:nvGrpSpPr>
          <p:grpSpPr>
            <a:xfrm>
              <a:off x="1331640" y="1052733"/>
              <a:ext cx="5328592" cy="1477331"/>
              <a:chOff x="-10730208" y="1658363"/>
              <a:chExt cx="5328592" cy="186500"/>
            </a:xfrm>
          </p:grpSpPr>
          <p:sp>
            <p:nvSpPr>
              <p:cNvPr id="5" name="4 CuadroTexto"/>
              <p:cNvSpPr txBox="1"/>
              <p:nvPr/>
            </p:nvSpPr>
            <p:spPr>
              <a:xfrm>
                <a:off x="-10730208" y="1658363"/>
                <a:ext cx="5328592" cy="18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s-ES" sz="1500" dirty="0" smtClean="0">
                  <a:latin typeface="Arial" pitchFamily="34" charset="0"/>
                  <a:cs typeface="Arial" pitchFamily="34" charset="0"/>
                </a:endParaRPr>
              </a:p>
              <a:p>
                <a:pPr marL="342900" indent="-342900"/>
                <a:r>
                  <a:rPr lang="es-ES" sz="1500" dirty="0" smtClean="0">
                    <a:latin typeface="Arial" pitchFamily="34" charset="0"/>
                    <a:cs typeface="Arial" pitchFamily="34" charset="0"/>
                  </a:rPr>
                  <a:t>1. </a:t>
                </a:r>
                <a:r>
                  <a:rPr lang="es-ES" sz="1500" dirty="0" err="1" smtClean="0">
                    <a:latin typeface="Arial" pitchFamily="34" charset="0"/>
                    <a:cs typeface="Arial" pitchFamily="34" charset="0"/>
                  </a:rPr>
                  <a:t>Encriptar</a:t>
                </a:r>
                <a:r>
                  <a:rPr lang="es-ES" sz="1500" dirty="0" smtClean="0">
                    <a:latin typeface="Arial" pitchFamily="34" charset="0"/>
                    <a:cs typeface="Arial" pitchFamily="34" charset="0"/>
                  </a:rPr>
                  <a:t> texto plano con clave almacenada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s-ES" sz="1500" dirty="0" smtClean="0"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s-ES" sz="1500" dirty="0" smtClean="0"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s-ES" sz="1500" dirty="0" smtClean="0"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s-ES" sz="150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8 Rectángulo"/>
              <p:cNvSpPr/>
              <p:nvPr/>
            </p:nvSpPr>
            <p:spPr>
              <a:xfrm>
                <a:off x="-10226152" y="1717599"/>
                <a:ext cx="522900" cy="38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1400" dirty="0" err="1" smtClean="0">
                    <a:latin typeface="Arial" pitchFamily="34" charset="0"/>
                    <a:cs typeface="Arial" pitchFamily="34" charset="0"/>
                  </a:rPr>
                  <a:t>gold</a:t>
                </a:r>
                <a:endParaRPr lang="es-ES" sz="1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41" name="140 Cerrar llave"/>
            <p:cNvSpPr/>
            <p:nvPr/>
          </p:nvSpPr>
          <p:spPr>
            <a:xfrm rot="5400000">
              <a:off x="3347976" y="1090003"/>
              <a:ext cx="144000" cy="18720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2" name="141 Cerrar llave"/>
            <p:cNvSpPr/>
            <p:nvPr/>
          </p:nvSpPr>
          <p:spPr>
            <a:xfrm rot="5400000">
              <a:off x="4788008" y="1810003"/>
              <a:ext cx="144000" cy="4320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3" name="142 CuadroTexto"/>
            <p:cNvSpPr txBox="1"/>
            <p:nvPr/>
          </p:nvSpPr>
          <p:spPr>
            <a:xfrm>
              <a:off x="2483768" y="2098019"/>
              <a:ext cx="14401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Arial" pitchFamily="34" charset="0"/>
                  <a:cs typeface="Arial" pitchFamily="34" charset="0"/>
                </a:rPr>
                <a:t>MITAD IZQUIERDA</a:t>
              </a:r>
              <a:endParaRPr lang="es-E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143 CuadroTexto"/>
            <p:cNvSpPr txBox="1"/>
            <p:nvPr/>
          </p:nvSpPr>
          <p:spPr>
            <a:xfrm>
              <a:off x="3995936" y="2098019"/>
              <a:ext cx="14401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Arial" pitchFamily="34" charset="0"/>
                  <a:cs typeface="Arial" pitchFamily="34" charset="0"/>
                </a:rPr>
                <a:t>MITAD DERECHA</a:t>
              </a:r>
              <a:endParaRPr lang="es-ES" sz="11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5" name="144 CuadroTexto"/>
          <p:cNvSpPr txBox="1"/>
          <p:nvPr/>
        </p:nvSpPr>
        <p:spPr>
          <a:xfrm>
            <a:off x="1403648" y="2420888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s-ES" sz="15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s-ES" sz="1500" dirty="0" err="1" smtClean="0">
                <a:latin typeface="Arial" pitchFamily="34" charset="0"/>
                <a:cs typeface="Arial" pitchFamily="34" charset="0"/>
              </a:rPr>
              <a:t>Encriptar</a:t>
            </a:r>
            <a:r>
              <a:rPr lang="es-ES" sz="1500" dirty="0" smtClean="0">
                <a:latin typeface="Arial" pitchFamily="34" charset="0"/>
                <a:cs typeface="Arial" pitchFamily="34" charset="0"/>
              </a:rPr>
              <a:t> mismo texto plano con misma clave atacando la ronda 16</a:t>
            </a:r>
          </a:p>
          <a:p>
            <a:pPr marL="342900" indent="-342900"/>
            <a:endParaRPr lang="es-ES" sz="15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s-ES" sz="15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s-ES" sz="15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s-ES" sz="15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8" name="147 Conector recto"/>
          <p:cNvCxnSpPr/>
          <p:nvPr/>
        </p:nvCxnSpPr>
        <p:spPr>
          <a:xfrm>
            <a:off x="1475656" y="692696"/>
            <a:ext cx="76683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148 Rectángulo"/>
          <p:cNvSpPr/>
          <p:nvPr/>
        </p:nvSpPr>
        <p:spPr>
          <a:xfrm>
            <a:off x="1403648" y="68431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TAQUES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DE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F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ALLOS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EN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D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ATA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NCRYPTION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TANDARD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(DES)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156 CuadroTexto"/>
          <p:cNvSpPr txBox="1"/>
          <p:nvPr/>
        </p:nvSpPr>
        <p:spPr>
          <a:xfrm>
            <a:off x="1619672" y="3033826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C      = PF(F(K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, R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s-ES" sz="1400" dirty="0" smtClean="0">
                <a:latin typeface="Arial" pitchFamily="34" charset="0"/>
                <a:ea typeface="Cambria Math"/>
                <a:cs typeface="Arial" pitchFamily="34" charset="0"/>
              </a:rPr>
              <a:t>⨁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s-ES" sz="1600" dirty="0" smtClean="0">
                <a:latin typeface="Cambria Math"/>
                <a:ea typeface="Cambria Math"/>
                <a:cs typeface="Arial" pitchFamily="34" charset="0"/>
              </a:rPr>
              <a:t>𝜺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⨁ L</a:t>
            </a:r>
            <a:r>
              <a:rPr lang="es-ES" sz="1200" dirty="0" smtClean="0">
                <a:latin typeface="Arial" pitchFamily="34" charset="0"/>
                <a:ea typeface="Cambria Math"/>
                <a:cs typeface="Arial" pitchFamily="34" charset="0"/>
              </a:rPr>
              <a:t>16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, (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s-ES" sz="1400" dirty="0" smtClean="0">
                <a:latin typeface="Arial" pitchFamily="34" charset="0"/>
                <a:ea typeface="Cambria Math"/>
                <a:cs typeface="Arial" pitchFamily="34" charset="0"/>
              </a:rPr>
              <a:t>⨁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s-ES" sz="1600" dirty="0" smtClean="0">
                <a:latin typeface="Cambria Math"/>
                <a:ea typeface="Cambria Math"/>
                <a:cs typeface="Arial" pitchFamily="34" charset="0"/>
              </a:rPr>
              <a:t>𝜺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))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157 Rectángulo"/>
          <p:cNvSpPr/>
          <p:nvPr/>
        </p:nvSpPr>
        <p:spPr>
          <a:xfrm>
            <a:off x="1763688" y="2852935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faulty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158 Cerrar llave"/>
          <p:cNvSpPr/>
          <p:nvPr/>
        </p:nvSpPr>
        <p:spPr>
          <a:xfrm rot="5400000">
            <a:off x="3491982" y="2348985"/>
            <a:ext cx="144003" cy="216004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0" name="159 Cerrar llave"/>
          <p:cNvSpPr/>
          <p:nvPr/>
        </p:nvSpPr>
        <p:spPr>
          <a:xfrm rot="5400000">
            <a:off x="5202095" y="2906967"/>
            <a:ext cx="144001" cy="104408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1" name="160 CuadroTexto"/>
          <p:cNvSpPr txBox="1"/>
          <p:nvPr/>
        </p:nvSpPr>
        <p:spPr>
          <a:xfrm>
            <a:off x="2555776" y="3501007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" pitchFamily="34" charset="0"/>
                <a:cs typeface="Arial" pitchFamily="34" charset="0"/>
              </a:rPr>
              <a:t>MITAD IZQUIERDA</a:t>
            </a:r>
            <a:endParaRPr lang="es-E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161 CuadroTexto"/>
          <p:cNvSpPr txBox="1"/>
          <p:nvPr/>
        </p:nvSpPr>
        <p:spPr>
          <a:xfrm>
            <a:off x="4211960" y="3501007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" pitchFamily="34" charset="0"/>
                <a:cs typeface="Arial" pitchFamily="34" charset="0"/>
              </a:rPr>
              <a:t>MITAD DERECHA</a:t>
            </a:r>
            <a:endParaRPr lang="es-E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133 CuadroTexto"/>
          <p:cNvSpPr txBox="1"/>
          <p:nvPr/>
        </p:nvSpPr>
        <p:spPr>
          <a:xfrm>
            <a:off x="1547664" y="980728"/>
            <a:ext cx="39604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 smtClean="0">
                <a:latin typeface="Arial" pitchFamily="34" charset="0"/>
                <a:cs typeface="Arial" pitchFamily="34" charset="0"/>
              </a:rPr>
              <a:t>Pasos para obtener la clave :</a:t>
            </a:r>
            <a:endParaRPr lang="es-ES" sz="1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7" name="Picture 2" descr="C:\Users\usuario\Desktop\PFC\imagenes DES\243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3847">
            <a:off x="8308484" y="4596058"/>
            <a:ext cx="162956" cy="419348"/>
          </a:xfrm>
          <a:prstGeom prst="rect">
            <a:avLst/>
          </a:prstGeom>
          <a:noFill/>
        </p:spPr>
      </p:pic>
      <p:grpSp>
        <p:nvGrpSpPr>
          <p:cNvPr id="121" name="120 Grupo"/>
          <p:cNvGrpSpPr/>
          <p:nvPr/>
        </p:nvGrpSpPr>
        <p:grpSpPr>
          <a:xfrm>
            <a:off x="1475656" y="3717031"/>
            <a:ext cx="4320480" cy="934853"/>
            <a:chOff x="1475656" y="4077074"/>
            <a:chExt cx="4320480" cy="1457009"/>
          </a:xfrm>
        </p:grpSpPr>
        <p:sp>
          <p:nvSpPr>
            <p:cNvPr id="123" name="122 CuadroTexto"/>
            <p:cNvSpPr txBox="1"/>
            <p:nvPr/>
          </p:nvSpPr>
          <p:spPr>
            <a:xfrm>
              <a:off x="1475656" y="4286907"/>
              <a:ext cx="4320480" cy="1247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500" dirty="0" smtClean="0">
                  <a:latin typeface="Arial" pitchFamily="34" charset="0"/>
                  <a:cs typeface="Arial" pitchFamily="34" charset="0"/>
                </a:rPr>
                <a:t>3. Post-procesado:  PI( </a:t>
              </a:r>
              <a:r>
                <a:rPr lang="es-ES" sz="1600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es-ES" sz="1500" dirty="0" smtClean="0">
                  <a:latin typeface="Arial" pitchFamily="34" charset="0"/>
                  <a:cs typeface="Arial" pitchFamily="34" charset="0"/>
                </a:rPr>
                <a:t>       </a:t>
              </a:r>
              <a:r>
                <a:rPr lang="es-ES" sz="1600" dirty="0" smtClean="0">
                  <a:latin typeface="Arial" pitchFamily="34" charset="0"/>
                  <a:ea typeface="Cambria Math"/>
                  <a:cs typeface="Arial" pitchFamily="34" charset="0"/>
                </a:rPr>
                <a:t>⨁ C</a:t>
              </a:r>
              <a:r>
                <a:rPr lang="es-ES" sz="1500" dirty="0" smtClean="0">
                  <a:latin typeface="Arial" pitchFamily="34" charset="0"/>
                  <a:ea typeface="Cambria Math"/>
                  <a:cs typeface="Arial" pitchFamily="34" charset="0"/>
                </a:rPr>
                <a:t>        ) =</a:t>
              </a:r>
            </a:p>
            <a:p>
              <a:endParaRPr lang="es-ES" sz="1500" dirty="0" smtClean="0">
                <a:latin typeface="Arial" pitchFamily="34" charset="0"/>
                <a:ea typeface="Cambria Math"/>
                <a:cs typeface="Arial" pitchFamily="34" charset="0"/>
              </a:endParaRPr>
            </a:p>
            <a:p>
              <a:endParaRPr lang="es-ES" sz="1500" dirty="0" smtClean="0">
                <a:latin typeface="Arial" pitchFamily="34" charset="0"/>
                <a:ea typeface="Cambria Math"/>
                <a:cs typeface="Arial" pitchFamily="34" charset="0"/>
              </a:endParaRPr>
            </a:p>
          </p:txBody>
        </p:sp>
        <p:sp>
          <p:nvSpPr>
            <p:cNvPr id="124" name="123 Rectángulo"/>
            <p:cNvSpPr/>
            <p:nvPr/>
          </p:nvSpPr>
          <p:spPr>
            <a:xfrm>
              <a:off x="3617052" y="4077074"/>
              <a:ext cx="522900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400" dirty="0" err="1" smtClean="0">
                  <a:latin typeface="Arial" pitchFamily="34" charset="0"/>
                  <a:cs typeface="Arial" pitchFamily="34" charset="0"/>
                </a:rPr>
                <a:t>gold</a:t>
              </a:r>
              <a:endParaRPr lang="es-E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124 Rectángulo"/>
            <p:cNvSpPr/>
            <p:nvPr/>
          </p:nvSpPr>
          <p:spPr>
            <a:xfrm>
              <a:off x="4341687" y="4077077"/>
              <a:ext cx="662361" cy="3077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dirty="0" err="1" smtClean="0">
                  <a:latin typeface="Arial" pitchFamily="34" charset="0"/>
                  <a:cs typeface="Arial" pitchFamily="34" charset="0"/>
                </a:rPr>
                <a:t>faulty</a:t>
              </a:r>
              <a:r>
                <a:rPr lang="es-ES" sz="14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es-E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6" name="125 CuadroTexto"/>
          <p:cNvSpPr txBox="1"/>
          <p:nvPr/>
        </p:nvSpPr>
        <p:spPr>
          <a:xfrm>
            <a:off x="1691680" y="1665975"/>
            <a:ext cx="4896544" cy="338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C       =  PF(F(K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, R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⨁ L</a:t>
            </a:r>
            <a:r>
              <a:rPr lang="es-ES" sz="1200" dirty="0" smtClean="0">
                <a:latin typeface="Arial" pitchFamily="34" charset="0"/>
                <a:ea typeface="Cambria Math"/>
                <a:cs typeface="Arial" pitchFamily="34" charset="0"/>
              </a:rPr>
              <a:t>16 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,  R</a:t>
            </a:r>
            <a:r>
              <a:rPr lang="es-ES" sz="1200" dirty="0" smtClean="0">
                <a:latin typeface="Arial" pitchFamily="34" charset="0"/>
                <a:ea typeface="Cambria Math"/>
                <a:cs typeface="Arial" pitchFamily="34" charset="0"/>
              </a:rPr>
              <a:t>16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3419872" y="384919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OST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PROCESADO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1619672" y="2746087"/>
            <a:ext cx="66967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3131840" y="2765832"/>
            <a:ext cx="5713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F(K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, R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s-ES" dirty="0" smtClean="0">
                <a:latin typeface="Arial" pitchFamily="34" charset="0"/>
                <a:ea typeface="Cambria Math"/>
                <a:cs typeface="Arial" pitchFamily="34" charset="0"/>
              </a:rPr>
              <a:t> ⨁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F(K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, R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es-ES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s-ES" sz="1400" dirty="0" smtClean="0">
                <a:latin typeface="Arial" pitchFamily="34" charset="0"/>
                <a:ea typeface="Cambria Math"/>
                <a:cs typeface="Arial" pitchFamily="34" charset="0"/>
              </a:rPr>
              <a:t>⨁</a:t>
            </a:r>
            <a:r>
              <a:rPr lang="es-ES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s-ES" dirty="0" smtClean="0">
                <a:latin typeface="Cambria Math"/>
                <a:ea typeface="Cambria Math"/>
                <a:cs typeface="Arial" pitchFamily="34" charset="0"/>
              </a:rPr>
              <a:t>𝜺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)       ,           </a:t>
            </a:r>
            <a:r>
              <a:rPr lang="es-ES" dirty="0" smtClean="0">
                <a:latin typeface="Cambria Math"/>
                <a:ea typeface="Cambria Math"/>
                <a:cs typeface="Arial" pitchFamily="34" charset="0"/>
              </a:rPr>
              <a:t>𝜺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endParaRPr lang="es-ES" dirty="0"/>
          </a:p>
        </p:txBody>
      </p:sp>
      <p:grpSp>
        <p:nvGrpSpPr>
          <p:cNvPr id="424" name="423 Grupo"/>
          <p:cNvGrpSpPr/>
          <p:nvPr/>
        </p:nvGrpSpPr>
        <p:grpSpPr>
          <a:xfrm>
            <a:off x="2195736" y="548680"/>
            <a:ext cx="6120680" cy="2145144"/>
            <a:chOff x="2195736" y="600943"/>
            <a:chExt cx="6120680" cy="2145144"/>
          </a:xfrm>
        </p:grpSpPr>
        <p:sp>
          <p:nvSpPr>
            <p:cNvPr id="8" name="7 Rectángulo"/>
            <p:cNvSpPr/>
            <p:nvPr/>
          </p:nvSpPr>
          <p:spPr>
            <a:xfrm>
              <a:off x="3851920" y="600943"/>
              <a:ext cx="72008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400" dirty="0" smtClean="0"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s-ES" sz="1400" dirty="0" err="1" smtClean="0">
                  <a:latin typeface="Arial" pitchFamily="34" charset="0"/>
                  <a:cs typeface="Arial" pitchFamily="34" charset="0"/>
                </a:rPr>
                <a:t>faulty</a:t>
              </a:r>
              <a:r>
                <a:rPr lang="es-ES" sz="14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es-ES" sz="14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21" name="420 Grupo"/>
            <p:cNvGrpSpPr/>
            <p:nvPr/>
          </p:nvGrpSpPr>
          <p:grpSpPr>
            <a:xfrm>
              <a:off x="2195736" y="888975"/>
              <a:ext cx="6120680" cy="1857112"/>
              <a:chOff x="2195736" y="888975"/>
              <a:chExt cx="6120680" cy="1857112"/>
            </a:xfrm>
          </p:grpSpPr>
          <p:sp>
            <p:nvSpPr>
              <p:cNvPr id="4" name="3 CuadroTexto"/>
              <p:cNvSpPr txBox="1"/>
              <p:nvPr/>
            </p:nvSpPr>
            <p:spPr>
              <a:xfrm>
                <a:off x="2195736" y="960983"/>
                <a:ext cx="6120680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dirty="0" smtClean="0">
                    <a:latin typeface="Arial" pitchFamily="34" charset="0"/>
                    <a:cs typeface="Arial" pitchFamily="34" charset="0"/>
                  </a:rPr>
                  <a:t>PI</a:t>
                </a:r>
                <a:r>
                  <a:rPr lang="es-ES" sz="2000" baseline="30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s-ES" dirty="0" smtClean="0">
                    <a:latin typeface="Arial" pitchFamily="34" charset="0"/>
                    <a:cs typeface="Arial" pitchFamily="34" charset="0"/>
                  </a:rPr>
                  <a:t>( </a:t>
                </a:r>
                <a:r>
                  <a:rPr lang="es-ES" sz="2000" dirty="0" smtClean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es-ES" dirty="0" smtClean="0">
                    <a:latin typeface="Arial" pitchFamily="34" charset="0"/>
                    <a:cs typeface="Arial" pitchFamily="34" charset="0"/>
                  </a:rPr>
                  <a:t>        </a:t>
                </a:r>
                <a:r>
                  <a:rPr lang="es-ES" sz="2000" dirty="0" smtClean="0">
                    <a:latin typeface="Arial" pitchFamily="34" charset="0"/>
                    <a:ea typeface="Cambria Math"/>
                    <a:cs typeface="Arial" pitchFamily="34" charset="0"/>
                  </a:rPr>
                  <a:t>⨁   C</a:t>
                </a:r>
                <a:r>
                  <a:rPr lang="es-ES" dirty="0" smtClean="0">
                    <a:latin typeface="Arial" pitchFamily="34" charset="0"/>
                    <a:ea typeface="Cambria Math"/>
                    <a:cs typeface="Arial" pitchFamily="34" charset="0"/>
                  </a:rPr>
                  <a:t>        ) =</a:t>
                </a:r>
              </a:p>
              <a:p>
                <a:endParaRPr lang="es-ES" dirty="0" smtClean="0">
                  <a:latin typeface="Arial" pitchFamily="34" charset="0"/>
                  <a:ea typeface="Cambria Math"/>
                  <a:cs typeface="Arial" pitchFamily="34" charset="0"/>
                </a:endParaRPr>
              </a:p>
              <a:p>
                <a:r>
                  <a:rPr lang="es-ES" sz="2000" dirty="0" smtClean="0">
                    <a:latin typeface="Arial" pitchFamily="34" charset="0"/>
                    <a:cs typeface="Arial" pitchFamily="34" charset="0"/>
                  </a:rPr>
                  <a:t>PI (C      </a:t>
                </a:r>
                <a:r>
                  <a:rPr lang="es-ES" sz="2000" dirty="0" smtClean="0">
                    <a:latin typeface="Arial" pitchFamily="34" charset="0"/>
                    <a:ea typeface="Cambria Math"/>
                    <a:cs typeface="Arial" pitchFamily="34" charset="0"/>
                  </a:rPr>
                  <a:t>) </a:t>
                </a:r>
                <a:r>
                  <a:rPr lang="es-ES" sz="2000" dirty="0" smtClean="0">
                    <a:latin typeface="Arial" pitchFamily="34" charset="0"/>
                    <a:cs typeface="Arial" pitchFamily="34" charset="0"/>
                  </a:rPr>
                  <a:t>=  F(K</a:t>
                </a:r>
                <a:r>
                  <a:rPr lang="es-ES" sz="1600" dirty="0" smtClean="0">
                    <a:latin typeface="Arial" pitchFamily="34" charset="0"/>
                    <a:cs typeface="Arial" pitchFamily="34" charset="0"/>
                  </a:rPr>
                  <a:t>16</a:t>
                </a:r>
                <a:r>
                  <a:rPr lang="es-ES" sz="2000" dirty="0" smtClean="0">
                    <a:latin typeface="Arial" pitchFamily="34" charset="0"/>
                    <a:cs typeface="Arial" pitchFamily="34" charset="0"/>
                  </a:rPr>
                  <a:t>, R</a:t>
                </a:r>
                <a:r>
                  <a:rPr lang="es-ES" sz="1600" dirty="0" smtClean="0">
                    <a:latin typeface="Arial" pitchFamily="34" charset="0"/>
                    <a:cs typeface="Arial" pitchFamily="34" charset="0"/>
                  </a:rPr>
                  <a:t>16</a:t>
                </a:r>
                <a:r>
                  <a:rPr lang="es-ES" sz="2000" dirty="0" smtClean="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s-ES" sz="2000" dirty="0" smtClean="0">
                    <a:latin typeface="Arial" pitchFamily="34" charset="0"/>
                    <a:ea typeface="Cambria Math"/>
                    <a:cs typeface="Arial" pitchFamily="34" charset="0"/>
                  </a:rPr>
                  <a:t>       ⨁ L</a:t>
                </a:r>
                <a:r>
                  <a:rPr lang="es-ES" sz="1600" dirty="0" smtClean="0">
                    <a:latin typeface="Arial" pitchFamily="34" charset="0"/>
                    <a:ea typeface="Cambria Math"/>
                    <a:cs typeface="Arial" pitchFamily="34" charset="0"/>
                  </a:rPr>
                  <a:t>16</a:t>
                </a:r>
                <a:r>
                  <a:rPr lang="es-ES" sz="2000" dirty="0" smtClean="0">
                    <a:latin typeface="Arial" pitchFamily="34" charset="0"/>
                    <a:ea typeface="Cambria Math"/>
                    <a:cs typeface="Arial" pitchFamily="34" charset="0"/>
                  </a:rPr>
                  <a:t>     ,      R</a:t>
                </a:r>
                <a:r>
                  <a:rPr lang="es-ES" sz="1600" dirty="0" smtClean="0">
                    <a:latin typeface="Arial" pitchFamily="34" charset="0"/>
                    <a:ea typeface="Cambria Math"/>
                    <a:cs typeface="Arial" pitchFamily="34" charset="0"/>
                  </a:rPr>
                  <a:t>16</a:t>
                </a:r>
                <a:endParaRPr lang="es-ES" sz="2000" dirty="0" smtClean="0">
                  <a:latin typeface="Arial" pitchFamily="34" charset="0"/>
                  <a:ea typeface="Cambria Math"/>
                  <a:cs typeface="Arial" pitchFamily="34" charset="0"/>
                </a:endParaRPr>
              </a:p>
              <a:p>
                <a:endParaRPr lang="es-ES" sz="1600" dirty="0" smtClean="0">
                  <a:latin typeface="Arial" pitchFamily="34" charset="0"/>
                  <a:ea typeface="Cambria Math"/>
                  <a:cs typeface="Arial" pitchFamily="34" charset="0"/>
                </a:endParaRPr>
              </a:p>
              <a:p>
                <a:endParaRPr lang="es-ES" sz="1600" dirty="0" smtClean="0">
                  <a:latin typeface="Arial" pitchFamily="34" charset="0"/>
                  <a:ea typeface="Cambria Math"/>
                  <a:cs typeface="Arial" pitchFamily="34" charset="0"/>
                </a:endParaRPr>
              </a:p>
              <a:p>
                <a:r>
                  <a:rPr lang="es-ES" sz="2000" dirty="0" smtClean="0">
                    <a:latin typeface="Arial" pitchFamily="34" charset="0"/>
                    <a:cs typeface="Arial" pitchFamily="34" charset="0"/>
                  </a:rPr>
                  <a:t>PI</a:t>
                </a:r>
                <a:r>
                  <a:rPr lang="es-ES" sz="2000" baseline="30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s-ES" sz="2000" dirty="0" smtClean="0">
                    <a:latin typeface="Arial" pitchFamily="34" charset="0"/>
                    <a:cs typeface="Arial" pitchFamily="34" charset="0"/>
                  </a:rPr>
                  <a:t>(C      </a:t>
                </a:r>
                <a:r>
                  <a:rPr lang="es-ES" sz="2000" dirty="0" smtClean="0">
                    <a:latin typeface="Arial" pitchFamily="34" charset="0"/>
                    <a:ea typeface="Cambria Math"/>
                    <a:cs typeface="Arial" pitchFamily="34" charset="0"/>
                  </a:rPr>
                  <a:t>) </a:t>
                </a:r>
                <a:r>
                  <a:rPr lang="es-ES" sz="2000" dirty="0" smtClean="0">
                    <a:latin typeface="Arial" pitchFamily="34" charset="0"/>
                    <a:cs typeface="Arial" pitchFamily="34" charset="0"/>
                  </a:rPr>
                  <a:t>=  F(K</a:t>
                </a:r>
                <a:r>
                  <a:rPr lang="es-ES" sz="1600" dirty="0" smtClean="0">
                    <a:latin typeface="Arial" pitchFamily="34" charset="0"/>
                    <a:cs typeface="Arial" pitchFamily="34" charset="0"/>
                  </a:rPr>
                  <a:t>16</a:t>
                </a:r>
                <a:r>
                  <a:rPr lang="es-ES" sz="2000" dirty="0" smtClean="0">
                    <a:latin typeface="Arial" pitchFamily="34" charset="0"/>
                    <a:cs typeface="Arial" pitchFamily="34" charset="0"/>
                  </a:rPr>
                  <a:t>, R</a:t>
                </a:r>
                <a:r>
                  <a:rPr lang="es-ES" sz="1600" dirty="0" smtClean="0">
                    <a:latin typeface="Arial" pitchFamily="34" charset="0"/>
                    <a:cs typeface="Arial" pitchFamily="34" charset="0"/>
                  </a:rPr>
                  <a:t>16</a:t>
                </a:r>
                <a:r>
                  <a:rPr lang="es-ES" sz="2000" dirty="0" smtClean="0"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:r>
                  <a:rPr lang="es-ES" dirty="0" smtClean="0">
                    <a:latin typeface="Arial" pitchFamily="34" charset="0"/>
                    <a:ea typeface="Cambria Math"/>
                    <a:cs typeface="Arial" pitchFamily="34" charset="0"/>
                  </a:rPr>
                  <a:t>⨁</a:t>
                </a:r>
                <a:r>
                  <a:rPr lang="es-ES" sz="2000" dirty="0" smtClean="0"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:r>
                  <a:rPr lang="es-ES" sz="2000" dirty="0" smtClean="0">
                    <a:latin typeface="Cambria Math"/>
                    <a:ea typeface="Cambria Math"/>
                    <a:cs typeface="Arial" pitchFamily="34" charset="0"/>
                  </a:rPr>
                  <a:t>𝜺</a:t>
                </a:r>
                <a:r>
                  <a:rPr lang="es-ES" sz="2000" dirty="0" smtClean="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s-ES" sz="2000" dirty="0" smtClean="0">
                    <a:latin typeface="Arial" pitchFamily="34" charset="0"/>
                    <a:ea typeface="Cambria Math"/>
                    <a:cs typeface="Arial" pitchFamily="34" charset="0"/>
                  </a:rPr>
                  <a:t> ⨁ L</a:t>
                </a:r>
                <a:r>
                  <a:rPr lang="es-ES" sz="1600" dirty="0" smtClean="0">
                    <a:latin typeface="Arial" pitchFamily="34" charset="0"/>
                    <a:ea typeface="Cambria Math"/>
                    <a:cs typeface="Arial" pitchFamily="34" charset="0"/>
                  </a:rPr>
                  <a:t>16</a:t>
                </a:r>
                <a:r>
                  <a:rPr lang="es-ES" sz="2000" dirty="0" smtClean="0">
                    <a:latin typeface="Arial" pitchFamily="34" charset="0"/>
                    <a:ea typeface="Cambria Math"/>
                    <a:cs typeface="Arial" pitchFamily="34" charset="0"/>
                  </a:rPr>
                  <a:t>    ,      </a:t>
                </a:r>
                <a:r>
                  <a:rPr lang="es-ES" sz="2000" dirty="0" smtClean="0"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s-ES" sz="1600" dirty="0" smtClean="0">
                    <a:latin typeface="Arial" pitchFamily="34" charset="0"/>
                    <a:cs typeface="Arial" pitchFamily="34" charset="0"/>
                  </a:rPr>
                  <a:t>16</a:t>
                </a:r>
                <a:r>
                  <a:rPr lang="es-ES" sz="2000" dirty="0" smtClean="0"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:r>
                  <a:rPr lang="es-ES" dirty="0" smtClean="0">
                    <a:latin typeface="Arial" pitchFamily="34" charset="0"/>
                    <a:ea typeface="Cambria Math"/>
                    <a:cs typeface="Arial" pitchFamily="34" charset="0"/>
                  </a:rPr>
                  <a:t>⨁</a:t>
                </a:r>
                <a:r>
                  <a:rPr lang="es-ES" sz="2000" dirty="0" smtClean="0"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:r>
                  <a:rPr lang="es-ES" sz="2000" dirty="0" smtClean="0">
                    <a:latin typeface="Cambria Math"/>
                    <a:ea typeface="Cambria Math"/>
                    <a:cs typeface="Arial" pitchFamily="34" charset="0"/>
                  </a:rPr>
                  <a:t>𝜺</a:t>
                </a:r>
                <a:r>
                  <a:rPr lang="es-ES" sz="2000" dirty="0" smtClean="0">
                    <a:latin typeface="Arial" pitchFamily="34" charset="0"/>
                    <a:cs typeface="Arial" pitchFamily="34" charset="0"/>
                  </a:rPr>
                  <a:t>    </a:t>
                </a:r>
              </a:p>
            </p:txBody>
          </p:sp>
          <p:sp>
            <p:nvSpPr>
              <p:cNvPr id="5" name="4 Rectángulo"/>
              <p:cNvSpPr/>
              <p:nvPr/>
            </p:nvSpPr>
            <p:spPr>
              <a:xfrm>
                <a:off x="2843808" y="1393031"/>
                <a:ext cx="52290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1400" dirty="0" err="1" smtClean="0">
                    <a:latin typeface="Arial" pitchFamily="34" charset="0"/>
                    <a:cs typeface="Arial" pitchFamily="34" charset="0"/>
                  </a:rPr>
                  <a:t>gold</a:t>
                </a:r>
                <a:endParaRPr lang="es-ES" sz="1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" name="5 Rectángulo"/>
              <p:cNvSpPr/>
              <p:nvPr/>
            </p:nvSpPr>
            <p:spPr>
              <a:xfrm>
                <a:off x="2843808" y="2113111"/>
                <a:ext cx="66236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1400" dirty="0" err="1" smtClean="0">
                    <a:latin typeface="Arial" pitchFamily="34" charset="0"/>
                    <a:cs typeface="Arial" pitchFamily="34" charset="0"/>
                  </a:rPr>
                  <a:t>faulty</a:t>
                </a:r>
                <a:r>
                  <a:rPr lang="es-ES" sz="1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s-ES" sz="1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6 Rectángulo"/>
              <p:cNvSpPr/>
              <p:nvPr/>
            </p:nvSpPr>
            <p:spPr>
              <a:xfrm>
                <a:off x="2824964" y="888975"/>
                <a:ext cx="52290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1400" dirty="0" err="1" smtClean="0">
                    <a:latin typeface="Arial" pitchFamily="34" charset="0"/>
                    <a:cs typeface="Arial" pitchFamily="34" charset="0"/>
                  </a:rPr>
                  <a:t>gold</a:t>
                </a:r>
                <a:endParaRPr lang="es-ES" sz="1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8 CuadroTexto"/>
              <p:cNvSpPr txBox="1"/>
              <p:nvPr/>
            </p:nvSpPr>
            <p:spPr>
              <a:xfrm>
                <a:off x="2195736" y="1897087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 smtClean="0">
                    <a:latin typeface="Arial" pitchFamily="34" charset="0"/>
                    <a:ea typeface="Cambria Math"/>
                    <a:cs typeface="Arial" pitchFamily="34" charset="0"/>
                  </a:rPr>
                  <a:t>⨁</a:t>
                </a:r>
                <a:endParaRPr lang="es-ES" dirty="0"/>
              </a:p>
            </p:txBody>
          </p:sp>
        </p:grpSp>
      </p:grpSp>
      <p:sp>
        <p:nvSpPr>
          <p:cNvPr id="414" name="413 Rectángulo"/>
          <p:cNvSpPr/>
          <p:nvPr/>
        </p:nvSpPr>
        <p:spPr>
          <a:xfrm>
            <a:off x="1259632" y="3810526"/>
            <a:ext cx="8064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PI</a:t>
            </a:r>
            <a:r>
              <a:rPr lang="es-ES" sz="16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(F(K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16,i</a:t>
            </a:r>
            <a:r>
              <a:rPr lang="es-ES" sz="1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, R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⨁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F(K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16,i</a:t>
            </a:r>
            <a:r>
              <a:rPr lang="es-ES" sz="11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, R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s-ES" sz="1200" dirty="0" smtClean="0">
                <a:latin typeface="Arial" pitchFamily="34" charset="0"/>
                <a:ea typeface="Cambria Math"/>
                <a:cs typeface="Arial" pitchFamily="34" charset="0"/>
              </a:rPr>
              <a:t>⨁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s-ES" sz="1600" dirty="0" smtClean="0">
                <a:latin typeface="Cambria Math"/>
                <a:ea typeface="Cambria Math"/>
                <a:cs typeface="Arial" pitchFamily="34" charset="0"/>
              </a:rPr>
              <a:t>𝜺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)) = S</a:t>
            </a:r>
            <a:r>
              <a:rPr lang="es-ES" sz="105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PE</a:t>
            </a:r>
            <a:r>
              <a:rPr lang="es-ES" sz="105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s-ES" sz="1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(R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s-ES" sz="1200" dirty="0" smtClean="0">
                <a:latin typeface="Arial" pitchFamily="34" charset="0"/>
                <a:ea typeface="Cambria Math"/>
                <a:cs typeface="Arial" pitchFamily="34" charset="0"/>
              </a:rPr>
              <a:t>⨁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16,i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) 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⨁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s-ES" sz="105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PE</a:t>
            </a:r>
            <a:r>
              <a:rPr lang="es-ES" sz="105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s-ES" sz="1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(R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s-ES" sz="1200" dirty="0" smtClean="0">
                <a:latin typeface="Arial" pitchFamily="34" charset="0"/>
                <a:ea typeface="Cambria Math"/>
                <a:cs typeface="Arial" pitchFamily="34" charset="0"/>
              </a:rPr>
              <a:t>⨁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s-ES" sz="1600" dirty="0" smtClean="0">
                <a:latin typeface="Cambria Math"/>
                <a:ea typeface="Cambria Math"/>
                <a:cs typeface="Arial" pitchFamily="34" charset="0"/>
              </a:rPr>
              <a:t>𝜺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s-ES" sz="1200" dirty="0" smtClean="0">
                <a:latin typeface="Arial" pitchFamily="34" charset="0"/>
                <a:ea typeface="Cambria Math"/>
                <a:cs typeface="Arial" pitchFamily="34" charset="0"/>
              </a:rPr>
              <a:t>⨁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16,i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endParaRPr lang="es-ES" sz="1600" dirty="0"/>
          </a:p>
        </p:txBody>
      </p:sp>
      <p:sp>
        <p:nvSpPr>
          <p:cNvPr id="415" name="414 Elipse"/>
          <p:cNvSpPr/>
          <p:nvPr/>
        </p:nvSpPr>
        <p:spPr>
          <a:xfrm>
            <a:off x="3059832" y="2621816"/>
            <a:ext cx="3240360" cy="648072"/>
          </a:xfrm>
          <a:prstGeom prst="ellipse">
            <a:avLst/>
          </a:prstGeom>
          <a:noFill/>
          <a:ln>
            <a:solidFill>
              <a:srgbClr val="FF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8" name="417 Abrir llave"/>
          <p:cNvSpPr/>
          <p:nvPr/>
        </p:nvSpPr>
        <p:spPr>
          <a:xfrm rot="16200000" flipH="1">
            <a:off x="3023827" y="2369790"/>
            <a:ext cx="144017" cy="266429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20" name="419 Conector recto de flecha"/>
          <p:cNvCxnSpPr>
            <a:endCxn id="418" idx="1"/>
          </p:cNvCxnSpPr>
          <p:nvPr/>
        </p:nvCxnSpPr>
        <p:spPr>
          <a:xfrm flipH="1">
            <a:off x="3095836" y="3269888"/>
            <a:ext cx="540060" cy="36004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421 Conector recto"/>
          <p:cNvCxnSpPr/>
          <p:nvPr/>
        </p:nvCxnSpPr>
        <p:spPr>
          <a:xfrm>
            <a:off x="5868144" y="1486087"/>
            <a:ext cx="216024" cy="1222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422 Conector recto"/>
          <p:cNvCxnSpPr/>
          <p:nvPr/>
        </p:nvCxnSpPr>
        <p:spPr>
          <a:xfrm>
            <a:off x="6948264" y="1412776"/>
            <a:ext cx="288032" cy="1239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1907704" y="5877272"/>
            <a:ext cx="626469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s-ES" sz="1100" dirty="0" smtClean="0">
                <a:latin typeface="Arial" pitchFamily="34" charset="0"/>
                <a:cs typeface="Arial" pitchFamily="34" charset="0"/>
              </a:rPr>
              <a:t> Permutación inversa que anula la permutación final.</a:t>
            </a:r>
          </a:p>
          <a:p>
            <a:r>
              <a:rPr lang="es-ES" sz="14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s-ES" sz="1100" dirty="0" smtClean="0">
                <a:latin typeface="Arial" pitchFamily="34" charset="0"/>
                <a:cs typeface="Arial" pitchFamily="34" charset="0"/>
              </a:rPr>
              <a:t> Permutación inversa de la permutación final de </a:t>
            </a:r>
            <a:r>
              <a:rPr lang="es-ES" sz="1100" dirty="0" err="1" smtClean="0">
                <a:latin typeface="Arial" pitchFamily="34" charset="0"/>
                <a:cs typeface="Arial" pitchFamily="34" charset="0"/>
              </a:rPr>
              <a:t>Feistel</a:t>
            </a:r>
            <a:r>
              <a:rPr lang="es-ES" sz="1100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00208 -0.4057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414" grpId="0"/>
      <p:bldP spid="414" grpId="1"/>
      <p:bldP spid="415" grpId="0" animBg="1"/>
      <p:bldP spid="415" grpId="1" animBg="1"/>
      <p:bldP spid="418" grpId="0" animBg="1"/>
      <p:bldP spid="4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419872" y="384919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OST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PROCESADO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259632" y="1044000"/>
            <a:ext cx="8064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PI</a:t>
            </a:r>
            <a:r>
              <a:rPr lang="es-ES" sz="16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(F(K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16,i</a:t>
            </a:r>
            <a:r>
              <a:rPr lang="es-ES" sz="1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, R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⨁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F(K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16,i</a:t>
            </a:r>
            <a:r>
              <a:rPr lang="es-ES" sz="11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, R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s-ES" sz="1200" dirty="0" smtClean="0">
                <a:latin typeface="Arial" pitchFamily="34" charset="0"/>
                <a:ea typeface="Cambria Math"/>
                <a:cs typeface="Arial" pitchFamily="34" charset="0"/>
              </a:rPr>
              <a:t>⨁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s-ES" sz="1600" dirty="0" smtClean="0">
                <a:latin typeface="Cambria Math"/>
                <a:ea typeface="Cambria Math"/>
                <a:cs typeface="Arial" pitchFamily="34" charset="0"/>
              </a:rPr>
              <a:t>𝜺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)) = S</a:t>
            </a:r>
            <a:r>
              <a:rPr lang="es-ES" sz="105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PE</a:t>
            </a:r>
            <a:r>
              <a:rPr lang="es-ES" sz="105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s-ES" sz="1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(R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s-ES" sz="1200" dirty="0" smtClean="0">
                <a:latin typeface="Arial" pitchFamily="34" charset="0"/>
                <a:ea typeface="Cambria Math"/>
                <a:cs typeface="Arial" pitchFamily="34" charset="0"/>
              </a:rPr>
              <a:t>⨁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16,i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)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⨁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s-ES" sz="105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PE</a:t>
            </a:r>
            <a:r>
              <a:rPr lang="es-ES" sz="105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s-ES" sz="1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(R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s-ES" sz="1200" dirty="0" smtClean="0">
                <a:latin typeface="Arial" pitchFamily="34" charset="0"/>
                <a:ea typeface="Cambria Math"/>
                <a:cs typeface="Arial" pitchFamily="34" charset="0"/>
              </a:rPr>
              <a:t>⨁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s-ES" sz="1600" dirty="0" smtClean="0">
                <a:latin typeface="Cambria Math"/>
                <a:ea typeface="Cambria Math"/>
                <a:cs typeface="Arial" pitchFamily="34" charset="0"/>
              </a:rPr>
              <a:t>𝜺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s-ES" sz="1200" dirty="0" smtClean="0">
                <a:latin typeface="Arial" pitchFamily="34" charset="0"/>
                <a:ea typeface="Cambria Math"/>
                <a:cs typeface="Arial" pitchFamily="34" charset="0"/>
              </a:rPr>
              <a:t>⨁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16,i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s-ES" sz="160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endParaRPr lang="es-ES" sz="1600" dirty="0"/>
          </a:p>
        </p:txBody>
      </p:sp>
      <p:grpSp>
        <p:nvGrpSpPr>
          <p:cNvPr id="462" name="461 Grupo"/>
          <p:cNvGrpSpPr/>
          <p:nvPr/>
        </p:nvGrpSpPr>
        <p:grpSpPr>
          <a:xfrm>
            <a:off x="2483768" y="2735652"/>
            <a:ext cx="5184576" cy="2925596"/>
            <a:chOff x="2339752" y="2591636"/>
            <a:chExt cx="5184576" cy="2925596"/>
          </a:xfrm>
        </p:grpSpPr>
        <p:grpSp>
          <p:nvGrpSpPr>
            <p:cNvPr id="228" name="227 Grupo"/>
            <p:cNvGrpSpPr/>
            <p:nvPr/>
          </p:nvGrpSpPr>
          <p:grpSpPr>
            <a:xfrm>
              <a:off x="2411760" y="2591636"/>
              <a:ext cx="5112568" cy="1413428"/>
              <a:chOff x="2411760" y="2339588"/>
              <a:chExt cx="5112568" cy="1413428"/>
            </a:xfrm>
          </p:grpSpPr>
          <p:grpSp>
            <p:nvGrpSpPr>
              <p:cNvPr id="100" name="99 Grupo"/>
              <p:cNvGrpSpPr/>
              <p:nvPr/>
            </p:nvGrpSpPr>
            <p:grpSpPr>
              <a:xfrm>
                <a:off x="2411760" y="2339588"/>
                <a:ext cx="576064" cy="1413428"/>
                <a:chOff x="2411760" y="2339588"/>
                <a:chExt cx="576064" cy="1413428"/>
              </a:xfrm>
            </p:grpSpPr>
            <p:sp>
              <p:nvSpPr>
                <p:cNvPr id="6" name="5 CuadroTexto"/>
                <p:cNvSpPr txBox="1"/>
                <p:nvPr/>
              </p:nvSpPr>
              <p:spPr>
                <a:xfrm>
                  <a:off x="2411760" y="2987660"/>
                  <a:ext cx="576064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dirty="0" smtClean="0">
                      <a:latin typeface="Arial" pitchFamily="34" charset="0"/>
                      <a:cs typeface="Arial" pitchFamily="34" charset="0"/>
                    </a:rPr>
                    <a:t>S1</a:t>
                  </a:r>
                  <a:endParaRPr lang="es-E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76" name="75 Conector recto"/>
                <p:cNvCxnSpPr/>
                <p:nvPr/>
              </p:nvCxnSpPr>
              <p:spPr>
                <a:xfrm flipV="1">
                  <a:off x="2483768" y="2780928"/>
                  <a:ext cx="0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76 Conector recto"/>
                <p:cNvCxnSpPr/>
                <p:nvPr/>
              </p:nvCxnSpPr>
              <p:spPr>
                <a:xfrm flipV="1">
                  <a:off x="2555776" y="2780928"/>
                  <a:ext cx="0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77 Conector recto"/>
                <p:cNvCxnSpPr/>
                <p:nvPr/>
              </p:nvCxnSpPr>
              <p:spPr>
                <a:xfrm flipV="1">
                  <a:off x="2627784" y="2771636"/>
                  <a:ext cx="0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78 Conector recto"/>
                <p:cNvCxnSpPr/>
                <p:nvPr/>
              </p:nvCxnSpPr>
              <p:spPr>
                <a:xfrm flipV="1">
                  <a:off x="2699792" y="2771636"/>
                  <a:ext cx="0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79 Conector recto"/>
                <p:cNvCxnSpPr/>
                <p:nvPr/>
              </p:nvCxnSpPr>
              <p:spPr>
                <a:xfrm flipV="1">
                  <a:off x="2771800" y="2771636"/>
                  <a:ext cx="0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80 Conector recto"/>
                <p:cNvCxnSpPr/>
                <p:nvPr/>
              </p:nvCxnSpPr>
              <p:spPr>
                <a:xfrm flipV="1">
                  <a:off x="2843808" y="2771636"/>
                  <a:ext cx="0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82 Conector recto"/>
                <p:cNvCxnSpPr/>
                <p:nvPr/>
              </p:nvCxnSpPr>
              <p:spPr>
                <a:xfrm flipV="1">
                  <a:off x="2555776" y="3366284"/>
                  <a:ext cx="0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83 Conector recto"/>
                <p:cNvCxnSpPr/>
                <p:nvPr/>
              </p:nvCxnSpPr>
              <p:spPr>
                <a:xfrm flipV="1">
                  <a:off x="2627784" y="3366284"/>
                  <a:ext cx="0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84 Conector recto"/>
                <p:cNvCxnSpPr/>
                <p:nvPr/>
              </p:nvCxnSpPr>
              <p:spPr>
                <a:xfrm flipV="1">
                  <a:off x="2699792" y="3356992"/>
                  <a:ext cx="0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85 Conector recto"/>
                <p:cNvCxnSpPr/>
                <p:nvPr/>
              </p:nvCxnSpPr>
              <p:spPr>
                <a:xfrm flipV="1">
                  <a:off x="2771800" y="3356992"/>
                  <a:ext cx="0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87 Conector recto"/>
                <p:cNvCxnSpPr/>
                <p:nvPr/>
              </p:nvCxnSpPr>
              <p:spPr>
                <a:xfrm>
                  <a:off x="2483768" y="2780928"/>
                  <a:ext cx="36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92 Conector recto"/>
                <p:cNvCxnSpPr/>
                <p:nvPr/>
              </p:nvCxnSpPr>
              <p:spPr>
                <a:xfrm flipV="1">
                  <a:off x="2670760" y="2564904"/>
                  <a:ext cx="0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93 Rectángulo"/>
                <p:cNvSpPr/>
                <p:nvPr/>
              </p:nvSpPr>
              <p:spPr>
                <a:xfrm>
                  <a:off x="2483768" y="2339588"/>
                  <a:ext cx="38504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s-ES" dirty="0" smtClean="0">
                      <a:latin typeface="Arial" pitchFamily="34" charset="0"/>
                      <a:ea typeface="Cambria Math"/>
                      <a:cs typeface="Arial" pitchFamily="34" charset="0"/>
                    </a:rPr>
                    <a:t>⨁</a:t>
                  </a:r>
                  <a:endParaRPr lang="es-ES" dirty="0"/>
                </a:p>
              </p:txBody>
            </p:sp>
            <p:cxnSp>
              <p:nvCxnSpPr>
                <p:cNvPr id="96" name="95 Conector recto"/>
                <p:cNvCxnSpPr/>
                <p:nvPr/>
              </p:nvCxnSpPr>
              <p:spPr>
                <a:xfrm>
                  <a:off x="2555776" y="3573016"/>
                  <a:ext cx="21602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96 Conector recto"/>
                <p:cNvCxnSpPr/>
                <p:nvPr/>
              </p:nvCxnSpPr>
              <p:spPr>
                <a:xfrm flipV="1">
                  <a:off x="2670760" y="3573016"/>
                  <a:ext cx="0" cy="180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" name="100 Grupo"/>
              <p:cNvGrpSpPr/>
              <p:nvPr/>
            </p:nvGrpSpPr>
            <p:grpSpPr>
              <a:xfrm>
                <a:off x="3059832" y="2339952"/>
                <a:ext cx="576064" cy="1403772"/>
                <a:chOff x="2411760" y="2349244"/>
                <a:chExt cx="576064" cy="1403772"/>
              </a:xfrm>
            </p:grpSpPr>
            <p:sp>
              <p:nvSpPr>
                <p:cNvPr id="102" name="101 CuadroTexto"/>
                <p:cNvSpPr txBox="1"/>
                <p:nvPr/>
              </p:nvSpPr>
              <p:spPr>
                <a:xfrm>
                  <a:off x="2411760" y="2987660"/>
                  <a:ext cx="576064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dirty="0" smtClean="0">
                      <a:latin typeface="Arial" pitchFamily="34" charset="0"/>
                      <a:cs typeface="Arial" pitchFamily="34" charset="0"/>
                    </a:rPr>
                    <a:t>S2</a:t>
                  </a:r>
                  <a:endParaRPr lang="es-E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03" name="102 Conector recto"/>
                <p:cNvCxnSpPr/>
                <p:nvPr/>
              </p:nvCxnSpPr>
              <p:spPr>
                <a:xfrm flipV="1">
                  <a:off x="2483768" y="2780928"/>
                  <a:ext cx="0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103 Conector recto"/>
                <p:cNvCxnSpPr/>
                <p:nvPr/>
              </p:nvCxnSpPr>
              <p:spPr>
                <a:xfrm flipV="1">
                  <a:off x="2555776" y="2780928"/>
                  <a:ext cx="0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104 Conector recto"/>
                <p:cNvCxnSpPr/>
                <p:nvPr/>
              </p:nvCxnSpPr>
              <p:spPr>
                <a:xfrm flipV="1">
                  <a:off x="2627784" y="2771636"/>
                  <a:ext cx="0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105 Conector recto"/>
                <p:cNvCxnSpPr/>
                <p:nvPr/>
              </p:nvCxnSpPr>
              <p:spPr>
                <a:xfrm flipV="1">
                  <a:off x="2699792" y="2771636"/>
                  <a:ext cx="0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106 Conector recto"/>
                <p:cNvCxnSpPr/>
                <p:nvPr/>
              </p:nvCxnSpPr>
              <p:spPr>
                <a:xfrm flipV="1">
                  <a:off x="2771800" y="2771636"/>
                  <a:ext cx="0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107 Conector recto"/>
                <p:cNvCxnSpPr/>
                <p:nvPr/>
              </p:nvCxnSpPr>
              <p:spPr>
                <a:xfrm flipV="1">
                  <a:off x="2843808" y="2771636"/>
                  <a:ext cx="0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108 Conector recto"/>
                <p:cNvCxnSpPr/>
                <p:nvPr/>
              </p:nvCxnSpPr>
              <p:spPr>
                <a:xfrm flipV="1">
                  <a:off x="2555776" y="3366284"/>
                  <a:ext cx="0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109 Conector recto"/>
                <p:cNvCxnSpPr/>
                <p:nvPr/>
              </p:nvCxnSpPr>
              <p:spPr>
                <a:xfrm flipV="1">
                  <a:off x="2627784" y="3366284"/>
                  <a:ext cx="0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110 Conector recto"/>
                <p:cNvCxnSpPr/>
                <p:nvPr/>
              </p:nvCxnSpPr>
              <p:spPr>
                <a:xfrm flipV="1">
                  <a:off x="2699792" y="3356992"/>
                  <a:ext cx="0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111 Conector recto"/>
                <p:cNvCxnSpPr/>
                <p:nvPr/>
              </p:nvCxnSpPr>
              <p:spPr>
                <a:xfrm flipV="1">
                  <a:off x="2771800" y="3356992"/>
                  <a:ext cx="0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112 Conector recto"/>
                <p:cNvCxnSpPr/>
                <p:nvPr/>
              </p:nvCxnSpPr>
              <p:spPr>
                <a:xfrm>
                  <a:off x="2483768" y="2780928"/>
                  <a:ext cx="36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113 Conector recto"/>
                <p:cNvCxnSpPr/>
                <p:nvPr/>
              </p:nvCxnSpPr>
              <p:spPr>
                <a:xfrm flipV="1">
                  <a:off x="2670760" y="2564904"/>
                  <a:ext cx="0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114 Rectángulo"/>
                <p:cNvSpPr/>
                <p:nvPr/>
              </p:nvSpPr>
              <p:spPr>
                <a:xfrm>
                  <a:off x="2483768" y="2349244"/>
                  <a:ext cx="38504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s-ES" dirty="0" smtClean="0">
                      <a:latin typeface="Arial" pitchFamily="34" charset="0"/>
                      <a:ea typeface="Cambria Math"/>
                      <a:cs typeface="Arial" pitchFamily="34" charset="0"/>
                    </a:rPr>
                    <a:t>⨁</a:t>
                  </a:r>
                  <a:endParaRPr lang="es-ES" dirty="0"/>
                </a:p>
              </p:txBody>
            </p:sp>
            <p:cxnSp>
              <p:nvCxnSpPr>
                <p:cNvPr id="116" name="115 Conector recto"/>
                <p:cNvCxnSpPr/>
                <p:nvPr/>
              </p:nvCxnSpPr>
              <p:spPr>
                <a:xfrm>
                  <a:off x="2555776" y="3573016"/>
                  <a:ext cx="21602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116 Conector recto"/>
                <p:cNvCxnSpPr/>
                <p:nvPr/>
              </p:nvCxnSpPr>
              <p:spPr>
                <a:xfrm flipV="1">
                  <a:off x="2670760" y="3573016"/>
                  <a:ext cx="0" cy="180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118 Grupo"/>
              <p:cNvGrpSpPr/>
              <p:nvPr/>
            </p:nvGrpSpPr>
            <p:grpSpPr>
              <a:xfrm>
                <a:off x="3707904" y="2339952"/>
                <a:ext cx="576064" cy="1403772"/>
                <a:chOff x="2411760" y="2349244"/>
                <a:chExt cx="576064" cy="1403772"/>
              </a:xfrm>
            </p:grpSpPr>
            <p:sp>
              <p:nvSpPr>
                <p:cNvPr id="120" name="119 CuadroTexto"/>
                <p:cNvSpPr txBox="1"/>
                <p:nvPr/>
              </p:nvSpPr>
              <p:spPr>
                <a:xfrm>
                  <a:off x="2411760" y="2987660"/>
                  <a:ext cx="576064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dirty="0" smtClean="0">
                      <a:latin typeface="Arial" pitchFamily="34" charset="0"/>
                      <a:cs typeface="Arial" pitchFamily="34" charset="0"/>
                    </a:rPr>
                    <a:t>S3</a:t>
                  </a:r>
                  <a:endParaRPr lang="es-E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21" name="120 Conector recto"/>
                <p:cNvCxnSpPr/>
                <p:nvPr/>
              </p:nvCxnSpPr>
              <p:spPr>
                <a:xfrm flipV="1">
                  <a:off x="2483768" y="2780928"/>
                  <a:ext cx="0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121 Conector recto"/>
                <p:cNvCxnSpPr/>
                <p:nvPr/>
              </p:nvCxnSpPr>
              <p:spPr>
                <a:xfrm flipV="1">
                  <a:off x="2555776" y="2780928"/>
                  <a:ext cx="0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122 Conector recto"/>
                <p:cNvCxnSpPr/>
                <p:nvPr/>
              </p:nvCxnSpPr>
              <p:spPr>
                <a:xfrm flipV="1">
                  <a:off x="2627784" y="2771636"/>
                  <a:ext cx="0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123 Conector recto"/>
                <p:cNvCxnSpPr/>
                <p:nvPr/>
              </p:nvCxnSpPr>
              <p:spPr>
                <a:xfrm flipV="1">
                  <a:off x="2699792" y="2771636"/>
                  <a:ext cx="0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124 Conector recto"/>
                <p:cNvCxnSpPr/>
                <p:nvPr/>
              </p:nvCxnSpPr>
              <p:spPr>
                <a:xfrm flipV="1">
                  <a:off x="2771800" y="2771636"/>
                  <a:ext cx="0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125 Conector recto"/>
                <p:cNvCxnSpPr/>
                <p:nvPr/>
              </p:nvCxnSpPr>
              <p:spPr>
                <a:xfrm flipV="1">
                  <a:off x="2843808" y="2771636"/>
                  <a:ext cx="0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126 Conector recto"/>
                <p:cNvCxnSpPr/>
                <p:nvPr/>
              </p:nvCxnSpPr>
              <p:spPr>
                <a:xfrm flipV="1">
                  <a:off x="2555776" y="3366284"/>
                  <a:ext cx="0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127 Conector recto"/>
                <p:cNvCxnSpPr/>
                <p:nvPr/>
              </p:nvCxnSpPr>
              <p:spPr>
                <a:xfrm flipV="1">
                  <a:off x="2627784" y="3366284"/>
                  <a:ext cx="0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128 Conector recto"/>
                <p:cNvCxnSpPr/>
                <p:nvPr/>
              </p:nvCxnSpPr>
              <p:spPr>
                <a:xfrm flipV="1">
                  <a:off x="2699792" y="3356992"/>
                  <a:ext cx="0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129 Conector recto"/>
                <p:cNvCxnSpPr/>
                <p:nvPr/>
              </p:nvCxnSpPr>
              <p:spPr>
                <a:xfrm flipV="1">
                  <a:off x="2771800" y="3356992"/>
                  <a:ext cx="0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130 Conector recto"/>
                <p:cNvCxnSpPr/>
                <p:nvPr/>
              </p:nvCxnSpPr>
              <p:spPr>
                <a:xfrm>
                  <a:off x="2483768" y="2780928"/>
                  <a:ext cx="36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131 Conector recto"/>
                <p:cNvCxnSpPr/>
                <p:nvPr/>
              </p:nvCxnSpPr>
              <p:spPr>
                <a:xfrm flipV="1">
                  <a:off x="2670760" y="2564904"/>
                  <a:ext cx="0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3" name="132 Rectángulo"/>
                <p:cNvSpPr/>
                <p:nvPr/>
              </p:nvSpPr>
              <p:spPr>
                <a:xfrm>
                  <a:off x="2483768" y="2349244"/>
                  <a:ext cx="38504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s-ES" dirty="0" smtClean="0">
                      <a:latin typeface="Arial" pitchFamily="34" charset="0"/>
                      <a:ea typeface="Cambria Math"/>
                      <a:cs typeface="Arial" pitchFamily="34" charset="0"/>
                    </a:rPr>
                    <a:t>⨁</a:t>
                  </a:r>
                  <a:endParaRPr lang="es-ES" dirty="0"/>
                </a:p>
              </p:txBody>
            </p:sp>
            <p:cxnSp>
              <p:nvCxnSpPr>
                <p:cNvPr id="134" name="133 Conector recto"/>
                <p:cNvCxnSpPr/>
                <p:nvPr/>
              </p:nvCxnSpPr>
              <p:spPr>
                <a:xfrm>
                  <a:off x="2555776" y="3573016"/>
                  <a:ext cx="21602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134 Conector recto"/>
                <p:cNvCxnSpPr/>
                <p:nvPr/>
              </p:nvCxnSpPr>
              <p:spPr>
                <a:xfrm flipV="1">
                  <a:off x="2670760" y="3573016"/>
                  <a:ext cx="0" cy="180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7" name="136 Grupo"/>
              <p:cNvGrpSpPr/>
              <p:nvPr/>
            </p:nvGrpSpPr>
            <p:grpSpPr>
              <a:xfrm>
                <a:off x="4355976" y="2339952"/>
                <a:ext cx="576064" cy="1394480"/>
                <a:chOff x="2411760" y="2358536"/>
                <a:chExt cx="576064" cy="1394480"/>
              </a:xfrm>
            </p:grpSpPr>
            <p:sp>
              <p:nvSpPr>
                <p:cNvPr id="138" name="137 CuadroTexto"/>
                <p:cNvSpPr txBox="1"/>
                <p:nvPr/>
              </p:nvSpPr>
              <p:spPr>
                <a:xfrm>
                  <a:off x="2411760" y="2987660"/>
                  <a:ext cx="576064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dirty="0" smtClean="0">
                      <a:latin typeface="Arial" pitchFamily="34" charset="0"/>
                      <a:cs typeface="Arial" pitchFamily="34" charset="0"/>
                    </a:rPr>
                    <a:t>S4</a:t>
                  </a:r>
                  <a:endParaRPr lang="es-E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39" name="138 Conector recto"/>
                <p:cNvCxnSpPr/>
                <p:nvPr/>
              </p:nvCxnSpPr>
              <p:spPr>
                <a:xfrm flipV="1">
                  <a:off x="2483768" y="2780928"/>
                  <a:ext cx="0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139 Conector recto"/>
                <p:cNvCxnSpPr/>
                <p:nvPr/>
              </p:nvCxnSpPr>
              <p:spPr>
                <a:xfrm flipV="1">
                  <a:off x="2555776" y="2780928"/>
                  <a:ext cx="0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140 Conector recto"/>
                <p:cNvCxnSpPr/>
                <p:nvPr/>
              </p:nvCxnSpPr>
              <p:spPr>
                <a:xfrm flipV="1">
                  <a:off x="2627784" y="2771636"/>
                  <a:ext cx="0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141 Conector recto"/>
                <p:cNvCxnSpPr/>
                <p:nvPr/>
              </p:nvCxnSpPr>
              <p:spPr>
                <a:xfrm flipV="1">
                  <a:off x="2699792" y="2771636"/>
                  <a:ext cx="0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142 Conector recto"/>
                <p:cNvCxnSpPr/>
                <p:nvPr/>
              </p:nvCxnSpPr>
              <p:spPr>
                <a:xfrm flipV="1">
                  <a:off x="2771800" y="2771636"/>
                  <a:ext cx="0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143 Conector recto"/>
                <p:cNvCxnSpPr/>
                <p:nvPr/>
              </p:nvCxnSpPr>
              <p:spPr>
                <a:xfrm flipV="1">
                  <a:off x="2843808" y="2771636"/>
                  <a:ext cx="0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144 Conector recto"/>
                <p:cNvCxnSpPr/>
                <p:nvPr/>
              </p:nvCxnSpPr>
              <p:spPr>
                <a:xfrm flipV="1">
                  <a:off x="2555776" y="3366284"/>
                  <a:ext cx="0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145 Conector recto"/>
                <p:cNvCxnSpPr/>
                <p:nvPr/>
              </p:nvCxnSpPr>
              <p:spPr>
                <a:xfrm flipV="1">
                  <a:off x="2627784" y="3366284"/>
                  <a:ext cx="0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146 Conector recto"/>
                <p:cNvCxnSpPr/>
                <p:nvPr/>
              </p:nvCxnSpPr>
              <p:spPr>
                <a:xfrm flipV="1">
                  <a:off x="2699792" y="3356992"/>
                  <a:ext cx="0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147 Conector recto"/>
                <p:cNvCxnSpPr/>
                <p:nvPr/>
              </p:nvCxnSpPr>
              <p:spPr>
                <a:xfrm flipV="1">
                  <a:off x="2771800" y="3356992"/>
                  <a:ext cx="0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148 Conector recto"/>
                <p:cNvCxnSpPr/>
                <p:nvPr/>
              </p:nvCxnSpPr>
              <p:spPr>
                <a:xfrm>
                  <a:off x="2483768" y="2780928"/>
                  <a:ext cx="36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149 Conector recto"/>
                <p:cNvCxnSpPr/>
                <p:nvPr/>
              </p:nvCxnSpPr>
              <p:spPr>
                <a:xfrm flipV="1">
                  <a:off x="2670760" y="2564904"/>
                  <a:ext cx="0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1" name="150 Rectángulo"/>
                <p:cNvSpPr/>
                <p:nvPr/>
              </p:nvSpPr>
              <p:spPr>
                <a:xfrm>
                  <a:off x="2483768" y="2358536"/>
                  <a:ext cx="38504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s-ES" dirty="0" smtClean="0">
                      <a:latin typeface="Arial" pitchFamily="34" charset="0"/>
                      <a:ea typeface="Cambria Math"/>
                      <a:cs typeface="Arial" pitchFamily="34" charset="0"/>
                    </a:rPr>
                    <a:t>⨁</a:t>
                  </a:r>
                  <a:endParaRPr lang="es-ES" dirty="0"/>
                </a:p>
              </p:txBody>
            </p:sp>
            <p:cxnSp>
              <p:nvCxnSpPr>
                <p:cNvPr id="152" name="151 Conector recto"/>
                <p:cNvCxnSpPr/>
                <p:nvPr/>
              </p:nvCxnSpPr>
              <p:spPr>
                <a:xfrm>
                  <a:off x="2555776" y="3573016"/>
                  <a:ext cx="21602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152 Conector recto"/>
                <p:cNvCxnSpPr/>
                <p:nvPr/>
              </p:nvCxnSpPr>
              <p:spPr>
                <a:xfrm flipV="1">
                  <a:off x="2670760" y="3573016"/>
                  <a:ext cx="0" cy="180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7" name="226 Grupo"/>
              <p:cNvGrpSpPr/>
              <p:nvPr/>
            </p:nvGrpSpPr>
            <p:grpSpPr>
              <a:xfrm>
                <a:off x="5004048" y="2339952"/>
                <a:ext cx="2520280" cy="1396060"/>
                <a:chOff x="5004048" y="2347664"/>
                <a:chExt cx="2520280" cy="1396060"/>
              </a:xfrm>
            </p:grpSpPr>
            <p:grpSp>
              <p:nvGrpSpPr>
                <p:cNvPr id="155" name="154 Grupo"/>
                <p:cNvGrpSpPr/>
                <p:nvPr/>
              </p:nvGrpSpPr>
              <p:grpSpPr>
                <a:xfrm>
                  <a:off x="5004048" y="2347664"/>
                  <a:ext cx="576064" cy="1396060"/>
                  <a:chOff x="2411760" y="2356956"/>
                  <a:chExt cx="576064" cy="1396060"/>
                </a:xfrm>
              </p:grpSpPr>
              <p:sp>
                <p:nvSpPr>
                  <p:cNvPr id="156" name="155 CuadroTexto"/>
                  <p:cNvSpPr txBox="1"/>
                  <p:nvPr/>
                </p:nvSpPr>
                <p:spPr>
                  <a:xfrm>
                    <a:off x="2411760" y="2987660"/>
                    <a:ext cx="576064" cy="36933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ES" dirty="0" smtClean="0">
                        <a:latin typeface="Arial" pitchFamily="34" charset="0"/>
                        <a:cs typeface="Arial" pitchFamily="34" charset="0"/>
                      </a:rPr>
                      <a:t>S5</a:t>
                    </a:r>
                    <a:endParaRPr lang="es-ES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157" name="156 Conector recto"/>
                  <p:cNvCxnSpPr/>
                  <p:nvPr/>
                </p:nvCxnSpPr>
                <p:spPr>
                  <a:xfrm flipV="1">
                    <a:off x="2483768" y="2780928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157 Conector recto"/>
                  <p:cNvCxnSpPr/>
                  <p:nvPr/>
                </p:nvCxnSpPr>
                <p:spPr>
                  <a:xfrm flipV="1">
                    <a:off x="2555776" y="2780928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158 Conector recto"/>
                  <p:cNvCxnSpPr/>
                  <p:nvPr/>
                </p:nvCxnSpPr>
                <p:spPr>
                  <a:xfrm flipV="1">
                    <a:off x="2627784" y="2771636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159 Conector recto"/>
                  <p:cNvCxnSpPr/>
                  <p:nvPr/>
                </p:nvCxnSpPr>
                <p:spPr>
                  <a:xfrm flipV="1">
                    <a:off x="2699792" y="2771636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160 Conector recto"/>
                  <p:cNvCxnSpPr/>
                  <p:nvPr/>
                </p:nvCxnSpPr>
                <p:spPr>
                  <a:xfrm flipV="1">
                    <a:off x="2771800" y="2771636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161 Conector recto"/>
                  <p:cNvCxnSpPr/>
                  <p:nvPr/>
                </p:nvCxnSpPr>
                <p:spPr>
                  <a:xfrm flipV="1">
                    <a:off x="2843808" y="2771636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162 Conector recto"/>
                  <p:cNvCxnSpPr/>
                  <p:nvPr/>
                </p:nvCxnSpPr>
                <p:spPr>
                  <a:xfrm flipV="1">
                    <a:off x="2555776" y="3366284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163 Conector recto"/>
                  <p:cNvCxnSpPr/>
                  <p:nvPr/>
                </p:nvCxnSpPr>
                <p:spPr>
                  <a:xfrm flipV="1">
                    <a:off x="2627784" y="3366284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164 Conector recto"/>
                  <p:cNvCxnSpPr/>
                  <p:nvPr/>
                </p:nvCxnSpPr>
                <p:spPr>
                  <a:xfrm flipV="1">
                    <a:off x="2699792" y="3356992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165 Conector recto"/>
                  <p:cNvCxnSpPr/>
                  <p:nvPr/>
                </p:nvCxnSpPr>
                <p:spPr>
                  <a:xfrm flipV="1">
                    <a:off x="2771800" y="3356992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166 Conector recto"/>
                  <p:cNvCxnSpPr/>
                  <p:nvPr/>
                </p:nvCxnSpPr>
                <p:spPr>
                  <a:xfrm>
                    <a:off x="2483768" y="2780928"/>
                    <a:ext cx="360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167 Conector recto"/>
                  <p:cNvCxnSpPr/>
                  <p:nvPr/>
                </p:nvCxnSpPr>
                <p:spPr>
                  <a:xfrm flipV="1">
                    <a:off x="2670760" y="2564904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9" name="168 Rectángulo"/>
                  <p:cNvSpPr/>
                  <p:nvPr/>
                </p:nvSpPr>
                <p:spPr>
                  <a:xfrm>
                    <a:off x="2483768" y="2356956"/>
                    <a:ext cx="38504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" dirty="0" smtClean="0">
                        <a:latin typeface="Arial" pitchFamily="34" charset="0"/>
                        <a:ea typeface="Cambria Math"/>
                        <a:cs typeface="Arial" pitchFamily="34" charset="0"/>
                      </a:rPr>
                      <a:t>⨁</a:t>
                    </a:r>
                    <a:endParaRPr lang="es-ES" dirty="0"/>
                  </a:p>
                </p:txBody>
              </p:sp>
              <p:cxnSp>
                <p:nvCxnSpPr>
                  <p:cNvPr id="170" name="169 Conector recto"/>
                  <p:cNvCxnSpPr/>
                  <p:nvPr/>
                </p:nvCxnSpPr>
                <p:spPr>
                  <a:xfrm>
                    <a:off x="2555776" y="3573016"/>
                    <a:ext cx="21602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170 Conector recto"/>
                  <p:cNvCxnSpPr/>
                  <p:nvPr/>
                </p:nvCxnSpPr>
                <p:spPr>
                  <a:xfrm flipV="1">
                    <a:off x="2670760" y="3573016"/>
                    <a:ext cx="0" cy="1800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3" name="172 Grupo"/>
                <p:cNvGrpSpPr/>
                <p:nvPr/>
              </p:nvGrpSpPr>
              <p:grpSpPr>
                <a:xfrm>
                  <a:off x="5652120" y="2347664"/>
                  <a:ext cx="576064" cy="1386768"/>
                  <a:chOff x="2411760" y="2366248"/>
                  <a:chExt cx="576064" cy="1386768"/>
                </a:xfrm>
              </p:grpSpPr>
              <p:sp>
                <p:nvSpPr>
                  <p:cNvPr id="174" name="173 CuadroTexto"/>
                  <p:cNvSpPr txBox="1"/>
                  <p:nvPr/>
                </p:nvSpPr>
                <p:spPr>
                  <a:xfrm>
                    <a:off x="2411760" y="2987660"/>
                    <a:ext cx="576064" cy="36933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ES" dirty="0" smtClean="0">
                        <a:latin typeface="Arial" pitchFamily="34" charset="0"/>
                        <a:cs typeface="Arial" pitchFamily="34" charset="0"/>
                      </a:rPr>
                      <a:t>S6</a:t>
                    </a:r>
                    <a:endParaRPr lang="es-ES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175" name="174 Conector recto"/>
                  <p:cNvCxnSpPr/>
                  <p:nvPr/>
                </p:nvCxnSpPr>
                <p:spPr>
                  <a:xfrm flipV="1">
                    <a:off x="2483768" y="2780928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175 Conector recto"/>
                  <p:cNvCxnSpPr/>
                  <p:nvPr/>
                </p:nvCxnSpPr>
                <p:spPr>
                  <a:xfrm flipV="1">
                    <a:off x="2555776" y="2780928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176 Conector recto"/>
                  <p:cNvCxnSpPr/>
                  <p:nvPr/>
                </p:nvCxnSpPr>
                <p:spPr>
                  <a:xfrm flipV="1">
                    <a:off x="2627784" y="2771636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177 Conector recto"/>
                  <p:cNvCxnSpPr/>
                  <p:nvPr/>
                </p:nvCxnSpPr>
                <p:spPr>
                  <a:xfrm flipV="1">
                    <a:off x="2699792" y="2771636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178 Conector recto"/>
                  <p:cNvCxnSpPr/>
                  <p:nvPr/>
                </p:nvCxnSpPr>
                <p:spPr>
                  <a:xfrm flipV="1">
                    <a:off x="2771800" y="2771636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179 Conector recto"/>
                  <p:cNvCxnSpPr/>
                  <p:nvPr/>
                </p:nvCxnSpPr>
                <p:spPr>
                  <a:xfrm flipV="1">
                    <a:off x="2843808" y="2771636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180 Conector recto"/>
                  <p:cNvCxnSpPr/>
                  <p:nvPr/>
                </p:nvCxnSpPr>
                <p:spPr>
                  <a:xfrm flipV="1">
                    <a:off x="2555776" y="3366284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181 Conector recto"/>
                  <p:cNvCxnSpPr/>
                  <p:nvPr/>
                </p:nvCxnSpPr>
                <p:spPr>
                  <a:xfrm flipV="1">
                    <a:off x="2627784" y="3366284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182 Conector recto"/>
                  <p:cNvCxnSpPr/>
                  <p:nvPr/>
                </p:nvCxnSpPr>
                <p:spPr>
                  <a:xfrm flipV="1">
                    <a:off x="2699792" y="3356992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183 Conector recto"/>
                  <p:cNvCxnSpPr/>
                  <p:nvPr/>
                </p:nvCxnSpPr>
                <p:spPr>
                  <a:xfrm flipV="1">
                    <a:off x="2771800" y="3356992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184 Conector recto"/>
                  <p:cNvCxnSpPr/>
                  <p:nvPr/>
                </p:nvCxnSpPr>
                <p:spPr>
                  <a:xfrm>
                    <a:off x="2483768" y="2780928"/>
                    <a:ext cx="360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185 Conector recto"/>
                  <p:cNvCxnSpPr/>
                  <p:nvPr/>
                </p:nvCxnSpPr>
                <p:spPr>
                  <a:xfrm flipV="1">
                    <a:off x="2670760" y="2564904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7" name="186 Rectángulo"/>
                  <p:cNvSpPr/>
                  <p:nvPr/>
                </p:nvSpPr>
                <p:spPr>
                  <a:xfrm>
                    <a:off x="2483768" y="2366248"/>
                    <a:ext cx="38504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" dirty="0" smtClean="0">
                        <a:latin typeface="Arial" pitchFamily="34" charset="0"/>
                        <a:ea typeface="Cambria Math"/>
                        <a:cs typeface="Arial" pitchFamily="34" charset="0"/>
                      </a:rPr>
                      <a:t>⨁</a:t>
                    </a:r>
                    <a:endParaRPr lang="es-ES" dirty="0"/>
                  </a:p>
                </p:txBody>
              </p:sp>
              <p:cxnSp>
                <p:nvCxnSpPr>
                  <p:cNvPr id="188" name="187 Conector recto"/>
                  <p:cNvCxnSpPr/>
                  <p:nvPr/>
                </p:nvCxnSpPr>
                <p:spPr>
                  <a:xfrm>
                    <a:off x="2555776" y="3573016"/>
                    <a:ext cx="21602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188 Conector recto"/>
                  <p:cNvCxnSpPr/>
                  <p:nvPr/>
                </p:nvCxnSpPr>
                <p:spPr>
                  <a:xfrm flipV="1">
                    <a:off x="2670760" y="3573016"/>
                    <a:ext cx="0" cy="1800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1" name="190 Grupo"/>
                <p:cNvGrpSpPr/>
                <p:nvPr/>
              </p:nvGrpSpPr>
              <p:grpSpPr>
                <a:xfrm>
                  <a:off x="6300192" y="2347664"/>
                  <a:ext cx="576064" cy="1386768"/>
                  <a:chOff x="2411760" y="2366248"/>
                  <a:chExt cx="576064" cy="1386768"/>
                </a:xfrm>
              </p:grpSpPr>
              <p:sp>
                <p:nvSpPr>
                  <p:cNvPr id="192" name="191 CuadroTexto"/>
                  <p:cNvSpPr txBox="1"/>
                  <p:nvPr/>
                </p:nvSpPr>
                <p:spPr>
                  <a:xfrm>
                    <a:off x="2411760" y="2987660"/>
                    <a:ext cx="576064" cy="36933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ES" dirty="0" smtClean="0">
                        <a:latin typeface="Arial" pitchFamily="34" charset="0"/>
                        <a:cs typeface="Arial" pitchFamily="34" charset="0"/>
                      </a:rPr>
                      <a:t>S7</a:t>
                    </a:r>
                    <a:endParaRPr lang="es-ES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193" name="192 Conector recto"/>
                  <p:cNvCxnSpPr/>
                  <p:nvPr/>
                </p:nvCxnSpPr>
                <p:spPr>
                  <a:xfrm flipV="1">
                    <a:off x="2483768" y="2780928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193 Conector recto"/>
                  <p:cNvCxnSpPr/>
                  <p:nvPr/>
                </p:nvCxnSpPr>
                <p:spPr>
                  <a:xfrm flipV="1">
                    <a:off x="2555776" y="2780928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194 Conector recto"/>
                  <p:cNvCxnSpPr/>
                  <p:nvPr/>
                </p:nvCxnSpPr>
                <p:spPr>
                  <a:xfrm flipV="1">
                    <a:off x="2627784" y="2771636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195 Conector recto"/>
                  <p:cNvCxnSpPr/>
                  <p:nvPr/>
                </p:nvCxnSpPr>
                <p:spPr>
                  <a:xfrm flipV="1">
                    <a:off x="2699792" y="2771636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196 Conector recto"/>
                  <p:cNvCxnSpPr/>
                  <p:nvPr/>
                </p:nvCxnSpPr>
                <p:spPr>
                  <a:xfrm flipV="1">
                    <a:off x="2771800" y="2771636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197 Conector recto"/>
                  <p:cNvCxnSpPr/>
                  <p:nvPr/>
                </p:nvCxnSpPr>
                <p:spPr>
                  <a:xfrm flipV="1">
                    <a:off x="2843808" y="2771636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198 Conector recto"/>
                  <p:cNvCxnSpPr/>
                  <p:nvPr/>
                </p:nvCxnSpPr>
                <p:spPr>
                  <a:xfrm flipV="1">
                    <a:off x="2555776" y="3366284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199 Conector recto"/>
                  <p:cNvCxnSpPr/>
                  <p:nvPr/>
                </p:nvCxnSpPr>
                <p:spPr>
                  <a:xfrm flipV="1">
                    <a:off x="2627784" y="3366284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200 Conector recto"/>
                  <p:cNvCxnSpPr/>
                  <p:nvPr/>
                </p:nvCxnSpPr>
                <p:spPr>
                  <a:xfrm flipV="1">
                    <a:off x="2699792" y="3356992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201 Conector recto"/>
                  <p:cNvCxnSpPr/>
                  <p:nvPr/>
                </p:nvCxnSpPr>
                <p:spPr>
                  <a:xfrm flipV="1">
                    <a:off x="2771800" y="3356992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202 Conector recto"/>
                  <p:cNvCxnSpPr/>
                  <p:nvPr/>
                </p:nvCxnSpPr>
                <p:spPr>
                  <a:xfrm>
                    <a:off x="2483768" y="2780928"/>
                    <a:ext cx="360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203 Conector recto"/>
                  <p:cNvCxnSpPr/>
                  <p:nvPr/>
                </p:nvCxnSpPr>
                <p:spPr>
                  <a:xfrm flipV="1">
                    <a:off x="2670760" y="2564904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5" name="204 Rectángulo"/>
                  <p:cNvSpPr/>
                  <p:nvPr/>
                </p:nvSpPr>
                <p:spPr>
                  <a:xfrm>
                    <a:off x="2483768" y="2366248"/>
                    <a:ext cx="38504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" dirty="0" smtClean="0">
                        <a:latin typeface="Arial" pitchFamily="34" charset="0"/>
                        <a:ea typeface="Cambria Math"/>
                        <a:cs typeface="Arial" pitchFamily="34" charset="0"/>
                      </a:rPr>
                      <a:t>⨁</a:t>
                    </a:r>
                    <a:endParaRPr lang="es-ES" dirty="0"/>
                  </a:p>
                </p:txBody>
              </p:sp>
              <p:cxnSp>
                <p:nvCxnSpPr>
                  <p:cNvPr id="206" name="205 Conector recto"/>
                  <p:cNvCxnSpPr/>
                  <p:nvPr/>
                </p:nvCxnSpPr>
                <p:spPr>
                  <a:xfrm>
                    <a:off x="2555776" y="3573016"/>
                    <a:ext cx="21602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206 Conector recto"/>
                  <p:cNvCxnSpPr/>
                  <p:nvPr/>
                </p:nvCxnSpPr>
                <p:spPr>
                  <a:xfrm flipV="1">
                    <a:off x="2670760" y="3573016"/>
                    <a:ext cx="0" cy="1800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9" name="208 Grupo"/>
                <p:cNvGrpSpPr/>
                <p:nvPr/>
              </p:nvGrpSpPr>
              <p:grpSpPr>
                <a:xfrm>
                  <a:off x="6948264" y="2347664"/>
                  <a:ext cx="576064" cy="1377476"/>
                  <a:chOff x="2411760" y="2375540"/>
                  <a:chExt cx="576064" cy="1377476"/>
                </a:xfrm>
              </p:grpSpPr>
              <p:sp>
                <p:nvSpPr>
                  <p:cNvPr id="210" name="209 CuadroTexto"/>
                  <p:cNvSpPr txBox="1"/>
                  <p:nvPr/>
                </p:nvSpPr>
                <p:spPr>
                  <a:xfrm>
                    <a:off x="2411760" y="2987660"/>
                    <a:ext cx="576064" cy="36933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ES" dirty="0" smtClean="0">
                        <a:latin typeface="Arial" pitchFamily="34" charset="0"/>
                        <a:cs typeface="Arial" pitchFamily="34" charset="0"/>
                      </a:rPr>
                      <a:t>S8</a:t>
                    </a:r>
                    <a:endParaRPr lang="es-ES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211" name="210 Conector recto"/>
                  <p:cNvCxnSpPr/>
                  <p:nvPr/>
                </p:nvCxnSpPr>
                <p:spPr>
                  <a:xfrm flipV="1">
                    <a:off x="2483768" y="2780928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211 Conector recto"/>
                  <p:cNvCxnSpPr/>
                  <p:nvPr/>
                </p:nvCxnSpPr>
                <p:spPr>
                  <a:xfrm flipV="1">
                    <a:off x="2555776" y="2780928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212 Conector recto"/>
                  <p:cNvCxnSpPr/>
                  <p:nvPr/>
                </p:nvCxnSpPr>
                <p:spPr>
                  <a:xfrm flipV="1">
                    <a:off x="2627784" y="2771636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213 Conector recto"/>
                  <p:cNvCxnSpPr/>
                  <p:nvPr/>
                </p:nvCxnSpPr>
                <p:spPr>
                  <a:xfrm flipV="1">
                    <a:off x="2699792" y="2771636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214 Conector recto"/>
                  <p:cNvCxnSpPr/>
                  <p:nvPr/>
                </p:nvCxnSpPr>
                <p:spPr>
                  <a:xfrm flipV="1">
                    <a:off x="2771800" y="2771636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215 Conector recto"/>
                  <p:cNvCxnSpPr/>
                  <p:nvPr/>
                </p:nvCxnSpPr>
                <p:spPr>
                  <a:xfrm flipV="1">
                    <a:off x="2843808" y="2771636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216 Conector recto"/>
                  <p:cNvCxnSpPr/>
                  <p:nvPr/>
                </p:nvCxnSpPr>
                <p:spPr>
                  <a:xfrm flipV="1">
                    <a:off x="2555776" y="3366284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217 Conector recto"/>
                  <p:cNvCxnSpPr/>
                  <p:nvPr/>
                </p:nvCxnSpPr>
                <p:spPr>
                  <a:xfrm flipV="1">
                    <a:off x="2627784" y="3366284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218 Conector recto"/>
                  <p:cNvCxnSpPr/>
                  <p:nvPr/>
                </p:nvCxnSpPr>
                <p:spPr>
                  <a:xfrm flipV="1">
                    <a:off x="2699792" y="3356992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219 Conector recto"/>
                  <p:cNvCxnSpPr/>
                  <p:nvPr/>
                </p:nvCxnSpPr>
                <p:spPr>
                  <a:xfrm flipV="1">
                    <a:off x="2771800" y="3356992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220 Conector recto"/>
                  <p:cNvCxnSpPr/>
                  <p:nvPr/>
                </p:nvCxnSpPr>
                <p:spPr>
                  <a:xfrm>
                    <a:off x="2483768" y="2780928"/>
                    <a:ext cx="360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" name="221 Conector recto"/>
                  <p:cNvCxnSpPr/>
                  <p:nvPr/>
                </p:nvCxnSpPr>
                <p:spPr>
                  <a:xfrm flipV="1">
                    <a:off x="2670760" y="2564904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3" name="222 Rectángulo"/>
                  <p:cNvSpPr/>
                  <p:nvPr/>
                </p:nvSpPr>
                <p:spPr>
                  <a:xfrm>
                    <a:off x="2483768" y="2375540"/>
                    <a:ext cx="38504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" dirty="0" smtClean="0">
                        <a:latin typeface="Arial" pitchFamily="34" charset="0"/>
                        <a:ea typeface="Cambria Math"/>
                        <a:cs typeface="Arial" pitchFamily="34" charset="0"/>
                      </a:rPr>
                      <a:t>⨁</a:t>
                    </a:r>
                    <a:endParaRPr lang="es-ES" dirty="0"/>
                  </a:p>
                </p:txBody>
              </p:sp>
              <p:cxnSp>
                <p:nvCxnSpPr>
                  <p:cNvPr id="224" name="223 Conector recto"/>
                  <p:cNvCxnSpPr/>
                  <p:nvPr/>
                </p:nvCxnSpPr>
                <p:spPr>
                  <a:xfrm>
                    <a:off x="2555776" y="3573016"/>
                    <a:ext cx="21602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224 Conector recto"/>
                  <p:cNvCxnSpPr/>
                  <p:nvPr/>
                </p:nvCxnSpPr>
                <p:spPr>
                  <a:xfrm flipV="1">
                    <a:off x="2670760" y="3573016"/>
                    <a:ext cx="0" cy="1800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52" name="451 Grupo"/>
            <p:cNvGrpSpPr/>
            <p:nvPr/>
          </p:nvGrpSpPr>
          <p:grpSpPr>
            <a:xfrm>
              <a:off x="2339752" y="4113096"/>
              <a:ext cx="5112568" cy="1404136"/>
              <a:chOff x="2411760" y="4473136"/>
              <a:chExt cx="5112568" cy="1404136"/>
            </a:xfrm>
          </p:grpSpPr>
          <p:grpSp>
            <p:nvGrpSpPr>
              <p:cNvPr id="311" name="310 Grupo"/>
              <p:cNvGrpSpPr/>
              <p:nvPr/>
            </p:nvGrpSpPr>
            <p:grpSpPr>
              <a:xfrm>
                <a:off x="2411760" y="4473136"/>
                <a:ext cx="576064" cy="1404136"/>
                <a:chOff x="2339752" y="4473136"/>
                <a:chExt cx="576064" cy="1404136"/>
              </a:xfrm>
            </p:grpSpPr>
            <p:sp>
              <p:nvSpPr>
                <p:cNvPr id="230" name="229 CuadroTexto"/>
                <p:cNvSpPr txBox="1"/>
                <p:nvPr/>
              </p:nvSpPr>
              <p:spPr>
                <a:xfrm>
                  <a:off x="2339752" y="4850576"/>
                  <a:ext cx="576064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dirty="0" smtClean="0">
                      <a:latin typeface="Arial" pitchFamily="34" charset="0"/>
                      <a:cs typeface="Arial" pitchFamily="34" charset="0"/>
                    </a:rPr>
                    <a:t>S1</a:t>
                  </a:r>
                  <a:endParaRPr lang="es-E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309" name="308 Grupo"/>
                <p:cNvGrpSpPr/>
                <p:nvPr/>
              </p:nvGrpSpPr>
              <p:grpSpPr>
                <a:xfrm rot="10800000">
                  <a:off x="2411761" y="5219908"/>
                  <a:ext cx="385042" cy="657364"/>
                  <a:chOff x="3754910" y="4931876"/>
                  <a:chExt cx="385042" cy="657364"/>
                </a:xfrm>
              </p:grpSpPr>
              <p:cxnSp>
                <p:nvCxnSpPr>
                  <p:cNvPr id="231" name="230 Conector recto"/>
                  <p:cNvCxnSpPr/>
                  <p:nvPr/>
                </p:nvCxnSpPr>
                <p:spPr>
                  <a:xfrm flipV="1">
                    <a:off x="3754910" y="5373216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231 Conector recto"/>
                  <p:cNvCxnSpPr/>
                  <p:nvPr/>
                </p:nvCxnSpPr>
                <p:spPr>
                  <a:xfrm flipV="1">
                    <a:off x="3826918" y="5373216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232 Conector recto"/>
                  <p:cNvCxnSpPr/>
                  <p:nvPr/>
                </p:nvCxnSpPr>
                <p:spPr>
                  <a:xfrm flipV="1">
                    <a:off x="3898926" y="5363924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233 Conector recto"/>
                  <p:cNvCxnSpPr/>
                  <p:nvPr/>
                </p:nvCxnSpPr>
                <p:spPr>
                  <a:xfrm flipV="1">
                    <a:off x="3970934" y="5363924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234 Conector recto"/>
                  <p:cNvCxnSpPr/>
                  <p:nvPr/>
                </p:nvCxnSpPr>
                <p:spPr>
                  <a:xfrm flipV="1">
                    <a:off x="4042942" y="5363924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235 Conector recto"/>
                  <p:cNvCxnSpPr/>
                  <p:nvPr/>
                </p:nvCxnSpPr>
                <p:spPr>
                  <a:xfrm flipV="1">
                    <a:off x="4114950" y="5363924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" name="240 Conector recto"/>
                  <p:cNvCxnSpPr/>
                  <p:nvPr/>
                </p:nvCxnSpPr>
                <p:spPr>
                  <a:xfrm>
                    <a:off x="3754910" y="5373216"/>
                    <a:ext cx="360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" name="241 Conector recto"/>
                  <p:cNvCxnSpPr/>
                  <p:nvPr/>
                </p:nvCxnSpPr>
                <p:spPr>
                  <a:xfrm flipV="1">
                    <a:off x="3941902" y="5157192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3" name="242 Rectángulo"/>
                  <p:cNvSpPr/>
                  <p:nvPr/>
                </p:nvSpPr>
                <p:spPr>
                  <a:xfrm>
                    <a:off x="3754910" y="4931876"/>
                    <a:ext cx="38504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" dirty="0" smtClean="0">
                        <a:latin typeface="Arial" pitchFamily="34" charset="0"/>
                        <a:ea typeface="Cambria Math"/>
                        <a:cs typeface="Arial" pitchFamily="34" charset="0"/>
                      </a:rPr>
                      <a:t>⨁</a:t>
                    </a:r>
                    <a:endParaRPr lang="es-ES" dirty="0"/>
                  </a:p>
                </p:txBody>
              </p:sp>
            </p:grpSp>
            <p:grpSp>
              <p:nvGrpSpPr>
                <p:cNvPr id="310" name="309 Grupo"/>
                <p:cNvGrpSpPr/>
                <p:nvPr/>
              </p:nvGrpSpPr>
              <p:grpSpPr>
                <a:xfrm rot="10800000">
                  <a:off x="2555776" y="4473136"/>
                  <a:ext cx="216024" cy="396024"/>
                  <a:chOff x="5051054" y="5219908"/>
                  <a:chExt cx="216024" cy="396024"/>
                </a:xfrm>
              </p:grpSpPr>
              <p:cxnSp>
                <p:nvCxnSpPr>
                  <p:cNvPr id="237" name="236 Conector recto"/>
                  <p:cNvCxnSpPr/>
                  <p:nvPr/>
                </p:nvCxnSpPr>
                <p:spPr>
                  <a:xfrm flipV="1">
                    <a:off x="5051054" y="5229200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237 Conector recto"/>
                  <p:cNvCxnSpPr/>
                  <p:nvPr/>
                </p:nvCxnSpPr>
                <p:spPr>
                  <a:xfrm flipV="1">
                    <a:off x="5123062" y="5229200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238 Conector recto"/>
                  <p:cNvCxnSpPr/>
                  <p:nvPr/>
                </p:nvCxnSpPr>
                <p:spPr>
                  <a:xfrm flipV="1">
                    <a:off x="5195070" y="5219908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239 Conector recto"/>
                  <p:cNvCxnSpPr/>
                  <p:nvPr/>
                </p:nvCxnSpPr>
                <p:spPr>
                  <a:xfrm flipV="1">
                    <a:off x="5267078" y="5219908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243 Conector recto"/>
                  <p:cNvCxnSpPr/>
                  <p:nvPr/>
                </p:nvCxnSpPr>
                <p:spPr>
                  <a:xfrm>
                    <a:off x="5051054" y="5435932"/>
                    <a:ext cx="21602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244 Conector recto"/>
                  <p:cNvCxnSpPr/>
                  <p:nvPr/>
                </p:nvCxnSpPr>
                <p:spPr>
                  <a:xfrm flipV="1">
                    <a:off x="5166038" y="5435932"/>
                    <a:ext cx="0" cy="1800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12" name="311 Grupo"/>
              <p:cNvGrpSpPr/>
              <p:nvPr/>
            </p:nvGrpSpPr>
            <p:grpSpPr>
              <a:xfrm>
                <a:off x="3059832" y="4473136"/>
                <a:ext cx="576064" cy="1404136"/>
                <a:chOff x="2339752" y="4473136"/>
                <a:chExt cx="576064" cy="1404136"/>
              </a:xfrm>
            </p:grpSpPr>
            <p:sp>
              <p:nvSpPr>
                <p:cNvPr id="313" name="312 CuadroTexto"/>
                <p:cNvSpPr txBox="1"/>
                <p:nvPr/>
              </p:nvSpPr>
              <p:spPr>
                <a:xfrm>
                  <a:off x="2339752" y="4850576"/>
                  <a:ext cx="576064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dirty="0" smtClean="0">
                      <a:latin typeface="Arial" pitchFamily="34" charset="0"/>
                      <a:cs typeface="Arial" pitchFamily="34" charset="0"/>
                    </a:rPr>
                    <a:t>S2</a:t>
                  </a:r>
                  <a:endParaRPr lang="es-E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314" name="308 Grupo"/>
                <p:cNvGrpSpPr/>
                <p:nvPr/>
              </p:nvGrpSpPr>
              <p:grpSpPr>
                <a:xfrm rot="10800000">
                  <a:off x="2411761" y="5219908"/>
                  <a:ext cx="385042" cy="657364"/>
                  <a:chOff x="3754910" y="4931876"/>
                  <a:chExt cx="385042" cy="657364"/>
                </a:xfrm>
              </p:grpSpPr>
              <p:cxnSp>
                <p:nvCxnSpPr>
                  <p:cNvPr id="323" name="322 Conector recto"/>
                  <p:cNvCxnSpPr/>
                  <p:nvPr/>
                </p:nvCxnSpPr>
                <p:spPr>
                  <a:xfrm flipV="1">
                    <a:off x="3754910" y="5373216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323 Conector recto"/>
                  <p:cNvCxnSpPr/>
                  <p:nvPr/>
                </p:nvCxnSpPr>
                <p:spPr>
                  <a:xfrm flipV="1">
                    <a:off x="3826918" y="5373216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324 Conector recto"/>
                  <p:cNvCxnSpPr/>
                  <p:nvPr/>
                </p:nvCxnSpPr>
                <p:spPr>
                  <a:xfrm flipV="1">
                    <a:off x="3898926" y="5363924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325 Conector recto"/>
                  <p:cNvCxnSpPr/>
                  <p:nvPr/>
                </p:nvCxnSpPr>
                <p:spPr>
                  <a:xfrm flipV="1">
                    <a:off x="3970934" y="5363924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326 Conector recto"/>
                  <p:cNvCxnSpPr/>
                  <p:nvPr/>
                </p:nvCxnSpPr>
                <p:spPr>
                  <a:xfrm flipV="1">
                    <a:off x="4042942" y="5363924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8" name="327 Conector recto"/>
                  <p:cNvCxnSpPr/>
                  <p:nvPr/>
                </p:nvCxnSpPr>
                <p:spPr>
                  <a:xfrm flipV="1">
                    <a:off x="4114950" y="5363924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9" name="328 Conector recto"/>
                  <p:cNvCxnSpPr/>
                  <p:nvPr/>
                </p:nvCxnSpPr>
                <p:spPr>
                  <a:xfrm>
                    <a:off x="3754910" y="5373216"/>
                    <a:ext cx="360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0" name="329 Conector recto"/>
                  <p:cNvCxnSpPr/>
                  <p:nvPr/>
                </p:nvCxnSpPr>
                <p:spPr>
                  <a:xfrm flipV="1">
                    <a:off x="3941902" y="5157192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1" name="330 Rectángulo"/>
                  <p:cNvSpPr/>
                  <p:nvPr/>
                </p:nvSpPr>
                <p:spPr>
                  <a:xfrm>
                    <a:off x="3754910" y="4931876"/>
                    <a:ext cx="38504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" dirty="0" smtClean="0">
                        <a:latin typeface="Arial" pitchFamily="34" charset="0"/>
                        <a:ea typeface="Cambria Math"/>
                        <a:cs typeface="Arial" pitchFamily="34" charset="0"/>
                      </a:rPr>
                      <a:t>⨁</a:t>
                    </a:r>
                    <a:endParaRPr lang="es-ES" dirty="0"/>
                  </a:p>
                </p:txBody>
              </p:sp>
            </p:grpSp>
            <p:grpSp>
              <p:nvGrpSpPr>
                <p:cNvPr id="315" name="309 Grupo"/>
                <p:cNvGrpSpPr/>
                <p:nvPr/>
              </p:nvGrpSpPr>
              <p:grpSpPr>
                <a:xfrm rot="10800000">
                  <a:off x="2555776" y="4473136"/>
                  <a:ext cx="216024" cy="396024"/>
                  <a:chOff x="5051054" y="5219908"/>
                  <a:chExt cx="216024" cy="396024"/>
                </a:xfrm>
              </p:grpSpPr>
              <p:cxnSp>
                <p:nvCxnSpPr>
                  <p:cNvPr id="316" name="315 Conector recto"/>
                  <p:cNvCxnSpPr/>
                  <p:nvPr/>
                </p:nvCxnSpPr>
                <p:spPr>
                  <a:xfrm flipV="1">
                    <a:off x="5051054" y="5229200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316 Conector recto"/>
                  <p:cNvCxnSpPr/>
                  <p:nvPr/>
                </p:nvCxnSpPr>
                <p:spPr>
                  <a:xfrm flipV="1">
                    <a:off x="5123062" y="5229200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317 Conector recto"/>
                  <p:cNvCxnSpPr/>
                  <p:nvPr/>
                </p:nvCxnSpPr>
                <p:spPr>
                  <a:xfrm flipV="1">
                    <a:off x="5195070" y="5219908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318 Conector recto"/>
                  <p:cNvCxnSpPr/>
                  <p:nvPr/>
                </p:nvCxnSpPr>
                <p:spPr>
                  <a:xfrm flipV="1">
                    <a:off x="5267078" y="5219908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319 Conector recto"/>
                  <p:cNvCxnSpPr/>
                  <p:nvPr/>
                </p:nvCxnSpPr>
                <p:spPr>
                  <a:xfrm>
                    <a:off x="5051054" y="5435932"/>
                    <a:ext cx="21602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1" name="320 Conector recto"/>
                  <p:cNvCxnSpPr/>
                  <p:nvPr/>
                </p:nvCxnSpPr>
                <p:spPr>
                  <a:xfrm flipV="1">
                    <a:off x="5166038" y="5435932"/>
                    <a:ext cx="0" cy="1800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32" name="331 Grupo"/>
              <p:cNvGrpSpPr/>
              <p:nvPr/>
            </p:nvGrpSpPr>
            <p:grpSpPr>
              <a:xfrm>
                <a:off x="3707904" y="4473136"/>
                <a:ext cx="576064" cy="1404136"/>
                <a:chOff x="2339752" y="4473136"/>
                <a:chExt cx="576064" cy="1404136"/>
              </a:xfrm>
            </p:grpSpPr>
            <p:sp>
              <p:nvSpPr>
                <p:cNvPr id="333" name="332 CuadroTexto"/>
                <p:cNvSpPr txBox="1"/>
                <p:nvPr/>
              </p:nvSpPr>
              <p:spPr>
                <a:xfrm>
                  <a:off x="2339752" y="4850576"/>
                  <a:ext cx="576064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dirty="0" smtClean="0">
                      <a:latin typeface="Arial" pitchFamily="34" charset="0"/>
                      <a:cs typeface="Arial" pitchFamily="34" charset="0"/>
                    </a:rPr>
                    <a:t>S3</a:t>
                  </a:r>
                  <a:endParaRPr lang="es-E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334" name="308 Grupo"/>
                <p:cNvGrpSpPr/>
                <p:nvPr/>
              </p:nvGrpSpPr>
              <p:grpSpPr>
                <a:xfrm rot="10800000">
                  <a:off x="2411761" y="5219908"/>
                  <a:ext cx="385042" cy="657364"/>
                  <a:chOff x="3754910" y="4931876"/>
                  <a:chExt cx="385042" cy="657364"/>
                </a:xfrm>
              </p:grpSpPr>
              <p:cxnSp>
                <p:nvCxnSpPr>
                  <p:cNvPr id="343" name="342 Conector recto"/>
                  <p:cNvCxnSpPr/>
                  <p:nvPr/>
                </p:nvCxnSpPr>
                <p:spPr>
                  <a:xfrm flipV="1">
                    <a:off x="3754910" y="5373216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4" name="343 Conector recto"/>
                  <p:cNvCxnSpPr/>
                  <p:nvPr/>
                </p:nvCxnSpPr>
                <p:spPr>
                  <a:xfrm flipV="1">
                    <a:off x="3826918" y="5373216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5" name="344 Conector recto"/>
                  <p:cNvCxnSpPr/>
                  <p:nvPr/>
                </p:nvCxnSpPr>
                <p:spPr>
                  <a:xfrm flipV="1">
                    <a:off x="3898926" y="5363924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6" name="345 Conector recto"/>
                  <p:cNvCxnSpPr/>
                  <p:nvPr/>
                </p:nvCxnSpPr>
                <p:spPr>
                  <a:xfrm flipV="1">
                    <a:off x="3970934" y="5363924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7" name="346 Conector recto"/>
                  <p:cNvCxnSpPr/>
                  <p:nvPr/>
                </p:nvCxnSpPr>
                <p:spPr>
                  <a:xfrm flipV="1">
                    <a:off x="4042942" y="5363924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8" name="347 Conector recto"/>
                  <p:cNvCxnSpPr/>
                  <p:nvPr/>
                </p:nvCxnSpPr>
                <p:spPr>
                  <a:xfrm flipV="1">
                    <a:off x="4114950" y="5363924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9" name="348 Conector recto"/>
                  <p:cNvCxnSpPr/>
                  <p:nvPr/>
                </p:nvCxnSpPr>
                <p:spPr>
                  <a:xfrm>
                    <a:off x="3754910" y="5373216"/>
                    <a:ext cx="360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0" name="349 Conector recto"/>
                  <p:cNvCxnSpPr/>
                  <p:nvPr/>
                </p:nvCxnSpPr>
                <p:spPr>
                  <a:xfrm flipV="1">
                    <a:off x="3941902" y="5157192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1" name="350 Rectángulo"/>
                  <p:cNvSpPr/>
                  <p:nvPr/>
                </p:nvSpPr>
                <p:spPr>
                  <a:xfrm>
                    <a:off x="3754910" y="4931876"/>
                    <a:ext cx="38504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" dirty="0" smtClean="0">
                        <a:latin typeface="Arial" pitchFamily="34" charset="0"/>
                        <a:ea typeface="Cambria Math"/>
                        <a:cs typeface="Arial" pitchFamily="34" charset="0"/>
                      </a:rPr>
                      <a:t>⨁</a:t>
                    </a:r>
                    <a:endParaRPr lang="es-ES" dirty="0"/>
                  </a:p>
                </p:txBody>
              </p:sp>
            </p:grpSp>
            <p:grpSp>
              <p:nvGrpSpPr>
                <p:cNvPr id="335" name="309 Grupo"/>
                <p:cNvGrpSpPr/>
                <p:nvPr/>
              </p:nvGrpSpPr>
              <p:grpSpPr>
                <a:xfrm rot="10800000">
                  <a:off x="2555776" y="4473136"/>
                  <a:ext cx="216024" cy="396024"/>
                  <a:chOff x="5051054" y="5219908"/>
                  <a:chExt cx="216024" cy="396024"/>
                </a:xfrm>
              </p:grpSpPr>
              <p:cxnSp>
                <p:nvCxnSpPr>
                  <p:cNvPr id="336" name="335 Conector recto"/>
                  <p:cNvCxnSpPr/>
                  <p:nvPr/>
                </p:nvCxnSpPr>
                <p:spPr>
                  <a:xfrm flipV="1">
                    <a:off x="5051054" y="5229200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7" name="336 Conector recto"/>
                  <p:cNvCxnSpPr/>
                  <p:nvPr/>
                </p:nvCxnSpPr>
                <p:spPr>
                  <a:xfrm flipV="1">
                    <a:off x="5123062" y="5229200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8" name="337 Conector recto"/>
                  <p:cNvCxnSpPr/>
                  <p:nvPr/>
                </p:nvCxnSpPr>
                <p:spPr>
                  <a:xfrm flipV="1">
                    <a:off x="5195070" y="5219908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9" name="338 Conector recto"/>
                  <p:cNvCxnSpPr/>
                  <p:nvPr/>
                </p:nvCxnSpPr>
                <p:spPr>
                  <a:xfrm flipV="1">
                    <a:off x="5267078" y="5219908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0" name="339 Conector recto"/>
                  <p:cNvCxnSpPr/>
                  <p:nvPr/>
                </p:nvCxnSpPr>
                <p:spPr>
                  <a:xfrm>
                    <a:off x="5051054" y="5435932"/>
                    <a:ext cx="21602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1" name="340 Conector recto"/>
                  <p:cNvCxnSpPr/>
                  <p:nvPr/>
                </p:nvCxnSpPr>
                <p:spPr>
                  <a:xfrm flipV="1">
                    <a:off x="5166038" y="5435932"/>
                    <a:ext cx="0" cy="1800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52" name="351 Grupo"/>
              <p:cNvGrpSpPr/>
              <p:nvPr/>
            </p:nvGrpSpPr>
            <p:grpSpPr>
              <a:xfrm>
                <a:off x="4355976" y="4473136"/>
                <a:ext cx="576064" cy="1404136"/>
                <a:chOff x="2339752" y="4473136"/>
                <a:chExt cx="576064" cy="1404136"/>
              </a:xfrm>
            </p:grpSpPr>
            <p:sp>
              <p:nvSpPr>
                <p:cNvPr id="353" name="352 CuadroTexto"/>
                <p:cNvSpPr txBox="1"/>
                <p:nvPr/>
              </p:nvSpPr>
              <p:spPr>
                <a:xfrm>
                  <a:off x="2339752" y="4850576"/>
                  <a:ext cx="576064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dirty="0" smtClean="0">
                      <a:latin typeface="Arial" pitchFamily="34" charset="0"/>
                      <a:cs typeface="Arial" pitchFamily="34" charset="0"/>
                    </a:rPr>
                    <a:t>S4</a:t>
                  </a:r>
                  <a:endParaRPr lang="es-E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354" name="308 Grupo"/>
                <p:cNvGrpSpPr/>
                <p:nvPr/>
              </p:nvGrpSpPr>
              <p:grpSpPr>
                <a:xfrm rot="10800000">
                  <a:off x="2411761" y="5219908"/>
                  <a:ext cx="385042" cy="657364"/>
                  <a:chOff x="3754910" y="4931876"/>
                  <a:chExt cx="385042" cy="657364"/>
                </a:xfrm>
              </p:grpSpPr>
              <p:cxnSp>
                <p:nvCxnSpPr>
                  <p:cNvPr id="363" name="362 Conector recto"/>
                  <p:cNvCxnSpPr/>
                  <p:nvPr/>
                </p:nvCxnSpPr>
                <p:spPr>
                  <a:xfrm flipV="1">
                    <a:off x="3754910" y="5373216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4" name="363 Conector recto"/>
                  <p:cNvCxnSpPr/>
                  <p:nvPr/>
                </p:nvCxnSpPr>
                <p:spPr>
                  <a:xfrm flipV="1">
                    <a:off x="3826918" y="5373216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5" name="364 Conector recto"/>
                  <p:cNvCxnSpPr/>
                  <p:nvPr/>
                </p:nvCxnSpPr>
                <p:spPr>
                  <a:xfrm flipV="1">
                    <a:off x="3898926" y="5363924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6" name="365 Conector recto"/>
                  <p:cNvCxnSpPr/>
                  <p:nvPr/>
                </p:nvCxnSpPr>
                <p:spPr>
                  <a:xfrm flipV="1">
                    <a:off x="3970934" y="5363924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7" name="366 Conector recto"/>
                  <p:cNvCxnSpPr/>
                  <p:nvPr/>
                </p:nvCxnSpPr>
                <p:spPr>
                  <a:xfrm flipV="1">
                    <a:off x="4042942" y="5363924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8" name="367 Conector recto"/>
                  <p:cNvCxnSpPr/>
                  <p:nvPr/>
                </p:nvCxnSpPr>
                <p:spPr>
                  <a:xfrm flipV="1">
                    <a:off x="4114950" y="5363924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9" name="368 Conector recto"/>
                  <p:cNvCxnSpPr/>
                  <p:nvPr/>
                </p:nvCxnSpPr>
                <p:spPr>
                  <a:xfrm>
                    <a:off x="3754910" y="5373216"/>
                    <a:ext cx="360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0" name="369 Conector recto"/>
                  <p:cNvCxnSpPr/>
                  <p:nvPr/>
                </p:nvCxnSpPr>
                <p:spPr>
                  <a:xfrm flipV="1">
                    <a:off x="3941902" y="5157192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1" name="370 Rectángulo"/>
                  <p:cNvSpPr/>
                  <p:nvPr/>
                </p:nvSpPr>
                <p:spPr>
                  <a:xfrm>
                    <a:off x="3754910" y="4931876"/>
                    <a:ext cx="38504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" dirty="0" smtClean="0">
                        <a:latin typeface="Arial" pitchFamily="34" charset="0"/>
                        <a:ea typeface="Cambria Math"/>
                        <a:cs typeface="Arial" pitchFamily="34" charset="0"/>
                      </a:rPr>
                      <a:t>⨁</a:t>
                    </a:r>
                    <a:endParaRPr lang="es-ES" dirty="0"/>
                  </a:p>
                </p:txBody>
              </p:sp>
            </p:grpSp>
            <p:grpSp>
              <p:nvGrpSpPr>
                <p:cNvPr id="355" name="309 Grupo"/>
                <p:cNvGrpSpPr/>
                <p:nvPr/>
              </p:nvGrpSpPr>
              <p:grpSpPr>
                <a:xfrm rot="10800000">
                  <a:off x="2555776" y="4473136"/>
                  <a:ext cx="216024" cy="396024"/>
                  <a:chOff x="5051054" y="5219908"/>
                  <a:chExt cx="216024" cy="396024"/>
                </a:xfrm>
              </p:grpSpPr>
              <p:cxnSp>
                <p:nvCxnSpPr>
                  <p:cNvPr id="356" name="355 Conector recto"/>
                  <p:cNvCxnSpPr/>
                  <p:nvPr/>
                </p:nvCxnSpPr>
                <p:spPr>
                  <a:xfrm flipV="1">
                    <a:off x="5051054" y="5229200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7" name="356 Conector recto"/>
                  <p:cNvCxnSpPr/>
                  <p:nvPr/>
                </p:nvCxnSpPr>
                <p:spPr>
                  <a:xfrm flipV="1">
                    <a:off x="5123062" y="5229200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8" name="357 Conector recto"/>
                  <p:cNvCxnSpPr/>
                  <p:nvPr/>
                </p:nvCxnSpPr>
                <p:spPr>
                  <a:xfrm flipV="1">
                    <a:off x="5195070" y="5219908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9" name="358 Conector recto"/>
                  <p:cNvCxnSpPr/>
                  <p:nvPr/>
                </p:nvCxnSpPr>
                <p:spPr>
                  <a:xfrm flipV="1">
                    <a:off x="5267078" y="5219908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0" name="359 Conector recto"/>
                  <p:cNvCxnSpPr/>
                  <p:nvPr/>
                </p:nvCxnSpPr>
                <p:spPr>
                  <a:xfrm>
                    <a:off x="5051054" y="5435932"/>
                    <a:ext cx="21602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1" name="360 Conector recto"/>
                  <p:cNvCxnSpPr/>
                  <p:nvPr/>
                </p:nvCxnSpPr>
                <p:spPr>
                  <a:xfrm flipV="1">
                    <a:off x="5166038" y="5435932"/>
                    <a:ext cx="0" cy="1800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72" name="371 Grupo"/>
              <p:cNvGrpSpPr/>
              <p:nvPr/>
            </p:nvGrpSpPr>
            <p:grpSpPr>
              <a:xfrm>
                <a:off x="5004048" y="4473136"/>
                <a:ext cx="576064" cy="1404136"/>
                <a:chOff x="2339752" y="4473136"/>
                <a:chExt cx="576064" cy="1404136"/>
              </a:xfrm>
            </p:grpSpPr>
            <p:sp>
              <p:nvSpPr>
                <p:cNvPr id="373" name="372 CuadroTexto"/>
                <p:cNvSpPr txBox="1"/>
                <p:nvPr/>
              </p:nvSpPr>
              <p:spPr>
                <a:xfrm>
                  <a:off x="2339752" y="4850576"/>
                  <a:ext cx="576064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dirty="0" smtClean="0">
                      <a:latin typeface="Arial" pitchFamily="34" charset="0"/>
                      <a:cs typeface="Arial" pitchFamily="34" charset="0"/>
                    </a:rPr>
                    <a:t>S5</a:t>
                  </a:r>
                  <a:endParaRPr lang="es-E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374" name="308 Grupo"/>
                <p:cNvGrpSpPr/>
                <p:nvPr/>
              </p:nvGrpSpPr>
              <p:grpSpPr>
                <a:xfrm rot="10800000">
                  <a:off x="2411761" y="5219908"/>
                  <a:ext cx="385042" cy="657364"/>
                  <a:chOff x="3754910" y="4931876"/>
                  <a:chExt cx="385042" cy="657364"/>
                </a:xfrm>
              </p:grpSpPr>
              <p:cxnSp>
                <p:nvCxnSpPr>
                  <p:cNvPr id="383" name="382 Conector recto"/>
                  <p:cNvCxnSpPr/>
                  <p:nvPr/>
                </p:nvCxnSpPr>
                <p:spPr>
                  <a:xfrm flipV="1">
                    <a:off x="3754910" y="5373216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4" name="383 Conector recto"/>
                  <p:cNvCxnSpPr/>
                  <p:nvPr/>
                </p:nvCxnSpPr>
                <p:spPr>
                  <a:xfrm flipV="1">
                    <a:off x="3826918" y="5373216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5" name="384 Conector recto"/>
                  <p:cNvCxnSpPr/>
                  <p:nvPr/>
                </p:nvCxnSpPr>
                <p:spPr>
                  <a:xfrm flipV="1">
                    <a:off x="3898926" y="5363924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6" name="385 Conector recto"/>
                  <p:cNvCxnSpPr/>
                  <p:nvPr/>
                </p:nvCxnSpPr>
                <p:spPr>
                  <a:xfrm flipV="1">
                    <a:off x="3970934" y="5363924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7" name="386 Conector recto"/>
                  <p:cNvCxnSpPr/>
                  <p:nvPr/>
                </p:nvCxnSpPr>
                <p:spPr>
                  <a:xfrm flipV="1">
                    <a:off x="4042942" y="5363924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8" name="387 Conector recto"/>
                  <p:cNvCxnSpPr/>
                  <p:nvPr/>
                </p:nvCxnSpPr>
                <p:spPr>
                  <a:xfrm flipV="1">
                    <a:off x="4114950" y="5363924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9" name="388 Conector recto"/>
                  <p:cNvCxnSpPr/>
                  <p:nvPr/>
                </p:nvCxnSpPr>
                <p:spPr>
                  <a:xfrm>
                    <a:off x="3754910" y="5373216"/>
                    <a:ext cx="360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0" name="389 Conector recto"/>
                  <p:cNvCxnSpPr/>
                  <p:nvPr/>
                </p:nvCxnSpPr>
                <p:spPr>
                  <a:xfrm flipV="1">
                    <a:off x="3941902" y="5157192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1" name="390 Rectángulo"/>
                  <p:cNvSpPr/>
                  <p:nvPr/>
                </p:nvSpPr>
                <p:spPr>
                  <a:xfrm>
                    <a:off x="3754910" y="4931876"/>
                    <a:ext cx="38504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" dirty="0" smtClean="0">
                        <a:latin typeface="Arial" pitchFamily="34" charset="0"/>
                        <a:ea typeface="Cambria Math"/>
                        <a:cs typeface="Arial" pitchFamily="34" charset="0"/>
                      </a:rPr>
                      <a:t>⨁</a:t>
                    </a:r>
                    <a:endParaRPr lang="es-ES" dirty="0"/>
                  </a:p>
                </p:txBody>
              </p:sp>
            </p:grpSp>
            <p:grpSp>
              <p:nvGrpSpPr>
                <p:cNvPr id="375" name="309 Grupo"/>
                <p:cNvGrpSpPr/>
                <p:nvPr/>
              </p:nvGrpSpPr>
              <p:grpSpPr>
                <a:xfrm rot="10800000">
                  <a:off x="2555776" y="4473136"/>
                  <a:ext cx="216024" cy="396024"/>
                  <a:chOff x="5051054" y="5219908"/>
                  <a:chExt cx="216024" cy="396024"/>
                </a:xfrm>
              </p:grpSpPr>
              <p:cxnSp>
                <p:nvCxnSpPr>
                  <p:cNvPr id="376" name="375 Conector recto"/>
                  <p:cNvCxnSpPr/>
                  <p:nvPr/>
                </p:nvCxnSpPr>
                <p:spPr>
                  <a:xfrm flipV="1">
                    <a:off x="5051054" y="5229200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7" name="376 Conector recto"/>
                  <p:cNvCxnSpPr/>
                  <p:nvPr/>
                </p:nvCxnSpPr>
                <p:spPr>
                  <a:xfrm flipV="1">
                    <a:off x="5123062" y="5229200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8" name="377 Conector recto"/>
                  <p:cNvCxnSpPr/>
                  <p:nvPr/>
                </p:nvCxnSpPr>
                <p:spPr>
                  <a:xfrm flipV="1">
                    <a:off x="5195070" y="5219908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9" name="378 Conector recto"/>
                  <p:cNvCxnSpPr/>
                  <p:nvPr/>
                </p:nvCxnSpPr>
                <p:spPr>
                  <a:xfrm flipV="1">
                    <a:off x="5267078" y="5219908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0" name="379 Conector recto"/>
                  <p:cNvCxnSpPr/>
                  <p:nvPr/>
                </p:nvCxnSpPr>
                <p:spPr>
                  <a:xfrm>
                    <a:off x="5051054" y="5435932"/>
                    <a:ext cx="21602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1" name="380 Conector recto"/>
                  <p:cNvCxnSpPr/>
                  <p:nvPr/>
                </p:nvCxnSpPr>
                <p:spPr>
                  <a:xfrm flipV="1">
                    <a:off x="5166038" y="5435932"/>
                    <a:ext cx="0" cy="1800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92" name="391 Grupo"/>
              <p:cNvGrpSpPr/>
              <p:nvPr/>
            </p:nvGrpSpPr>
            <p:grpSpPr>
              <a:xfrm>
                <a:off x="5652120" y="4473136"/>
                <a:ext cx="576064" cy="1404136"/>
                <a:chOff x="2339752" y="4473136"/>
                <a:chExt cx="576064" cy="1404136"/>
              </a:xfrm>
            </p:grpSpPr>
            <p:sp>
              <p:nvSpPr>
                <p:cNvPr id="393" name="392 CuadroTexto"/>
                <p:cNvSpPr txBox="1"/>
                <p:nvPr/>
              </p:nvSpPr>
              <p:spPr>
                <a:xfrm>
                  <a:off x="2339752" y="4850576"/>
                  <a:ext cx="576064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dirty="0" smtClean="0">
                      <a:latin typeface="Arial" pitchFamily="34" charset="0"/>
                      <a:cs typeface="Arial" pitchFamily="34" charset="0"/>
                    </a:rPr>
                    <a:t>S6</a:t>
                  </a:r>
                  <a:endParaRPr lang="es-E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394" name="308 Grupo"/>
                <p:cNvGrpSpPr/>
                <p:nvPr/>
              </p:nvGrpSpPr>
              <p:grpSpPr>
                <a:xfrm rot="10800000">
                  <a:off x="2411761" y="5219908"/>
                  <a:ext cx="385042" cy="657364"/>
                  <a:chOff x="3754910" y="4931876"/>
                  <a:chExt cx="385042" cy="657364"/>
                </a:xfrm>
              </p:grpSpPr>
              <p:cxnSp>
                <p:nvCxnSpPr>
                  <p:cNvPr id="403" name="402 Conector recto"/>
                  <p:cNvCxnSpPr/>
                  <p:nvPr/>
                </p:nvCxnSpPr>
                <p:spPr>
                  <a:xfrm flipV="1">
                    <a:off x="3754910" y="5373216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4" name="403 Conector recto"/>
                  <p:cNvCxnSpPr/>
                  <p:nvPr/>
                </p:nvCxnSpPr>
                <p:spPr>
                  <a:xfrm flipV="1">
                    <a:off x="3826918" y="5373216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5" name="404 Conector recto"/>
                  <p:cNvCxnSpPr/>
                  <p:nvPr/>
                </p:nvCxnSpPr>
                <p:spPr>
                  <a:xfrm flipV="1">
                    <a:off x="3898926" y="5363924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6" name="405 Conector recto"/>
                  <p:cNvCxnSpPr/>
                  <p:nvPr/>
                </p:nvCxnSpPr>
                <p:spPr>
                  <a:xfrm flipV="1">
                    <a:off x="3970934" y="5363924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7" name="406 Conector recto"/>
                  <p:cNvCxnSpPr/>
                  <p:nvPr/>
                </p:nvCxnSpPr>
                <p:spPr>
                  <a:xfrm flipV="1">
                    <a:off x="4042942" y="5363924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8" name="407 Conector recto"/>
                  <p:cNvCxnSpPr/>
                  <p:nvPr/>
                </p:nvCxnSpPr>
                <p:spPr>
                  <a:xfrm flipV="1">
                    <a:off x="4114950" y="5363924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9" name="408 Conector recto"/>
                  <p:cNvCxnSpPr/>
                  <p:nvPr/>
                </p:nvCxnSpPr>
                <p:spPr>
                  <a:xfrm>
                    <a:off x="3754910" y="5373216"/>
                    <a:ext cx="360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0" name="409 Conector recto"/>
                  <p:cNvCxnSpPr/>
                  <p:nvPr/>
                </p:nvCxnSpPr>
                <p:spPr>
                  <a:xfrm flipV="1">
                    <a:off x="3941902" y="5157192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1" name="410 Rectángulo"/>
                  <p:cNvSpPr/>
                  <p:nvPr/>
                </p:nvSpPr>
                <p:spPr>
                  <a:xfrm>
                    <a:off x="3754910" y="4931876"/>
                    <a:ext cx="38504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" dirty="0" smtClean="0">
                        <a:latin typeface="Arial" pitchFamily="34" charset="0"/>
                        <a:ea typeface="Cambria Math"/>
                        <a:cs typeface="Arial" pitchFamily="34" charset="0"/>
                      </a:rPr>
                      <a:t>⨁</a:t>
                    </a:r>
                    <a:endParaRPr lang="es-ES" dirty="0"/>
                  </a:p>
                </p:txBody>
              </p:sp>
            </p:grpSp>
            <p:grpSp>
              <p:nvGrpSpPr>
                <p:cNvPr id="395" name="309 Grupo"/>
                <p:cNvGrpSpPr/>
                <p:nvPr/>
              </p:nvGrpSpPr>
              <p:grpSpPr>
                <a:xfrm rot="10800000">
                  <a:off x="2555776" y="4473136"/>
                  <a:ext cx="216024" cy="396024"/>
                  <a:chOff x="5051054" y="5219908"/>
                  <a:chExt cx="216024" cy="396024"/>
                </a:xfrm>
              </p:grpSpPr>
              <p:cxnSp>
                <p:nvCxnSpPr>
                  <p:cNvPr id="396" name="395 Conector recto"/>
                  <p:cNvCxnSpPr/>
                  <p:nvPr/>
                </p:nvCxnSpPr>
                <p:spPr>
                  <a:xfrm flipV="1">
                    <a:off x="5051054" y="5229200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7" name="396 Conector recto"/>
                  <p:cNvCxnSpPr/>
                  <p:nvPr/>
                </p:nvCxnSpPr>
                <p:spPr>
                  <a:xfrm flipV="1">
                    <a:off x="5123062" y="5229200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8" name="397 Conector recto"/>
                  <p:cNvCxnSpPr/>
                  <p:nvPr/>
                </p:nvCxnSpPr>
                <p:spPr>
                  <a:xfrm flipV="1">
                    <a:off x="5195070" y="5219908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9" name="398 Conector recto"/>
                  <p:cNvCxnSpPr/>
                  <p:nvPr/>
                </p:nvCxnSpPr>
                <p:spPr>
                  <a:xfrm flipV="1">
                    <a:off x="5267078" y="5219908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0" name="399 Conector recto"/>
                  <p:cNvCxnSpPr/>
                  <p:nvPr/>
                </p:nvCxnSpPr>
                <p:spPr>
                  <a:xfrm>
                    <a:off x="5051054" y="5435932"/>
                    <a:ext cx="21602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1" name="400 Conector recto"/>
                  <p:cNvCxnSpPr/>
                  <p:nvPr/>
                </p:nvCxnSpPr>
                <p:spPr>
                  <a:xfrm flipV="1">
                    <a:off x="5166038" y="5435932"/>
                    <a:ext cx="0" cy="1800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12" name="411 Grupo"/>
              <p:cNvGrpSpPr/>
              <p:nvPr/>
            </p:nvGrpSpPr>
            <p:grpSpPr>
              <a:xfrm>
                <a:off x="6300192" y="4473136"/>
                <a:ext cx="576064" cy="1404136"/>
                <a:chOff x="2339752" y="4473136"/>
                <a:chExt cx="576064" cy="1404136"/>
              </a:xfrm>
            </p:grpSpPr>
            <p:sp>
              <p:nvSpPr>
                <p:cNvPr id="413" name="412 CuadroTexto"/>
                <p:cNvSpPr txBox="1"/>
                <p:nvPr/>
              </p:nvSpPr>
              <p:spPr>
                <a:xfrm>
                  <a:off x="2339752" y="4850576"/>
                  <a:ext cx="576064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dirty="0" smtClean="0">
                      <a:latin typeface="Arial" pitchFamily="34" charset="0"/>
                      <a:cs typeface="Arial" pitchFamily="34" charset="0"/>
                    </a:rPr>
                    <a:t>S7</a:t>
                  </a:r>
                  <a:endParaRPr lang="es-E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414" name="308 Grupo"/>
                <p:cNvGrpSpPr/>
                <p:nvPr/>
              </p:nvGrpSpPr>
              <p:grpSpPr>
                <a:xfrm rot="10800000">
                  <a:off x="2411761" y="5219908"/>
                  <a:ext cx="385042" cy="657364"/>
                  <a:chOff x="3754910" y="4931876"/>
                  <a:chExt cx="385042" cy="657364"/>
                </a:xfrm>
              </p:grpSpPr>
              <p:cxnSp>
                <p:nvCxnSpPr>
                  <p:cNvPr id="423" name="422 Conector recto"/>
                  <p:cNvCxnSpPr/>
                  <p:nvPr/>
                </p:nvCxnSpPr>
                <p:spPr>
                  <a:xfrm flipV="1">
                    <a:off x="3754910" y="5373216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4" name="423 Conector recto"/>
                  <p:cNvCxnSpPr/>
                  <p:nvPr/>
                </p:nvCxnSpPr>
                <p:spPr>
                  <a:xfrm flipV="1">
                    <a:off x="3826918" y="5373216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5" name="424 Conector recto"/>
                  <p:cNvCxnSpPr/>
                  <p:nvPr/>
                </p:nvCxnSpPr>
                <p:spPr>
                  <a:xfrm flipV="1">
                    <a:off x="3898926" y="5363924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6" name="425 Conector recto"/>
                  <p:cNvCxnSpPr/>
                  <p:nvPr/>
                </p:nvCxnSpPr>
                <p:spPr>
                  <a:xfrm flipV="1">
                    <a:off x="3970934" y="5363924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7" name="426 Conector recto"/>
                  <p:cNvCxnSpPr/>
                  <p:nvPr/>
                </p:nvCxnSpPr>
                <p:spPr>
                  <a:xfrm flipV="1">
                    <a:off x="4042942" y="5363924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8" name="427 Conector recto"/>
                  <p:cNvCxnSpPr/>
                  <p:nvPr/>
                </p:nvCxnSpPr>
                <p:spPr>
                  <a:xfrm flipV="1">
                    <a:off x="4114950" y="5363924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9" name="428 Conector recto"/>
                  <p:cNvCxnSpPr/>
                  <p:nvPr/>
                </p:nvCxnSpPr>
                <p:spPr>
                  <a:xfrm>
                    <a:off x="3754910" y="5373216"/>
                    <a:ext cx="360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0" name="429 Conector recto"/>
                  <p:cNvCxnSpPr/>
                  <p:nvPr/>
                </p:nvCxnSpPr>
                <p:spPr>
                  <a:xfrm flipV="1">
                    <a:off x="3941902" y="5157192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31" name="430 Rectángulo"/>
                  <p:cNvSpPr/>
                  <p:nvPr/>
                </p:nvSpPr>
                <p:spPr>
                  <a:xfrm>
                    <a:off x="3754910" y="4931876"/>
                    <a:ext cx="38504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" dirty="0" smtClean="0">
                        <a:latin typeface="Arial" pitchFamily="34" charset="0"/>
                        <a:ea typeface="Cambria Math"/>
                        <a:cs typeface="Arial" pitchFamily="34" charset="0"/>
                      </a:rPr>
                      <a:t>⨁</a:t>
                    </a:r>
                    <a:endParaRPr lang="es-ES" dirty="0"/>
                  </a:p>
                </p:txBody>
              </p:sp>
            </p:grpSp>
            <p:grpSp>
              <p:nvGrpSpPr>
                <p:cNvPr id="415" name="309 Grupo"/>
                <p:cNvGrpSpPr/>
                <p:nvPr/>
              </p:nvGrpSpPr>
              <p:grpSpPr>
                <a:xfrm rot="10800000">
                  <a:off x="2555776" y="4473136"/>
                  <a:ext cx="216024" cy="396024"/>
                  <a:chOff x="5051054" y="5219908"/>
                  <a:chExt cx="216024" cy="396024"/>
                </a:xfrm>
              </p:grpSpPr>
              <p:cxnSp>
                <p:nvCxnSpPr>
                  <p:cNvPr id="416" name="415 Conector recto"/>
                  <p:cNvCxnSpPr/>
                  <p:nvPr/>
                </p:nvCxnSpPr>
                <p:spPr>
                  <a:xfrm flipV="1">
                    <a:off x="5051054" y="5229200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7" name="416 Conector recto"/>
                  <p:cNvCxnSpPr/>
                  <p:nvPr/>
                </p:nvCxnSpPr>
                <p:spPr>
                  <a:xfrm flipV="1">
                    <a:off x="5123062" y="5229200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8" name="417 Conector recto"/>
                  <p:cNvCxnSpPr/>
                  <p:nvPr/>
                </p:nvCxnSpPr>
                <p:spPr>
                  <a:xfrm flipV="1">
                    <a:off x="5195070" y="5219908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9" name="418 Conector recto"/>
                  <p:cNvCxnSpPr/>
                  <p:nvPr/>
                </p:nvCxnSpPr>
                <p:spPr>
                  <a:xfrm flipV="1">
                    <a:off x="5267078" y="5219908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0" name="419 Conector recto"/>
                  <p:cNvCxnSpPr/>
                  <p:nvPr/>
                </p:nvCxnSpPr>
                <p:spPr>
                  <a:xfrm>
                    <a:off x="5051054" y="5435932"/>
                    <a:ext cx="21602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1" name="420 Conector recto"/>
                  <p:cNvCxnSpPr/>
                  <p:nvPr/>
                </p:nvCxnSpPr>
                <p:spPr>
                  <a:xfrm flipV="1">
                    <a:off x="5166038" y="5435932"/>
                    <a:ext cx="0" cy="1800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32" name="431 Grupo"/>
              <p:cNvGrpSpPr/>
              <p:nvPr/>
            </p:nvGrpSpPr>
            <p:grpSpPr>
              <a:xfrm>
                <a:off x="6948264" y="4473136"/>
                <a:ext cx="576064" cy="1404136"/>
                <a:chOff x="2339752" y="4473136"/>
                <a:chExt cx="576064" cy="1404136"/>
              </a:xfrm>
            </p:grpSpPr>
            <p:sp>
              <p:nvSpPr>
                <p:cNvPr id="433" name="432 CuadroTexto"/>
                <p:cNvSpPr txBox="1"/>
                <p:nvPr/>
              </p:nvSpPr>
              <p:spPr>
                <a:xfrm>
                  <a:off x="2339752" y="4850576"/>
                  <a:ext cx="576064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dirty="0" smtClean="0">
                      <a:latin typeface="Arial" pitchFamily="34" charset="0"/>
                      <a:cs typeface="Arial" pitchFamily="34" charset="0"/>
                    </a:rPr>
                    <a:t>S8</a:t>
                  </a:r>
                  <a:endParaRPr lang="es-E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434" name="308 Grupo"/>
                <p:cNvGrpSpPr/>
                <p:nvPr/>
              </p:nvGrpSpPr>
              <p:grpSpPr>
                <a:xfrm rot="10800000">
                  <a:off x="2411761" y="5219908"/>
                  <a:ext cx="385042" cy="657364"/>
                  <a:chOff x="3754910" y="4931876"/>
                  <a:chExt cx="385042" cy="657364"/>
                </a:xfrm>
              </p:grpSpPr>
              <p:cxnSp>
                <p:nvCxnSpPr>
                  <p:cNvPr id="443" name="442 Conector recto"/>
                  <p:cNvCxnSpPr/>
                  <p:nvPr/>
                </p:nvCxnSpPr>
                <p:spPr>
                  <a:xfrm flipV="1">
                    <a:off x="3754910" y="5373216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4" name="443 Conector recto"/>
                  <p:cNvCxnSpPr/>
                  <p:nvPr/>
                </p:nvCxnSpPr>
                <p:spPr>
                  <a:xfrm flipV="1">
                    <a:off x="3826918" y="5373216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5" name="444 Conector recto"/>
                  <p:cNvCxnSpPr/>
                  <p:nvPr/>
                </p:nvCxnSpPr>
                <p:spPr>
                  <a:xfrm flipV="1">
                    <a:off x="3898926" y="5363924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6" name="445 Conector recto"/>
                  <p:cNvCxnSpPr/>
                  <p:nvPr/>
                </p:nvCxnSpPr>
                <p:spPr>
                  <a:xfrm flipV="1">
                    <a:off x="3970934" y="5363924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7" name="446 Conector recto"/>
                  <p:cNvCxnSpPr/>
                  <p:nvPr/>
                </p:nvCxnSpPr>
                <p:spPr>
                  <a:xfrm flipV="1">
                    <a:off x="4042942" y="5363924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8" name="447 Conector recto"/>
                  <p:cNvCxnSpPr/>
                  <p:nvPr/>
                </p:nvCxnSpPr>
                <p:spPr>
                  <a:xfrm flipV="1">
                    <a:off x="4114950" y="5363924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9" name="448 Conector recto"/>
                  <p:cNvCxnSpPr/>
                  <p:nvPr/>
                </p:nvCxnSpPr>
                <p:spPr>
                  <a:xfrm>
                    <a:off x="3754910" y="5373216"/>
                    <a:ext cx="360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0" name="449 Conector recto"/>
                  <p:cNvCxnSpPr/>
                  <p:nvPr/>
                </p:nvCxnSpPr>
                <p:spPr>
                  <a:xfrm flipV="1">
                    <a:off x="3941902" y="5157192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1" name="450 Rectángulo"/>
                  <p:cNvSpPr/>
                  <p:nvPr/>
                </p:nvSpPr>
                <p:spPr>
                  <a:xfrm>
                    <a:off x="3754910" y="4931876"/>
                    <a:ext cx="38504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" dirty="0" smtClean="0">
                        <a:latin typeface="Arial" pitchFamily="34" charset="0"/>
                        <a:ea typeface="Cambria Math"/>
                        <a:cs typeface="Arial" pitchFamily="34" charset="0"/>
                      </a:rPr>
                      <a:t>⨁</a:t>
                    </a:r>
                    <a:endParaRPr lang="es-ES" dirty="0"/>
                  </a:p>
                </p:txBody>
              </p:sp>
            </p:grpSp>
            <p:grpSp>
              <p:nvGrpSpPr>
                <p:cNvPr id="435" name="309 Grupo"/>
                <p:cNvGrpSpPr/>
                <p:nvPr/>
              </p:nvGrpSpPr>
              <p:grpSpPr>
                <a:xfrm rot="10800000">
                  <a:off x="2555776" y="4473136"/>
                  <a:ext cx="216024" cy="396024"/>
                  <a:chOff x="5051054" y="5219908"/>
                  <a:chExt cx="216024" cy="396024"/>
                </a:xfrm>
              </p:grpSpPr>
              <p:cxnSp>
                <p:nvCxnSpPr>
                  <p:cNvPr id="436" name="435 Conector recto"/>
                  <p:cNvCxnSpPr/>
                  <p:nvPr/>
                </p:nvCxnSpPr>
                <p:spPr>
                  <a:xfrm flipV="1">
                    <a:off x="5051054" y="5229200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7" name="436 Conector recto"/>
                  <p:cNvCxnSpPr/>
                  <p:nvPr/>
                </p:nvCxnSpPr>
                <p:spPr>
                  <a:xfrm flipV="1">
                    <a:off x="5123062" y="5229200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8" name="437 Conector recto"/>
                  <p:cNvCxnSpPr/>
                  <p:nvPr/>
                </p:nvCxnSpPr>
                <p:spPr>
                  <a:xfrm flipV="1">
                    <a:off x="5195070" y="5219908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9" name="438 Conector recto"/>
                  <p:cNvCxnSpPr/>
                  <p:nvPr/>
                </p:nvCxnSpPr>
                <p:spPr>
                  <a:xfrm flipV="1">
                    <a:off x="5267078" y="5219908"/>
                    <a:ext cx="0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0" name="439 Conector recto"/>
                  <p:cNvCxnSpPr/>
                  <p:nvPr/>
                </p:nvCxnSpPr>
                <p:spPr>
                  <a:xfrm>
                    <a:off x="5051054" y="5435932"/>
                    <a:ext cx="21602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1" name="440 Conector recto"/>
                  <p:cNvCxnSpPr/>
                  <p:nvPr/>
                </p:nvCxnSpPr>
                <p:spPr>
                  <a:xfrm flipV="1">
                    <a:off x="5166038" y="5435932"/>
                    <a:ext cx="0" cy="1800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453" name="452 Rectángulo"/>
            <p:cNvSpPr/>
            <p:nvPr/>
          </p:nvSpPr>
          <p:spPr>
            <a:xfrm>
              <a:off x="2483768" y="3834000"/>
              <a:ext cx="3850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 smtClean="0">
                  <a:latin typeface="Arial" pitchFamily="34" charset="0"/>
                  <a:ea typeface="Cambria Math"/>
                  <a:cs typeface="Arial" pitchFamily="34" charset="0"/>
                </a:rPr>
                <a:t>⨁</a:t>
              </a:r>
              <a:endParaRPr lang="es-ES" dirty="0"/>
            </a:p>
          </p:txBody>
        </p:sp>
        <p:sp>
          <p:nvSpPr>
            <p:cNvPr id="454" name="453 Rectángulo"/>
            <p:cNvSpPr/>
            <p:nvPr/>
          </p:nvSpPr>
          <p:spPr>
            <a:xfrm>
              <a:off x="3131840" y="3834000"/>
              <a:ext cx="3850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 smtClean="0">
                  <a:latin typeface="Arial" pitchFamily="34" charset="0"/>
                  <a:ea typeface="Cambria Math"/>
                  <a:cs typeface="Arial" pitchFamily="34" charset="0"/>
                </a:rPr>
                <a:t>⨁</a:t>
              </a:r>
              <a:endParaRPr lang="es-ES" dirty="0"/>
            </a:p>
          </p:txBody>
        </p:sp>
        <p:sp>
          <p:nvSpPr>
            <p:cNvPr id="455" name="454 Rectángulo"/>
            <p:cNvSpPr/>
            <p:nvPr/>
          </p:nvSpPr>
          <p:spPr>
            <a:xfrm>
              <a:off x="3779912" y="3834000"/>
              <a:ext cx="3850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 smtClean="0">
                  <a:latin typeface="Arial" pitchFamily="34" charset="0"/>
                  <a:ea typeface="Cambria Math"/>
                  <a:cs typeface="Arial" pitchFamily="34" charset="0"/>
                </a:rPr>
                <a:t>⨁</a:t>
              </a:r>
              <a:endParaRPr lang="es-ES" dirty="0"/>
            </a:p>
          </p:txBody>
        </p:sp>
        <p:sp>
          <p:nvSpPr>
            <p:cNvPr id="456" name="455 Rectángulo"/>
            <p:cNvSpPr/>
            <p:nvPr/>
          </p:nvSpPr>
          <p:spPr>
            <a:xfrm>
              <a:off x="4427984" y="3834000"/>
              <a:ext cx="3850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 smtClean="0">
                  <a:latin typeface="Arial" pitchFamily="34" charset="0"/>
                  <a:ea typeface="Cambria Math"/>
                  <a:cs typeface="Arial" pitchFamily="34" charset="0"/>
                </a:rPr>
                <a:t>⨁</a:t>
              </a:r>
              <a:endParaRPr lang="es-ES" dirty="0"/>
            </a:p>
          </p:txBody>
        </p:sp>
        <p:sp>
          <p:nvSpPr>
            <p:cNvPr id="457" name="456 Rectángulo"/>
            <p:cNvSpPr/>
            <p:nvPr/>
          </p:nvSpPr>
          <p:spPr>
            <a:xfrm>
              <a:off x="5076056" y="3834000"/>
              <a:ext cx="3850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 smtClean="0">
                  <a:latin typeface="Arial" pitchFamily="34" charset="0"/>
                  <a:ea typeface="Cambria Math"/>
                  <a:cs typeface="Arial" pitchFamily="34" charset="0"/>
                </a:rPr>
                <a:t>⨁</a:t>
              </a:r>
              <a:endParaRPr lang="es-ES" dirty="0"/>
            </a:p>
          </p:txBody>
        </p:sp>
        <p:sp>
          <p:nvSpPr>
            <p:cNvPr id="458" name="457 Rectángulo"/>
            <p:cNvSpPr/>
            <p:nvPr/>
          </p:nvSpPr>
          <p:spPr>
            <a:xfrm>
              <a:off x="5724128" y="3834000"/>
              <a:ext cx="3850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 smtClean="0">
                  <a:latin typeface="Arial" pitchFamily="34" charset="0"/>
                  <a:ea typeface="Cambria Math"/>
                  <a:cs typeface="Arial" pitchFamily="34" charset="0"/>
                </a:rPr>
                <a:t>⨁</a:t>
              </a:r>
              <a:endParaRPr lang="es-ES" dirty="0"/>
            </a:p>
          </p:txBody>
        </p:sp>
        <p:sp>
          <p:nvSpPr>
            <p:cNvPr id="459" name="458 Rectángulo"/>
            <p:cNvSpPr/>
            <p:nvPr/>
          </p:nvSpPr>
          <p:spPr>
            <a:xfrm>
              <a:off x="6372200" y="3842464"/>
              <a:ext cx="3850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 smtClean="0">
                  <a:latin typeface="Arial" pitchFamily="34" charset="0"/>
                  <a:ea typeface="Cambria Math"/>
                  <a:cs typeface="Arial" pitchFamily="34" charset="0"/>
                </a:rPr>
                <a:t>⨁</a:t>
              </a:r>
              <a:endParaRPr lang="es-ES" dirty="0"/>
            </a:p>
          </p:txBody>
        </p:sp>
        <p:sp>
          <p:nvSpPr>
            <p:cNvPr id="460" name="459 Rectángulo"/>
            <p:cNvSpPr/>
            <p:nvPr/>
          </p:nvSpPr>
          <p:spPr>
            <a:xfrm>
              <a:off x="7020272" y="3842464"/>
              <a:ext cx="3850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 smtClean="0">
                  <a:latin typeface="Arial" pitchFamily="34" charset="0"/>
                  <a:ea typeface="Cambria Math"/>
                  <a:cs typeface="Arial" pitchFamily="34" charset="0"/>
                </a:rPr>
                <a:t>⨁</a:t>
              </a:r>
              <a:endParaRPr lang="es-ES" dirty="0"/>
            </a:p>
          </p:txBody>
        </p:sp>
      </p:grpSp>
      <p:grpSp>
        <p:nvGrpSpPr>
          <p:cNvPr id="470" name="469 Grupo"/>
          <p:cNvGrpSpPr/>
          <p:nvPr/>
        </p:nvGrpSpPr>
        <p:grpSpPr>
          <a:xfrm>
            <a:off x="2826016" y="2636912"/>
            <a:ext cx="4536504" cy="216024"/>
            <a:chOff x="2627784" y="2492896"/>
            <a:chExt cx="4536504" cy="216024"/>
          </a:xfrm>
        </p:grpSpPr>
        <p:cxnSp>
          <p:nvCxnSpPr>
            <p:cNvPr id="74" name="73 Conector recto"/>
            <p:cNvCxnSpPr/>
            <p:nvPr/>
          </p:nvCxnSpPr>
          <p:spPr>
            <a:xfrm flipV="1">
              <a:off x="2627784" y="2492896"/>
              <a:ext cx="0" cy="18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462 Conector recto"/>
            <p:cNvCxnSpPr/>
            <p:nvPr/>
          </p:nvCxnSpPr>
          <p:spPr>
            <a:xfrm flipV="1">
              <a:off x="3275856" y="2492896"/>
              <a:ext cx="0" cy="18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463 Conector recto"/>
            <p:cNvCxnSpPr/>
            <p:nvPr/>
          </p:nvCxnSpPr>
          <p:spPr>
            <a:xfrm flipV="1">
              <a:off x="3923928" y="2492896"/>
              <a:ext cx="0" cy="18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464 Conector recto"/>
            <p:cNvCxnSpPr/>
            <p:nvPr/>
          </p:nvCxnSpPr>
          <p:spPr>
            <a:xfrm flipV="1">
              <a:off x="4572000" y="2492896"/>
              <a:ext cx="0" cy="18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465 Conector recto"/>
            <p:cNvCxnSpPr/>
            <p:nvPr/>
          </p:nvCxnSpPr>
          <p:spPr>
            <a:xfrm flipV="1">
              <a:off x="5220072" y="2528920"/>
              <a:ext cx="0" cy="18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466 Conector recto"/>
            <p:cNvCxnSpPr/>
            <p:nvPr/>
          </p:nvCxnSpPr>
          <p:spPr>
            <a:xfrm flipV="1">
              <a:off x="5868144" y="2492896"/>
              <a:ext cx="0" cy="18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467 Conector recto"/>
            <p:cNvCxnSpPr/>
            <p:nvPr/>
          </p:nvCxnSpPr>
          <p:spPr>
            <a:xfrm flipV="1">
              <a:off x="6516216" y="2492896"/>
              <a:ext cx="0" cy="18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468 Conector recto"/>
            <p:cNvCxnSpPr/>
            <p:nvPr/>
          </p:nvCxnSpPr>
          <p:spPr>
            <a:xfrm flipV="1">
              <a:off x="7164288" y="2492896"/>
              <a:ext cx="0" cy="18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" name="470 Grupo"/>
          <p:cNvGrpSpPr/>
          <p:nvPr/>
        </p:nvGrpSpPr>
        <p:grpSpPr>
          <a:xfrm>
            <a:off x="2736016" y="5517232"/>
            <a:ext cx="4536504" cy="206784"/>
            <a:chOff x="2627784" y="2466112"/>
            <a:chExt cx="4536504" cy="206784"/>
          </a:xfrm>
        </p:grpSpPr>
        <p:cxnSp>
          <p:nvCxnSpPr>
            <p:cNvPr id="472" name="471 Conector recto"/>
            <p:cNvCxnSpPr/>
            <p:nvPr/>
          </p:nvCxnSpPr>
          <p:spPr>
            <a:xfrm flipV="1">
              <a:off x="2627784" y="2492896"/>
              <a:ext cx="0" cy="18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472 Conector recto"/>
            <p:cNvCxnSpPr/>
            <p:nvPr/>
          </p:nvCxnSpPr>
          <p:spPr>
            <a:xfrm flipV="1">
              <a:off x="3275856" y="2492896"/>
              <a:ext cx="0" cy="18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473 Conector recto"/>
            <p:cNvCxnSpPr/>
            <p:nvPr/>
          </p:nvCxnSpPr>
          <p:spPr>
            <a:xfrm flipV="1">
              <a:off x="3923928" y="2492896"/>
              <a:ext cx="0" cy="18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474 Conector recto"/>
            <p:cNvCxnSpPr/>
            <p:nvPr/>
          </p:nvCxnSpPr>
          <p:spPr>
            <a:xfrm flipV="1">
              <a:off x="4572000" y="2492896"/>
              <a:ext cx="0" cy="18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475 Conector recto"/>
            <p:cNvCxnSpPr/>
            <p:nvPr/>
          </p:nvCxnSpPr>
          <p:spPr>
            <a:xfrm flipV="1">
              <a:off x="5220072" y="2466112"/>
              <a:ext cx="0" cy="18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476 Conector recto"/>
            <p:cNvCxnSpPr/>
            <p:nvPr/>
          </p:nvCxnSpPr>
          <p:spPr>
            <a:xfrm flipV="1">
              <a:off x="5868144" y="2492896"/>
              <a:ext cx="0" cy="18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477 Conector recto"/>
            <p:cNvCxnSpPr/>
            <p:nvPr/>
          </p:nvCxnSpPr>
          <p:spPr>
            <a:xfrm flipV="1">
              <a:off x="6516216" y="2492896"/>
              <a:ext cx="0" cy="18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478 Conector recto"/>
            <p:cNvCxnSpPr/>
            <p:nvPr/>
          </p:nvCxnSpPr>
          <p:spPr>
            <a:xfrm flipV="1">
              <a:off x="7164288" y="2492896"/>
              <a:ext cx="0" cy="18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1" name="480 Conector recto"/>
          <p:cNvCxnSpPr/>
          <p:nvPr/>
        </p:nvCxnSpPr>
        <p:spPr>
          <a:xfrm>
            <a:off x="2915816" y="2924944"/>
            <a:ext cx="52565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481 Conector recto"/>
          <p:cNvCxnSpPr/>
          <p:nvPr/>
        </p:nvCxnSpPr>
        <p:spPr>
          <a:xfrm>
            <a:off x="2843808" y="5454016"/>
            <a:ext cx="532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483 Conector recto"/>
          <p:cNvCxnSpPr/>
          <p:nvPr/>
        </p:nvCxnSpPr>
        <p:spPr>
          <a:xfrm>
            <a:off x="8172400" y="2924944"/>
            <a:ext cx="0" cy="10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484 Conector recto"/>
          <p:cNvCxnSpPr/>
          <p:nvPr/>
        </p:nvCxnSpPr>
        <p:spPr>
          <a:xfrm>
            <a:off x="8172400" y="4437112"/>
            <a:ext cx="0" cy="10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6" name="485 CuadroTexto"/>
          <p:cNvSpPr txBox="1"/>
          <p:nvPr/>
        </p:nvSpPr>
        <p:spPr>
          <a:xfrm>
            <a:off x="7740352" y="3929281"/>
            <a:ext cx="1152128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>
                <a:latin typeface="Arial" pitchFamily="34" charset="0"/>
                <a:cs typeface="Arial" pitchFamily="34" charset="0"/>
              </a:rPr>
              <a:t>GENERADOR DE SUBCLAVES       (6 bits)</a:t>
            </a:r>
            <a:endParaRPr lang="es-E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7" name="486 CuadroTexto"/>
          <p:cNvSpPr txBox="1"/>
          <p:nvPr/>
        </p:nvSpPr>
        <p:spPr>
          <a:xfrm>
            <a:off x="2411760" y="2329135"/>
            <a:ext cx="568863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Permutación + Expansión</a:t>
            </a:r>
            <a:endParaRPr lang="es-ES" sz="1400" dirty="0"/>
          </a:p>
        </p:txBody>
      </p:sp>
      <p:sp>
        <p:nvSpPr>
          <p:cNvPr id="488" name="487 CuadroTexto"/>
          <p:cNvSpPr txBox="1"/>
          <p:nvPr/>
        </p:nvSpPr>
        <p:spPr>
          <a:xfrm>
            <a:off x="2411760" y="5733256"/>
            <a:ext cx="568863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Permutación + Expansión</a:t>
            </a:r>
            <a:endParaRPr lang="es-ES" sz="1400" dirty="0"/>
          </a:p>
        </p:txBody>
      </p:sp>
      <p:sp>
        <p:nvSpPr>
          <p:cNvPr id="490" name="489 Flecha abajo"/>
          <p:cNvSpPr/>
          <p:nvPr/>
        </p:nvSpPr>
        <p:spPr>
          <a:xfrm>
            <a:off x="5004048" y="1988840"/>
            <a:ext cx="144016" cy="28803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1" name="490 Flecha abajo"/>
          <p:cNvSpPr/>
          <p:nvPr/>
        </p:nvSpPr>
        <p:spPr>
          <a:xfrm flipV="1">
            <a:off x="5004048" y="6093296"/>
            <a:ext cx="144016" cy="28803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2" name="491 Rectángulo"/>
          <p:cNvSpPr/>
          <p:nvPr/>
        </p:nvSpPr>
        <p:spPr>
          <a:xfrm>
            <a:off x="4844140" y="1527175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s-ES" sz="1100" dirty="0" smtClean="0">
                <a:latin typeface="Arial" pitchFamily="34" charset="0"/>
                <a:cs typeface="Arial" pitchFamily="34" charset="0"/>
              </a:rPr>
              <a:t>16</a:t>
            </a:r>
            <a:endParaRPr lang="es-ES" dirty="0"/>
          </a:p>
        </p:txBody>
      </p:sp>
      <p:sp>
        <p:nvSpPr>
          <p:cNvPr id="493" name="492 Rectángulo"/>
          <p:cNvSpPr/>
          <p:nvPr/>
        </p:nvSpPr>
        <p:spPr>
          <a:xfrm>
            <a:off x="4572000" y="6372036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s-ES" sz="1100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es-ES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s-ES" sz="1400" dirty="0" smtClean="0">
                <a:latin typeface="Arial" pitchFamily="34" charset="0"/>
                <a:ea typeface="Cambria Math"/>
                <a:cs typeface="Arial" pitchFamily="34" charset="0"/>
              </a:rPr>
              <a:t>⨁</a:t>
            </a:r>
            <a:r>
              <a:rPr lang="es-ES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s-ES" dirty="0" smtClean="0">
                <a:latin typeface="Cambria Math"/>
                <a:ea typeface="Cambria Math"/>
                <a:cs typeface="Arial" pitchFamily="34" charset="0"/>
              </a:rPr>
              <a:t>𝜺</a:t>
            </a:r>
            <a:endParaRPr lang="es-ES" dirty="0"/>
          </a:p>
        </p:txBody>
      </p:sp>
      <p:cxnSp>
        <p:nvCxnSpPr>
          <p:cNvPr id="495" name="494 Conector recto"/>
          <p:cNvCxnSpPr/>
          <p:nvPr/>
        </p:nvCxnSpPr>
        <p:spPr>
          <a:xfrm>
            <a:off x="1979712" y="4176016"/>
            <a:ext cx="543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496 Conector recto"/>
          <p:cNvCxnSpPr/>
          <p:nvPr/>
        </p:nvCxnSpPr>
        <p:spPr>
          <a:xfrm flipV="1">
            <a:off x="1979712" y="3795471"/>
            <a:ext cx="0" cy="39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9" name="498 CuadroTexto"/>
          <p:cNvSpPr txBox="1"/>
          <p:nvPr/>
        </p:nvSpPr>
        <p:spPr>
          <a:xfrm>
            <a:off x="1691680" y="33477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¿=?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1" name="500 Conector recto"/>
          <p:cNvCxnSpPr/>
          <p:nvPr/>
        </p:nvCxnSpPr>
        <p:spPr>
          <a:xfrm flipV="1">
            <a:off x="1979712" y="1556792"/>
            <a:ext cx="0" cy="180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2" name="501 Abrir llave"/>
          <p:cNvSpPr/>
          <p:nvPr/>
        </p:nvSpPr>
        <p:spPr>
          <a:xfrm rot="16200000">
            <a:off x="3167844" y="-135396"/>
            <a:ext cx="144016" cy="32403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06" name="505 Rectángulo"/>
          <p:cNvSpPr/>
          <p:nvPr/>
        </p:nvSpPr>
        <p:spPr>
          <a:xfrm>
            <a:off x="2267744" y="2060848"/>
            <a:ext cx="6048672" cy="1872208"/>
          </a:xfrm>
          <a:prstGeom prst="rect">
            <a:avLst/>
          </a:prstGeom>
          <a:noFill/>
          <a:ln>
            <a:solidFill>
              <a:srgbClr val="FF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7" name="506 Rectángulo"/>
          <p:cNvSpPr/>
          <p:nvPr/>
        </p:nvSpPr>
        <p:spPr>
          <a:xfrm>
            <a:off x="2267744" y="4437112"/>
            <a:ext cx="6048672" cy="1872208"/>
          </a:xfrm>
          <a:prstGeom prst="rect">
            <a:avLst/>
          </a:prstGeom>
          <a:noFill/>
          <a:ln>
            <a:solidFill>
              <a:srgbClr val="FF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2" name="341 Abrir llave"/>
          <p:cNvSpPr/>
          <p:nvPr/>
        </p:nvSpPr>
        <p:spPr>
          <a:xfrm rot="16200000">
            <a:off x="5724128" y="692696"/>
            <a:ext cx="144016" cy="15841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62" name="361 Abrir llave"/>
          <p:cNvSpPr/>
          <p:nvPr/>
        </p:nvSpPr>
        <p:spPr>
          <a:xfrm rot="16200000">
            <a:off x="7848365" y="584683"/>
            <a:ext cx="144016" cy="180020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ysClr val="windowText" lastClr="000000"/>
                </a:solidFill>
              </a:ln>
            </a:endParaRPr>
          </a:p>
        </p:txBody>
      </p:sp>
      <p:cxnSp>
        <p:nvCxnSpPr>
          <p:cNvPr id="402" name="401 Conector recto de flecha"/>
          <p:cNvCxnSpPr>
            <a:stCxn id="342" idx="1"/>
          </p:cNvCxnSpPr>
          <p:nvPr/>
        </p:nvCxnSpPr>
        <p:spPr>
          <a:xfrm flipH="1">
            <a:off x="5724127" y="1556792"/>
            <a:ext cx="72010" cy="50405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421 Conector recto de flecha"/>
          <p:cNvCxnSpPr/>
          <p:nvPr/>
        </p:nvCxnSpPr>
        <p:spPr>
          <a:xfrm flipH="1">
            <a:off x="7596336" y="1556792"/>
            <a:ext cx="360040" cy="288032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2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2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2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" grpId="0" animBg="1"/>
      <p:bldP spid="499" grpId="0"/>
      <p:bldP spid="502" grpId="0" animBg="1"/>
      <p:bldP spid="506" grpId="0" animBg="1"/>
      <p:bldP spid="506" grpId="1" animBg="1"/>
      <p:bldP spid="507" grpId="0" animBg="1"/>
      <p:bldP spid="507" grpId="1" animBg="1"/>
      <p:bldP spid="342" grpId="0" animBg="1"/>
      <p:bldP spid="342" grpId="1" animBg="1"/>
      <p:bldP spid="362" grpId="0" animBg="1"/>
      <p:bldP spid="362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11730</TotalTime>
  <Words>3128</Words>
  <Application>Microsoft Office PowerPoint</Application>
  <PresentationFormat>Presentación en pantalla (4:3)</PresentationFormat>
  <Paragraphs>1547</Paragraphs>
  <Slides>25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Reproducción de ataques de fallos en cores criptográficos basados en HDL</vt:lpstr>
      <vt:lpstr>ÍNDICE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Company>Windows XP Titan Ultimate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170</cp:revision>
  <dcterms:created xsi:type="dcterms:W3CDTF">2015-02-28T17:16:21Z</dcterms:created>
  <dcterms:modified xsi:type="dcterms:W3CDTF">2015-04-16T00:48:40Z</dcterms:modified>
</cp:coreProperties>
</file>