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0"/>
  </p:notesMasterIdLst>
  <p:sldIdLst>
    <p:sldId id="262" r:id="rId2"/>
    <p:sldId id="263" r:id="rId3"/>
    <p:sldId id="269" r:id="rId4"/>
    <p:sldId id="288" r:id="rId5"/>
    <p:sldId id="290" r:id="rId6"/>
    <p:sldId id="312" r:id="rId7"/>
    <p:sldId id="313" r:id="rId8"/>
    <p:sldId id="318" r:id="rId9"/>
    <p:sldId id="319" r:id="rId10"/>
    <p:sldId id="305" r:id="rId11"/>
    <p:sldId id="304" r:id="rId12"/>
    <p:sldId id="303" r:id="rId13"/>
    <p:sldId id="311" r:id="rId14"/>
    <p:sldId id="306" r:id="rId15"/>
    <p:sldId id="308" r:id="rId16"/>
    <p:sldId id="321" r:id="rId17"/>
    <p:sldId id="322" r:id="rId18"/>
    <p:sldId id="324" r:id="rId19"/>
    <p:sldId id="325" r:id="rId20"/>
    <p:sldId id="291" r:id="rId21"/>
    <p:sldId id="293" r:id="rId22"/>
    <p:sldId id="294" r:id="rId23"/>
    <p:sldId id="296" r:id="rId24"/>
    <p:sldId id="299" r:id="rId25"/>
    <p:sldId id="292" r:id="rId26"/>
    <p:sldId id="295" r:id="rId27"/>
    <p:sldId id="298" r:id="rId28"/>
    <p:sldId id="300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3"/>
    <a:srgbClr val="375C88"/>
    <a:srgbClr val="90ABDC"/>
    <a:srgbClr val="B6C8E8"/>
    <a:srgbClr val="A5BBE3"/>
    <a:srgbClr val="CAD7EE"/>
    <a:srgbClr val="1F497D"/>
    <a:srgbClr val="3A6DCA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7699B-5AC9-7617-999F-260D4F6AD81C}" v="1367" dt="2020-05-15T20:06:09.200"/>
    <p1510:client id="{B84EA348-6EEA-EF92-C44D-DA737A3C5A54}" v="6" dt="2020-05-14T16:48:25.935"/>
    <p1510:client id="{CA4288B5-AC1D-1C90-7D5F-8A9E2A879E4A}" v="8" dt="2020-05-07T18:43:03.665"/>
    <p1510:client id="{E01112D9-A5A9-4C54-F8DC-8CEBA070A584}" v="22" dt="2020-05-18T10:20:28.869"/>
  </p1510:revLst>
</p1510:revInfo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40" autoAdjust="0"/>
  </p:normalViewPr>
  <p:slideViewPr>
    <p:cSldViewPr>
      <p:cViewPr varScale="1">
        <p:scale>
          <a:sx n="112" d="100"/>
          <a:sy n="112" d="100"/>
        </p:scale>
        <p:origin x="-15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4BA1-8084-41DF-8565-7D5A8036DA57}" type="datetimeFigureOut">
              <a:rPr lang="es-ES" smtClean="0"/>
              <a:pPr/>
              <a:t>18/05/2020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E174-0945-4191-894D-A1DEB58562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Diseño</a:t>
            </a:r>
            <a:r>
              <a:rPr lang="en-US" dirty="0"/>
              <a:t> </a:t>
            </a:r>
            <a:r>
              <a:rPr lang="en-US" dirty="0" err="1"/>
              <a:t>avanzado</a:t>
            </a:r>
            <a:r>
              <a:rPr lang="en-US" dirty="0"/>
              <a:t> con FPGAs y micros, y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momento</a:t>
            </a:r>
            <a:r>
              <a:rPr lang="en-US" baseline="0" dirty="0"/>
              <a:t> </a:t>
            </a:r>
            <a:r>
              <a:rPr lang="en-US" baseline="0" dirty="0" err="1"/>
              <a:t>apropiado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profundizar</a:t>
            </a:r>
            <a:r>
              <a:rPr lang="en-US" baseline="0" dirty="0"/>
              <a:t> y </a:t>
            </a:r>
            <a:r>
              <a:rPr lang="en-US" baseline="0" dirty="0" err="1"/>
              <a:t>aprender</a:t>
            </a:r>
            <a:r>
              <a:rPr lang="en-US" baseline="0" dirty="0"/>
              <a:t> lo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aplicar</a:t>
            </a:r>
            <a:r>
              <a:rPr lang="en-US" baseline="0" dirty="0"/>
              <a:t> en </a:t>
            </a:r>
            <a:r>
              <a:rPr lang="en-US" baseline="0" dirty="0" err="1"/>
              <a:t>su</a:t>
            </a:r>
            <a:r>
              <a:rPr lang="en-US" baseline="0" dirty="0"/>
              <a:t> campo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Tradicionalmente</a:t>
            </a:r>
            <a:r>
              <a:rPr lang="en-US" baseline="0" dirty="0"/>
              <a:t> el </a:t>
            </a:r>
            <a:r>
              <a:rPr lang="en-US" baseline="0" dirty="0" err="1"/>
              <a:t>que</a:t>
            </a:r>
            <a:r>
              <a:rPr lang="en-US" baseline="0" dirty="0"/>
              <a:t> ha </a:t>
            </a:r>
            <a:r>
              <a:rPr lang="en-US" baseline="0" dirty="0" err="1"/>
              <a:t>sido</a:t>
            </a:r>
            <a:r>
              <a:rPr lang="en-US" baseline="0" dirty="0"/>
              <a:t> </a:t>
            </a:r>
            <a:r>
              <a:rPr lang="en-US" baseline="0" dirty="0" err="1"/>
              <a:t>contratado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hacer</a:t>
            </a:r>
            <a:r>
              <a:rPr lang="en-US" baseline="0" dirty="0"/>
              <a:t> </a:t>
            </a:r>
            <a:r>
              <a:rPr lang="en-US" baseline="0" dirty="0" err="1"/>
              <a:t>ingeniería</a:t>
            </a:r>
            <a:r>
              <a:rPr lang="en-US" baseline="0" dirty="0"/>
              <a:t> </a:t>
            </a:r>
            <a:r>
              <a:rPr lang="en-US" baseline="0" dirty="0" err="1"/>
              <a:t>electrónica</a:t>
            </a:r>
            <a:r>
              <a:rPr lang="en-US" baseline="0" dirty="0"/>
              <a:t> era el </a:t>
            </a:r>
            <a:r>
              <a:rPr lang="en-US" baseline="0" dirty="0" err="1"/>
              <a:t>Ingeniero</a:t>
            </a:r>
            <a:r>
              <a:rPr lang="en-US" baseline="0" dirty="0"/>
              <a:t> de </a:t>
            </a:r>
            <a:r>
              <a:rPr lang="en-US" baseline="0" dirty="0" err="1"/>
              <a:t>Teleco</a:t>
            </a:r>
            <a:r>
              <a:rPr lang="en-US" baseline="0" dirty="0"/>
              <a:t> o el Industrial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cosas</a:t>
            </a:r>
            <a:r>
              <a:rPr lang="en-US" baseline="0" dirty="0"/>
              <a:t> de </a:t>
            </a:r>
            <a:r>
              <a:rPr lang="en-US" baseline="0" dirty="0" err="1"/>
              <a:t>electrónica</a:t>
            </a:r>
            <a:r>
              <a:rPr lang="en-US" baseline="0" dirty="0"/>
              <a:t> de </a:t>
            </a:r>
            <a:r>
              <a:rPr lang="en-US" baseline="0" dirty="0" err="1"/>
              <a:t>potencia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5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Algunas</a:t>
            </a:r>
            <a:r>
              <a:rPr lang="en-US" baseline="0" dirty="0"/>
              <a:t> de </a:t>
            </a:r>
            <a:r>
              <a:rPr lang="en-US" baseline="0" dirty="0" err="1"/>
              <a:t>estas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son locales (</a:t>
            </a:r>
            <a:r>
              <a:rPr lang="en-US" baseline="0" dirty="0" err="1"/>
              <a:t>Sevilla</a:t>
            </a:r>
            <a:r>
              <a:rPr lang="en-US" baseline="0" dirty="0"/>
              <a:t>), el </a:t>
            </a:r>
            <a:r>
              <a:rPr lang="en-US" baseline="0" dirty="0" err="1"/>
              <a:t>departamento</a:t>
            </a:r>
            <a:r>
              <a:rPr lang="en-US" baseline="0" dirty="0"/>
              <a:t> </a:t>
            </a:r>
            <a:r>
              <a:rPr lang="en-US" baseline="0" dirty="0" err="1"/>
              <a:t>trabaja</a:t>
            </a:r>
            <a:r>
              <a:rPr lang="en-US" baseline="0" dirty="0"/>
              <a:t> con </a:t>
            </a:r>
            <a:r>
              <a:rPr lang="en-US" baseline="0" dirty="0" err="1"/>
              <a:t>estas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de forma </a:t>
            </a:r>
            <a:r>
              <a:rPr lang="en-US" baseline="0" dirty="0" err="1"/>
              <a:t>asidua</a:t>
            </a:r>
            <a:r>
              <a:rPr lang="en-US" baseline="0" dirty="0"/>
              <a:t>, </a:t>
            </a:r>
            <a:r>
              <a:rPr lang="en-US" baseline="0" dirty="0" err="1"/>
              <a:t>esos</a:t>
            </a:r>
            <a:r>
              <a:rPr lang="en-US" baseline="0" dirty="0"/>
              <a:t> </a:t>
            </a:r>
            <a:r>
              <a:rPr lang="en-US" baseline="0" dirty="0" err="1"/>
              <a:t>conocimientos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les </a:t>
            </a:r>
            <a:r>
              <a:rPr lang="en-US" baseline="0" dirty="0" err="1"/>
              <a:t>transferimos</a:t>
            </a:r>
            <a:r>
              <a:rPr lang="en-US" baseline="0" dirty="0"/>
              <a:t> a </a:t>
            </a:r>
            <a:r>
              <a:rPr lang="en-US" baseline="0" dirty="0" err="1"/>
              <a:t>esas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</a:t>
            </a:r>
            <a:r>
              <a:rPr lang="en-US" baseline="0" dirty="0" err="1"/>
              <a:t>desde</a:t>
            </a:r>
            <a:r>
              <a:rPr lang="en-US" baseline="0" dirty="0"/>
              <a:t> el </a:t>
            </a:r>
            <a:r>
              <a:rPr lang="en-US" baseline="0" dirty="0" err="1"/>
              <a:t>departamento</a:t>
            </a:r>
            <a:r>
              <a:rPr lang="en-US" baseline="0" dirty="0"/>
              <a:t> son los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esas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y son lo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enseñaremos</a:t>
            </a:r>
            <a:r>
              <a:rPr lang="en-US" baseline="0" dirty="0"/>
              <a:t> a </a:t>
            </a:r>
            <a:r>
              <a:rPr lang="en-US" baseline="0" dirty="0" err="1"/>
              <a:t>vosotros</a:t>
            </a:r>
            <a:r>
              <a:rPr lang="en-US" baseline="0" dirty="0"/>
              <a:t>. </a:t>
            </a:r>
            <a:r>
              <a:rPr lang="en-US" baseline="0" dirty="0" err="1"/>
              <a:t>Somos</a:t>
            </a:r>
            <a:r>
              <a:rPr lang="en-US" baseline="0" dirty="0"/>
              <a:t> el N-</a:t>
            </a:r>
            <a:r>
              <a:rPr lang="en-US" baseline="0" dirty="0" err="1"/>
              <a:t>esimo</a:t>
            </a:r>
            <a:r>
              <a:rPr lang="en-US" baseline="0" dirty="0"/>
              <a:t> </a:t>
            </a:r>
            <a:r>
              <a:rPr lang="en-US" baseline="0" dirty="0" err="1"/>
              <a:t>dpto</a:t>
            </a:r>
            <a:r>
              <a:rPr lang="en-US" baseline="0" dirty="0"/>
              <a:t> de la </a:t>
            </a:r>
            <a:r>
              <a:rPr lang="en-US" baseline="0" dirty="0" err="1"/>
              <a:t>universidad</a:t>
            </a:r>
            <a:r>
              <a:rPr lang="en-US" baseline="0" dirty="0"/>
              <a:t> en </a:t>
            </a:r>
            <a:r>
              <a:rPr lang="en-US" baseline="0" dirty="0" err="1"/>
              <a:t>facturación</a:t>
            </a:r>
            <a:r>
              <a:rPr lang="en-US" baseline="0" dirty="0"/>
              <a:t> con </a:t>
            </a:r>
            <a:r>
              <a:rPr lang="en-US" baseline="0" dirty="0" err="1"/>
              <a:t>proyectos</a:t>
            </a:r>
            <a:r>
              <a:rPr lang="en-US" baseline="0" dirty="0"/>
              <a:t> con </a:t>
            </a:r>
            <a:r>
              <a:rPr lang="en-US" baseline="0" dirty="0" err="1"/>
              <a:t>empresas</a:t>
            </a:r>
            <a:r>
              <a:rPr lang="en-US" baseline="0" dirty="0"/>
              <a:t>. </a:t>
            </a:r>
            <a:r>
              <a:rPr lang="en-US" baseline="0" dirty="0" err="1"/>
              <a:t>Además</a:t>
            </a:r>
            <a:r>
              <a:rPr lang="en-US" baseline="0" dirty="0"/>
              <a:t> el </a:t>
            </a:r>
            <a:r>
              <a:rPr lang="en-US" baseline="0" dirty="0" err="1"/>
              <a:t>conocimiento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aquí</a:t>
            </a:r>
            <a:r>
              <a:rPr lang="en-US" baseline="0" dirty="0"/>
              <a:t> </a:t>
            </a:r>
            <a:r>
              <a:rPr lang="en-US" baseline="0" dirty="0" err="1"/>
              <a:t>tenemos</a:t>
            </a:r>
            <a:r>
              <a:rPr lang="en-US" baseline="0" dirty="0"/>
              <a:t> y </a:t>
            </a:r>
            <a:r>
              <a:rPr lang="en-US" baseline="0" dirty="0" err="1"/>
              <a:t>generamos</a:t>
            </a:r>
            <a:r>
              <a:rPr lang="en-US" baseline="0" dirty="0"/>
              <a:t>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servir</a:t>
            </a:r>
            <a:r>
              <a:rPr lang="en-US" baseline="0" dirty="0"/>
              <a:t> y </a:t>
            </a:r>
            <a:r>
              <a:rPr lang="en-US" baseline="0" dirty="0" err="1"/>
              <a:t>sirve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crear</a:t>
            </a:r>
            <a:r>
              <a:rPr lang="en-US" baseline="0" dirty="0"/>
              <a:t> </a:t>
            </a:r>
            <a:r>
              <a:rPr lang="en-US" baseline="0" dirty="0" err="1"/>
              <a:t>empresas</a:t>
            </a:r>
            <a:r>
              <a:rPr lang="en-US" baseline="0" dirty="0"/>
              <a:t> (spin off) de base </a:t>
            </a:r>
            <a:r>
              <a:rPr lang="en-US" baseline="0" dirty="0" err="1"/>
              <a:t>tecnológica</a:t>
            </a:r>
            <a:r>
              <a:rPr lang="en-US" baseline="0" dirty="0"/>
              <a:t>, y no </a:t>
            </a:r>
            <a:r>
              <a:rPr lang="en-US" baseline="0" dirty="0" err="1"/>
              <a:t>sólo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parte de los </a:t>
            </a:r>
            <a:r>
              <a:rPr lang="en-US" baseline="0" dirty="0" err="1"/>
              <a:t>profesores</a:t>
            </a:r>
            <a:r>
              <a:rPr lang="en-US" baseline="0" dirty="0"/>
              <a:t> (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ejemplo</a:t>
            </a:r>
            <a:r>
              <a:rPr lang="en-US" baseline="0" dirty="0"/>
              <a:t> </a:t>
            </a:r>
            <a:r>
              <a:rPr lang="en-US" baseline="0" dirty="0" err="1"/>
              <a:t>wininertia</a:t>
            </a:r>
            <a:r>
              <a:rPr lang="en-US" baseline="0" dirty="0"/>
              <a:t> la </a:t>
            </a:r>
            <a:r>
              <a:rPr lang="en-US" baseline="0" dirty="0" err="1"/>
              <a:t>crearon</a:t>
            </a:r>
            <a:r>
              <a:rPr lang="en-US" baseline="0" dirty="0"/>
              <a:t> </a:t>
            </a:r>
            <a:r>
              <a:rPr lang="en-US" baseline="0" dirty="0" err="1"/>
              <a:t>alumnos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eran</a:t>
            </a:r>
            <a:r>
              <a:rPr lang="en-US" baseline="0" dirty="0"/>
              <a:t> </a:t>
            </a:r>
            <a:r>
              <a:rPr lang="en-US" baseline="0" dirty="0" err="1"/>
              <a:t>becarios</a:t>
            </a:r>
            <a:r>
              <a:rPr lang="en-US" baseline="0" dirty="0"/>
              <a:t> del </a:t>
            </a:r>
            <a:r>
              <a:rPr lang="en-US" baseline="0" dirty="0" err="1"/>
              <a:t>departamento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6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Máster</a:t>
            </a:r>
            <a:r>
              <a:rPr lang="en-US" baseline="0" dirty="0"/>
              <a:t> de ERM </a:t>
            </a:r>
            <a:r>
              <a:rPr lang="en-US" baseline="0" dirty="0" err="1"/>
              <a:t>dirección</a:t>
            </a:r>
            <a:r>
              <a:rPr lang="en-US" baseline="0" dirty="0"/>
              <a:t> </a:t>
            </a:r>
            <a:r>
              <a:rPr lang="en-US" baseline="0" dirty="0" err="1"/>
              <a:t>quería</a:t>
            </a:r>
            <a:r>
              <a:rPr lang="en-US" baseline="0" dirty="0"/>
              <a:t> </a:t>
            </a:r>
            <a:r>
              <a:rPr lang="en-US" baseline="0" dirty="0" err="1"/>
              <a:t>sacarlo</a:t>
            </a:r>
            <a:r>
              <a:rPr lang="en-US" baseline="0" dirty="0"/>
              <a:t> y </a:t>
            </a:r>
            <a:r>
              <a:rPr lang="en-US" baseline="0" dirty="0" err="1"/>
              <a:t>aún</a:t>
            </a:r>
            <a:r>
              <a:rPr lang="en-US" baseline="0" dirty="0"/>
              <a:t> no </a:t>
            </a:r>
            <a:r>
              <a:rPr lang="en-US" baseline="0" dirty="0" err="1"/>
              <a:t>sabemos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se </a:t>
            </a:r>
            <a:r>
              <a:rPr lang="en-US" baseline="0" dirty="0" err="1"/>
              <a:t>hará</a:t>
            </a:r>
            <a:r>
              <a:rPr lang="en-US" baseline="0" dirty="0"/>
              <a:t>, </a:t>
            </a:r>
            <a:r>
              <a:rPr lang="en-US" baseline="0" dirty="0" err="1"/>
              <a:t>os</a:t>
            </a:r>
            <a:r>
              <a:rPr lang="en-US" baseline="0" dirty="0"/>
              <a:t> </a:t>
            </a:r>
            <a:r>
              <a:rPr lang="en-US" baseline="0" dirty="0" err="1"/>
              <a:t>iremos</a:t>
            </a:r>
            <a:r>
              <a:rPr lang="en-US" baseline="0" dirty="0"/>
              <a:t> </a:t>
            </a:r>
            <a:r>
              <a:rPr lang="en-US" baseline="0" dirty="0" err="1"/>
              <a:t>informando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9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SPADE</a:t>
            </a:r>
            <a:r>
              <a:rPr lang="en-US" baseline="0" dirty="0"/>
              <a:t> </a:t>
            </a:r>
            <a:r>
              <a:rPr lang="en-US" baseline="0" dirty="0" err="1"/>
              <a:t>mejora</a:t>
            </a:r>
            <a:r>
              <a:rPr lang="en-US" baseline="0" dirty="0"/>
              <a:t> la </a:t>
            </a:r>
            <a:r>
              <a:rPr lang="en-US" baseline="0" dirty="0" err="1"/>
              <a:t>empleabilidad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CE174-0945-4191-894D-A1DEB58562E2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96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00096" y="2204864"/>
            <a:ext cx="7772400" cy="979649"/>
          </a:xfrm>
          <a:prstGeom prst="rect">
            <a:avLst/>
          </a:prstGeom>
        </p:spPr>
        <p:txBody>
          <a:bodyPr/>
          <a:lstStyle>
            <a:lvl1pPr>
              <a:defRPr b="1" cap="small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" dirty="0"/>
              <a:t>Grado en Ingeniería de Tecnologías de comunicación</a:t>
            </a:r>
            <a:endParaRPr lang="en-GB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57192" y="3357562"/>
            <a:ext cx="7715304" cy="1428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Sistemas Electrónicos</a:t>
            </a:r>
          </a:p>
        </p:txBody>
      </p:sp>
      <p:pic>
        <p:nvPicPr>
          <p:cNvPr id="153602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1428750" cy="1428750"/>
          </a:xfrm>
          <a:prstGeom prst="rect">
            <a:avLst/>
          </a:prstGeom>
          <a:noFill/>
        </p:spPr>
      </p:pic>
      <p:pic>
        <p:nvPicPr>
          <p:cNvPr id="12" name="Picture 11" descr="ESI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5481" y="1223955"/>
            <a:ext cx="9556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 userDrawn="1"/>
        </p:nvSpPr>
        <p:spPr>
          <a:xfrm>
            <a:off x="2214546" y="1475890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Verdana" pitchFamily="34" charset="0"/>
              </a:rPr>
              <a:t>UNIVERSIDAD DE SEVILLA</a:t>
            </a:r>
          </a:p>
          <a:p>
            <a:pPr algn="ctr"/>
            <a:r>
              <a:rPr lang="es-ES" sz="1400" dirty="0">
                <a:latin typeface="Verdana" pitchFamily="34" charset="0"/>
              </a:rPr>
              <a:t>DPTO. DE INGENIERÍA ELECTRÓNICA</a:t>
            </a:r>
          </a:p>
        </p:txBody>
      </p:sp>
      <p:sp>
        <p:nvSpPr>
          <p:cNvPr id="14" name="2 Subtítulo"/>
          <p:cNvSpPr txBox="1">
            <a:spLocks/>
          </p:cNvSpPr>
          <p:nvPr userDrawn="1"/>
        </p:nvSpPr>
        <p:spPr>
          <a:xfrm>
            <a:off x="2808280" y="4653136"/>
            <a:ext cx="3851952" cy="642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-214346" y="3214686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1F497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Tx/>
              <a:buBlip>
                <a:blip r:embed="rId2"/>
              </a:buBlip>
              <a:defRPr sz="2200"/>
            </a:lvl1pPr>
            <a:lvl2pPr>
              <a:buSzPct val="100000"/>
              <a:buFontTx/>
              <a:buBlip>
                <a:blip r:embed="rId3"/>
              </a:buBlip>
              <a:defRPr sz="2000"/>
            </a:lvl2pPr>
            <a:lvl3pPr>
              <a:buFontTx/>
              <a:buBlip>
                <a:blip r:embed="rId4"/>
              </a:buBlip>
              <a:defRPr sz="1800"/>
            </a:lvl3pPr>
            <a:lvl4pPr>
              <a:buFontTx/>
              <a:buBlip>
                <a:blip r:embed="rId5"/>
              </a:buBlip>
              <a:defRPr sz="1800"/>
            </a:lvl4pPr>
            <a:lvl5pPr>
              <a:defRPr sz="16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</p:txBody>
      </p:sp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58118" cy="72547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5E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dirty="0"/>
              <a:t>Clic para editar título</a:t>
            </a:r>
            <a:endParaRPr lang="en-GB" dirty="0"/>
          </a:p>
        </p:txBody>
      </p:sp>
      <p:sp>
        <p:nvSpPr>
          <p:cNvPr id="10" name="5 Marcador de número de diapositiva"/>
          <p:cNvSpPr txBox="1">
            <a:spLocks/>
          </p:cNvSpPr>
          <p:nvPr userDrawn="1"/>
        </p:nvSpPr>
        <p:spPr>
          <a:xfrm>
            <a:off x="6715140" y="5214950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43868-B712-4F61-9E3E-A03B57F199AA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r>
              <a:rPr lang="es-ES" dirty="0"/>
              <a:t>Grado en Ingeniería de Tecnologías de Telecomunicación - Sistemas Electrónicos</a:t>
            </a:r>
            <a:endParaRPr lang="en-GB" dirty="0"/>
          </a:p>
        </p:txBody>
      </p:sp>
      <p:sp>
        <p:nvSpPr>
          <p:cNvPr id="15" name="9 Rectángulo"/>
          <p:cNvSpPr/>
          <p:nvPr userDrawn="1"/>
        </p:nvSpPr>
        <p:spPr>
          <a:xfrm>
            <a:off x="251520" y="6093296"/>
            <a:ext cx="8640960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Picture 2" descr="http://ftp.us.es/ftp/pub/Logos/marca-dos-tintas_150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60648"/>
            <a:ext cx="864096" cy="8640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9 Rectángulo"/>
          <p:cNvSpPr/>
          <p:nvPr userDrawn="1"/>
        </p:nvSpPr>
        <p:spPr>
          <a:xfrm>
            <a:off x="899592" y="980728"/>
            <a:ext cx="7992888" cy="72008"/>
          </a:xfrm>
          <a:prstGeom prst="rect">
            <a:avLst/>
          </a:prstGeom>
          <a:solidFill>
            <a:srgbClr val="005EA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2 Subtítulo"/>
          <p:cNvSpPr txBox="1">
            <a:spLocks/>
          </p:cNvSpPr>
          <p:nvPr userDrawn="1"/>
        </p:nvSpPr>
        <p:spPr>
          <a:xfrm>
            <a:off x="6588224" y="6165304"/>
            <a:ext cx="2339784" cy="4989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1DD779-65B8-5945-985F-DD868202DDA5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hguzman@us.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800096" y="2060848"/>
            <a:ext cx="7772400" cy="1123665"/>
          </a:xfrm>
        </p:spPr>
        <p:txBody>
          <a:bodyPr/>
          <a:lstStyle/>
          <a:p>
            <a:r>
              <a:rPr lang="es-ES_tradnl" dirty="0"/>
              <a:t>Mención en</a:t>
            </a:r>
            <a:br>
              <a:rPr lang="es-ES_tradnl" dirty="0"/>
            </a:br>
            <a:r>
              <a:rPr lang="es-ES_tradnl" dirty="0"/>
              <a:t>Instrumentación Electrónica y Control</a:t>
            </a:r>
            <a:endParaRPr lang="en-GB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GRADO EN INGENIERÍA ELECTRÓNICA, ROBÓTICA Y MECATRÓNICA</a:t>
            </a:r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alphaModFix amt="74000"/>
          </a:blip>
          <a:srcRect l="4651" t="5782" r="4596" b="7912"/>
          <a:stretch/>
        </p:blipFill>
        <p:spPr>
          <a:xfrm>
            <a:off x="411957" y="4315499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05" y="4270693"/>
            <a:ext cx="3920082" cy="220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  <p:sp>
        <p:nvSpPr>
          <p:cNvPr id="10" name="Marcador de contenido 1"/>
          <p:cNvSpPr>
            <a:spLocks noGrp="1"/>
          </p:cNvSpPr>
          <p:nvPr>
            <p:ph idx="1"/>
          </p:nvPr>
        </p:nvSpPr>
        <p:spPr>
          <a:xfrm>
            <a:off x="93733" y="981093"/>
            <a:ext cx="5373922" cy="5356497"/>
          </a:xfrm>
        </p:spPr>
        <p:txBody>
          <a:bodyPr anchor="t">
            <a:normAutofit fontScale="85000" lnSpcReduction="20000"/>
          </a:bodyPr>
          <a:lstStyle/>
          <a:p>
            <a:pPr lvl="0"/>
            <a:endParaRPr lang="es-ES" dirty="0"/>
          </a:p>
          <a:p>
            <a:pPr lvl="0"/>
            <a:r>
              <a:rPr lang="es-ES" b="1" i="1" dirty="0"/>
              <a:t>Diseño de Circuitos y Sistemas Electrónicos</a:t>
            </a:r>
          </a:p>
          <a:p>
            <a:pPr lvl="0"/>
            <a:endParaRPr lang="es-ES" dirty="0"/>
          </a:p>
          <a:p>
            <a:pPr lvl="1"/>
            <a:r>
              <a:rPr lang="es-ES" i="1" dirty="0"/>
              <a:t>Objetivo: </a:t>
            </a:r>
          </a:p>
          <a:p>
            <a:pPr lvl="1">
              <a:buNone/>
            </a:pPr>
            <a:r>
              <a:rPr lang="es-ES" sz="2100" dirty="0"/>
              <a:t>	Aprender los conceptos necesarios para </a:t>
            </a:r>
          </a:p>
          <a:p>
            <a:pPr lvl="1">
              <a:buNone/>
            </a:pPr>
            <a:r>
              <a:rPr lang="es-ES" sz="2100" dirty="0"/>
              <a:t>	el diseño de circuitos </a:t>
            </a:r>
            <a:r>
              <a:rPr lang="es-ES" sz="2100" err="1"/>
              <a:t>microelectrónicos</a:t>
            </a:r>
            <a:r>
              <a:rPr lang="es-ES" sz="2100" dirty="0"/>
              <a:t>  </a:t>
            </a:r>
          </a:p>
          <a:p>
            <a:pPr lvl="1">
              <a:buNone/>
            </a:pPr>
            <a:r>
              <a:rPr lang="es-ES" sz="2100" dirty="0"/>
              <a:t>	tanto en el ámbito analógico como digital.</a:t>
            </a:r>
          </a:p>
          <a:p>
            <a:pPr lvl="1">
              <a:buNone/>
            </a:pPr>
            <a:endParaRPr lang="es-ES" sz="1900" dirty="0"/>
          </a:p>
          <a:p>
            <a:pPr lvl="1"/>
            <a:r>
              <a:rPr lang="es-ES" i="1" dirty="0"/>
              <a:t>Metodología: 	</a:t>
            </a:r>
          </a:p>
          <a:p>
            <a:pPr lvl="1">
              <a:buNone/>
            </a:pPr>
            <a:r>
              <a:rPr lang="es-ES" sz="1900" dirty="0"/>
              <a:t>	Asignatura dividida en dos partes: </a:t>
            </a:r>
          </a:p>
          <a:p>
            <a:pPr lvl="2"/>
            <a:r>
              <a:rPr lang="es-ES" i="1" dirty="0"/>
              <a:t>Diseño Analógico: </a:t>
            </a:r>
          </a:p>
          <a:p>
            <a:pPr lvl="2">
              <a:buNone/>
            </a:pPr>
            <a:r>
              <a:rPr lang="es-ES" dirty="0"/>
              <a:t>Influencia de no idealidades en circuitos (linealidad y ruido).</a:t>
            </a:r>
          </a:p>
          <a:p>
            <a:pPr lvl="2">
              <a:buNone/>
            </a:pPr>
            <a:r>
              <a:rPr lang="es-ES" dirty="0"/>
              <a:t>Diseño de filtros en tiempo continuo y discreto. </a:t>
            </a:r>
          </a:p>
          <a:p>
            <a:pPr lvl="2">
              <a:buNone/>
            </a:pPr>
            <a:r>
              <a:rPr lang="es-ES" i="1" dirty="0"/>
              <a:t> </a:t>
            </a:r>
          </a:p>
          <a:p>
            <a:pPr lvl="2"/>
            <a:r>
              <a:rPr lang="es-ES" i="1" dirty="0"/>
              <a:t>Diseño Digital:</a:t>
            </a:r>
          </a:p>
          <a:p>
            <a:pPr lvl="2">
              <a:buNone/>
            </a:pPr>
            <a:r>
              <a:rPr lang="es-ES" dirty="0"/>
              <a:t>Tecnología CMOS</a:t>
            </a:r>
          </a:p>
          <a:p>
            <a:pPr lvl="2">
              <a:buNone/>
            </a:pPr>
            <a:r>
              <a:rPr lang="es-ES" dirty="0"/>
              <a:t>Diseño CMOS celdas y bloques </a:t>
            </a:r>
            <a:r>
              <a:rPr lang="es-ES" err="1"/>
              <a:t>comb</a:t>
            </a:r>
            <a:r>
              <a:rPr lang="es-ES" dirty="0"/>
              <a:t>. y </a:t>
            </a:r>
            <a:r>
              <a:rPr lang="es-ES" err="1"/>
              <a:t>seq</a:t>
            </a:r>
            <a:r>
              <a:rPr lang="es-ES" dirty="0"/>
              <a:t>.</a:t>
            </a:r>
          </a:p>
          <a:p>
            <a:pPr lvl="2">
              <a:buNone/>
            </a:pPr>
            <a:r>
              <a:rPr lang="es-ES" dirty="0"/>
              <a:t>Arquitectura interna </a:t>
            </a:r>
            <a:r>
              <a:rPr lang="es-ES" err="1"/>
              <a:t>FPGAs</a:t>
            </a:r>
            <a:endParaRPr lang="es-ES"/>
          </a:p>
          <a:p>
            <a:pPr lvl="2">
              <a:buNone/>
            </a:pPr>
            <a:r>
              <a:rPr lang="es-ES"/>
              <a:t>Conceptos avanzados diseño HDL</a:t>
            </a:r>
            <a:endParaRPr lang="es-ES"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78" y="1340768"/>
            <a:ext cx="3583218" cy="45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3"/>
            <a:ext cx="3323327" cy="371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74" y="3861048"/>
            <a:ext cx="3168614" cy="210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arcador de contenido 1"/>
          <p:cNvSpPr>
            <a:spLocks noGrp="1"/>
          </p:cNvSpPr>
          <p:nvPr>
            <p:ph idx="1"/>
          </p:nvPr>
        </p:nvSpPr>
        <p:spPr>
          <a:xfrm>
            <a:off x="467544" y="1124744"/>
            <a:ext cx="8496944" cy="4824536"/>
          </a:xfrm>
        </p:spPr>
        <p:txBody>
          <a:bodyPr>
            <a:normAutofit/>
          </a:bodyPr>
          <a:lstStyle/>
          <a:p>
            <a:pPr lvl="0"/>
            <a:endParaRPr lang="es-ES" dirty="0"/>
          </a:p>
          <a:p>
            <a:pPr lvl="0"/>
            <a:r>
              <a:rPr lang="es-ES" b="1" i="1" dirty="0"/>
              <a:t>Laboratorio de Diseño de Circuitos y Sistemas Electrónicos</a:t>
            </a:r>
          </a:p>
          <a:p>
            <a:pPr lvl="0"/>
            <a:endParaRPr lang="es-ES" dirty="0"/>
          </a:p>
          <a:p>
            <a:pPr lvl="1"/>
            <a:r>
              <a:rPr lang="es-ES" i="1" dirty="0"/>
              <a:t>Objetivo: </a:t>
            </a:r>
          </a:p>
          <a:p>
            <a:pPr lvl="1">
              <a:buNone/>
            </a:pPr>
            <a:r>
              <a:rPr lang="es-ES" dirty="0"/>
              <a:t>	</a:t>
            </a:r>
            <a:r>
              <a:rPr lang="es-ES" sz="1800" dirty="0"/>
              <a:t>Aprender a diseñar circuitos integrados usando </a:t>
            </a:r>
          </a:p>
          <a:p>
            <a:pPr lvl="1">
              <a:buNone/>
            </a:pPr>
            <a:r>
              <a:rPr lang="es-ES" sz="1800" dirty="0"/>
              <a:t>	herramientas software de diseño asistido</a:t>
            </a:r>
          </a:p>
          <a:p>
            <a:pPr lvl="1">
              <a:buNone/>
            </a:pPr>
            <a:r>
              <a:rPr lang="es-ES" sz="1800" dirty="0"/>
              <a:t>	desde especificaciones hasta su fabricación.</a:t>
            </a:r>
            <a:endParaRPr lang="es-ES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Nando\Desktop\ElectronicaIntegrada\Bloque III\bonding\wi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92338"/>
            <a:ext cx="2808312" cy="218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824536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dirty="0"/>
          </a:p>
          <a:p>
            <a:pPr lvl="0"/>
            <a:r>
              <a:rPr lang="es-ES" sz="2400" b="1" i="1" dirty="0"/>
              <a:t>Laboratorio de Diseño de Circuitos y Sistemas Electrónicos</a:t>
            </a:r>
          </a:p>
          <a:p>
            <a:pPr lvl="0"/>
            <a:endParaRPr lang="es-ES" dirty="0"/>
          </a:p>
          <a:p>
            <a:pPr lvl="1"/>
            <a:r>
              <a:rPr lang="es-ES" i="1" dirty="0"/>
              <a:t>Objetivo: </a:t>
            </a:r>
          </a:p>
          <a:p>
            <a:pPr lvl="1">
              <a:buNone/>
            </a:pPr>
            <a:r>
              <a:rPr lang="es-ES" dirty="0"/>
              <a:t>	</a:t>
            </a:r>
            <a:r>
              <a:rPr lang="es-ES" sz="1800" dirty="0"/>
              <a:t>Aprender a diseñar circuitos integrados usando </a:t>
            </a:r>
          </a:p>
          <a:p>
            <a:pPr lvl="1">
              <a:buNone/>
            </a:pPr>
            <a:r>
              <a:rPr lang="es-ES" sz="1800" dirty="0"/>
              <a:t>	herramientas software de diseño asistido (CAD)</a:t>
            </a:r>
          </a:p>
          <a:p>
            <a:pPr lvl="1">
              <a:buNone/>
            </a:pPr>
            <a:r>
              <a:rPr lang="es-ES" sz="1800" dirty="0"/>
              <a:t>	desde especificaciones hasta su fabricación  </a:t>
            </a:r>
          </a:p>
          <a:p>
            <a:pPr lvl="1">
              <a:buNone/>
            </a:pPr>
            <a:endParaRPr lang="es-ES" sz="1800" dirty="0"/>
          </a:p>
          <a:p>
            <a:pPr lvl="1"/>
            <a:r>
              <a:rPr lang="es-ES" sz="1800" i="1" dirty="0"/>
              <a:t>Metodología: </a:t>
            </a:r>
          </a:p>
          <a:p>
            <a:pPr lvl="1">
              <a:buNone/>
            </a:pPr>
            <a:r>
              <a:rPr lang="es-ES" sz="1800" dirty="0"/>
              <a:t>	Clase teórico-prácticas  mediante transparencias </a:t>
            </a:r>
          </a:p>
          <a:p>
            <a:pPr lvl="1">
              <a:buNone/>
            </a:pPr>
            <a:r>
              <a:rPr lang="es-ES" sz="1800" dirty="0"/>
              <a:t>	y uso de herramientas CAD.</a:t>
            </a:r>
          </a:p>
          <a:p>
            <a:pPr lvl="1">
              <a:buNone/>
            </a:pPr>
            <a:r>
              <a:rPr lang="es-ES" sz="1800" dirty="0"/>
              <a:t>    </a:t>
            </a:r>
          </a:p>
          <a:p>
            <a:pPr lvl="1"/>
            <a:r>
              <a:rPr lang="es-ES" i="1" dirty="0"/>
              <a:t>Conceptos fundamentales: </a:t>
            </a:r>
          </a:p>
          <a:p>
            <a:pPr lvl="1">
              <a:buNone/>
            </a:pPr>
            <a:r>
              <a:rPr lang="es-ES" dirty="0"/>
              <a:t>	</a:t>
            </a:r>
            <a:r>
              <a:rPr lang="es-ES" sz="1800" dirty="0"/>
              <a:t>Circuitos integrados, procesos CMOS, </a:t>
            </a:r>
          </a:p>
          <a:p>
            <a:pPr lvl="1">
              <a:buNone/>
            </a:pPr>
            <a:r>
              <a:rPr lang="es-ES" sz="1800" dirty="0"/>
              <a:t>	técnicas de diseño a nivel de </a:t>
            </a:r>
            <a:r>
              <a:rPr lang="es-ES" sz="1800" dirty="0" err="1"/>
              <a:t>layout</a:t>
            </a:r>
            <a:r>
              <a:rPr lang="es-ES" sz="1800" dirty="0"/>
              <a:t> (fabricación). </a:t>
            </a:r>
          </a:p>
          <a:p>
            <a:pPr lvl="1">
              <a:buNone/>
            </a:pPr>
            <a:endParaRPr lang="es-ES" sz="1800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8" name="Picture 2" descr="C:\Users\Nando\Desktop\ElectronicaIntegrada\Bloque III\encapsulados\Fig10 516 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861048"/>
            <a:ext cx="2808312" cy="212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74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Optoelectrónica: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Láseres de niveles discretos.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Láseres y </a:t>
            </a:r>
            <a:r>
              <a:rPr lang="es-ES_tradnl" dirty="0" err="1"/>
              <a:t>LEDs</a:t>
            </a:r>
            <a:r>
              <a:rPr lang="es-ES_tradnl" dirty="0"/>
              <a:t> semiconductores.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 err="1"/>
              <a:t>Fotodetectores</a:t>
            </a:r>
            <a:r>
              <a:rPr lang="es-ES_tradnl" dirty="0"/>
              <a:t>, </a:t>
            </a:r>
            <a:r>
              <a:rPr lang="es-ES_tradnl" dirty="0" err="1"/>
              <a:t>optoacopladores</a:t>
            </a:r>
            <a:r>
              <a:rPr lang="es-ES_tradnl" dirty="0"/>
              <a:t> y fibras ópticas.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Cámaras CCD y CMOS.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Dispositivos basados en cristales líquidos (pantallas LCD-TFT)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dirty="0"/>
              <a:t>Dispositivos basados en semiconductores orgánicos.	                                           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/>
              <a:t>Pantallas OLED.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/>
              <a:t>Paneles solares orgánicos.</a:t>
            </a:r>
          </a:p>
          <a:p>
            <a:pPr marL="1314450" lvl="2" indent="-457200">
              <a:buFont typeface="Arial" pitchFamily="34" charset="0"/>
              <a:buChar char="•"/>
            </a:pPr>
            <a:r>
              <a:rPr lang="es-ES_tradnl" sz="2400" dirty="0"/>
              <a:t>Superficies de iluminación.</a:t>
            </a:r>
            <a:r>
              <a:rPr lang="es-ES_tradnl" dirty="0"/>
              <a:t>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43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5" name="Picture 2" descr="http://previews.123rf.com/images/scanrail/scanrail1509/scanrail150900024/44836597-Laser-industria-de-corte-de-metal-concepto-visi-n-macro-de-CNC-digitales-industrial-equipo-num-rica--Foto-de-archi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1" y="1285860"/>
            <a:ext cx="2359270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57290" y="2839030"/>
            <a:ext cx="112197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Laser CO2</a:t>
            </a:r>
          </a:p>
        </p:txBody>
      </p:sp>
      <p:pic>
        <p:nvPicPr>
          <p:cNvPr id="7" name="Picture 2" descr="http://goprogizmo.com/wp-content/uploads/2011/07/I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14422"/>
            <a:ext cx="2071702" cy="1559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3929058" y="2928934"/>
            <a:ext cx="1744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Pantalla LCD-TFT</a:t>
            </a:r>
          </a:p>
        </p:txBody>
      </p:sp>
      <p:pic>
        <p:nvPicPr>
          <p:cNvPr id="9" name="Picture 2" descr="http://www.mibqyyo.com/articulos/wp-content/uploads/sites/4/2013/12/OLED-estruc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214422"/>
            <a:ext cx="2486006" cy="17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715140" y="3000372"/>
            <a:ext cx="188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Pantalla OLED-TFT</a:t>
            </a:r>
          </a:p>
        </p:txBody>
      </p:sp>
      <p:sp>
        <p:nvSpPr>
          <p:cNvPr id="12" name="Shape 45"/>
          <p:cNvSpPr/>
          <p:nvPr/>
        </p:nvSpPr>
        <p:spPr>
          <a:xfrm>
            <a:off x="928662" y="3571876"/>
            <a:ext cx="2214546" cy="164781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4" name="13 Rectángulo"/>
          <p:cNvSpPr/>
          <p:nvPr/>
        </p:nvSpPr>
        <p:spPr>
          <a:xfrm>
            <a:off x="1214414" y="5357826"/>
            <a:ext cx="139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LED orgánico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3" y="3643314"/>
            <a:ext cx="1214446" cy="93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714752"/>
            <a:ext cx="1292014" cy="8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714752"/>
            <a:ext cx="1285101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5072074"/>
            <a:ext cx="1285884" cy="9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5072075"/>
            <a:ext cx="1400050" cy="8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072074"/>
            <a:ext cx="1343023" cy="9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Rectángulo"/>
          <p:cNvSpPr/>
          <p:nvPr/>
        </p:nvSpPr>
        <p:spPr>
          <a:xfrm>
            <a:off x="3929058" y="4643446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/>
              <a:t>Distintas </a:t>
            </a:r>
            <a:r>
              <a:rPr lang="es-ES_tradnl" sz="1600" dirty="0" err="1"/>
              <a:t>mesofases</a:t>
            </a:r>
            <a:r>
              <a:rPr lang="es-ES_tradnl" sz="1600" dirty="0"/>
              <a:t> de un mismo cristal líquido</a:t>
            </a:r>
          </a:p>
        </p:txBody>
      </p:sp>
      <p:sp>
        <p:nvSpPr>
          <p:cNvPr id="19" name="1 Marcador de contenido"/>
          <p:cNvSpPr txBox="1">
            <a:spLocks/>
          </p:cNvSpPr>
          <p:nvPr/>
        </p:nvSpPr>
        <p:spPr>
          <a:xfrm>
            <a:off x="467544" y="1268760"/>
            <a:ext cx="8462174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1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1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1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1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>
                <a:solidFill>
                  <a:schemeClr val="bg1"/>
                </a:solidFill>
              </a:rPr>
              <a:t>Optoelectrónica: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82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5256584" cy="4824536"/>
          </a:xfrm>
        </p:spPr>
        <p:txBody>
          <a:bodyPr>
            <a:normAutofit lnSpcReduction="10000"/>
          </a:bodyPr>
          <a:lstStyle/>
          <a:p>
            <a:r>
              <a:rPr lang="es-ES_tradnl" b="1" dirty="0"/>
              <a:t>Electrónica y Control de Sistemas de Energía</a:t>
            </a:r>
            <a:endParaRPr lang="en-US" b="1" dirty="0"/>
          </a:p>
          <a:p>
            <a:pPr lvl="1"/>
            <a:r>
              <a:rPr lang="es-ES" dirty="0"/>
              <a:t>Redes eléctricas</a:t>
            </a:r>
          </a:p>
          <a:p>
            <a:pPr lvl="1"/>
            <a:r>
              <a:rPr lang="es-ES" dirty="0"/>
              <a:t>Distribución y transporte</a:t>
            </a:r>
          </a:p>
          <a:p>
            <a:pPr lvl="1"/>
            <a:r>
              <a:rPr lang="es-ES" dirty="0"/>
              <a:t>Generadores y sistemas de protección</a:t>
            </a:r>
          </a:p>
          <a:p>
            <a:pPr lvl="1"/>
            <a:r>
              <a:rPr lang="es-ES" dirty="0"/>
              <a:t>Control de tensión y frecuencia</a:t>
            </a:r>
          </a:p>
          <a:p>
            <a:pPr lvl="1"/>
            <a:r>
              <a:rPr lang="es-ES" dirty="0"/>
              <a:t>Generación basada en energías renovables</a:t>
            </a:r>
          </a:p>
          <a:p>
            <a:pPr lvl="1"/>
            <a:r>
              <a:rPr lang="es-ES" dirty="0"/>
              <a:t>Sistemas electrónicos para control de convertidores conectados a red</a:t>
            </a:r>
          </a:p>
          <a:p>
            <a:pPr lvl="1"/>
            <a:r>
              <a:rPr lang="es-ES" dirty="0"/>
              <a:t>Sistemas electrónicos para generación eólica</a:t>
            </a:r>
          </a:p>
          <a:p>
            <a:pPr lvl="1"/>
            <a:r>
              <a:rPr lang="es-ES" dirty="0"/>
              <a:t>Sistemas electrónicos para generación fotovoltaica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Asignaturas</a:t>
            </a:r>
            <a:r>
              <a:rPr lang="en-US" dirty="0"/>
              <a:t> de la </a:t>
            </a:r>
            <a:r>
              <a:rPr lang="en-US" dirty="0" err="1"/>
              <a:t>especialidad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50" y="891395"/>
            <a:ext cx="3827642" cy="570781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9120"/>
            <a:ext cx="1440160" cy="19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/>
              <a:t>Asignaturas de la especialidad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s-ES" sz="2000" b="1">
                <a:ea typeface="+mn-lt"/>
                <a:cs typeface="+mn-lt"/>
              </a:rPr>
              <a:t>Control</a:t>
            </a:r>
            <a:r>
              <a:rPr lang="es-ES" sz="2000" b="1"/>
              <a:t> de Procesos Industriales:</a:t>
            </a:r>
            <a:endParaRPr lang="es-ES" sz="2000"/>
          </a:p>
          <a:p>
            <a:endParaRPr lang="es-ES" sz="2000" dirty="0"/>
          </a:p>
          <a:p>
            <a:r>
              <a:rPr lang="es-ES" sz="2000"/>
              <a:t>Desarrollo</a:t>
            </a:r>
            <a:endParaRPr lang="es-ES"/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Instrumentación para control de procesos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Modelado, simulación e identificación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Control PID en la industria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Estructuras avanzadas de lazos de control</a:t>
            </a:r>
          </a:p>
          <a:p>
            <a:pPr marL="857250" lvl="1" indent="-457200">
              <a:buFont typeface="+mj-lt"/>
              <a:buAutoNum type="arabicPeriod"/>
            </a:pPr>
            <a:r>
              <a:rPr lang="es-ES" sz="1800" dirty="0"/>
              <a:t>Control de sistemas </a:t>
            </a:r>
            <a:r>
              <a:rPr lang="es-ES" sz="1800" err="1"/>
              <a:t>multivariables</a:t>
            </a:r>
            <a:endParaRPr lang="es-ES" sz="1800"/>
          </a:p>
          <a:p>
            <a:pPr marL="857250" lvl="1" indent="-457200">
              <a:buFont typeface="+mj-lt"/>
              <a:buAutoNum type="arabicPeriod"/>
            </a:pPr>
            <a:endParaRPr lang="es-ES" sz="1800" dirty="0"/>
          </a:p>
          <a:p>
            <a:r>
              <a:rPr lang="en-GB" sz="2000" err="1"/>
              <a:t>Metodología</a:t>
            </a:r>
            <a:r>
              <a:rPr lang="en-GB" sz="2000" dirty="0"/>
              <a:t> </a:t>
            </a:r>
            <a:r>
              <a:rPr lang="en-GB" sz="2000" err="1"/>
              <a:t>docente</a:t>
            </a:r>
            <a:r>
              <a:rPr lang="en-GB" sz="2000" dirty="0"/>
              <a:t> </a:t>
            </a:r>
            <a:r>
              <a:rPr lang="en-GB" sz="2000" err="1"/>
              <a:t>muy</a:t>
            </a:r>
            <a:r>
              <a:rPr lang="en-GB" sz="2000" dirty="0"/>
              <a:t> </a:t>
            </a:r>
            <a:r>
              <a:rPr lang="en-GB" sz="2000" err="1"/>
              <a:t>práctica</a:t>
            </a:r>
            <a:endParaRPr lang="en-GB" sz="2000"/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b="1" dirty="0">
                <a:solidFill>
                  <a:srgbClr val="C00000"/>
                </a:solidFill>
              </a:rPr>
              <a:t>Flipped classroom + </a:t>
            </a:r>
            <a:r>
              <a:rPr lang="en-GB" sz="2000" b="1" err="1">
                <a:solidFill>
                  <a:srgbClr val="C00000"/>
                </a:solidFill>
              </a:rPr>
              <a:t>Proyectos</a:t>
            </a:r>
            <a:endParaRPr lang="en-GB" sz="2000" b="1">
              <a:solidFill>
                <a:srgbClr val="C00000"/>
              </a:solidFill>
            </a:endParaRPr>
          </a:p>
          <a:p>
            <a:pPr lvl="1"/>
            <a:r>
              <a:rPr lang="es-ES" sz="1800" dirty="0"/>
              <a:t>Cada lección tiene</a:t>
            </a:r>
          </a:p>
          <a:p>
            <a:pPr lvl="2"/>
            <a:r>
              <a:rPr lang="es-ES" sz="1600" dirty="0"/>
              <a:t>Material de estudio autónomo (antes de la clase, en EV)</a:t>
            </a:r>
          </a:p>
          <a:p>
            <a:pPr lvl="2"/>
            <a:r>
              <a:rPr lang="es-ES" sz="1600" dirty="0"/>
              <a:t>Casos prácticos</a:t>
            </a:r>
          </a:p>
          <a:p>
            <a:pPr lvl="1"/>
            <a:r>
              <a:rPr lang="es-ES" sz="1800" dirty="0"/>
              <a:t>Las horas de clase lectiva se dedican</a:t>
            </a:r>
          </a:p>
          <a:p>
            <a:pPr lvl="2"/>
            <a:r>
              <a:rPr lang="es-ES" sz="1600" dirty="0"/>
              <a:t>Resolución de dudas</a:t>
            </a:r>
          </a:p>
          <a:p>
            <a:pPr lvl="2"/>
            <a:r>
              <a:rPr lang="es-ES" sz="1600" dirty="0"/>
              <a:t>Realización de casos prácticos</a:t>
            </a:r>
          </a:p>
          <a:p>
            <a:endParaRPr lang="en-GB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32813"/>
            <a:ext cx="3690845" cy="872251"/>
          </a:xfrm>
          <a:prstGeom prst="rect">
            <a:avLst/>
          </a:prstGeom>
        </p:spPr>
      </p:pic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3B11FDE2-0D5A-4FC3-A59C-0FC18AC25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50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/>
              <a:t>Asignaturas de la especialidad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s-ES" sz="2000" b="1">
                <a:ea typeface="+mn-lt"/>
                <a:cs typeface="+mn-lt"/>
              </a:rPr>
              <a:t>Laboratorio de Control de Procesos: </a:t>
            </a:r>
          </a:p>
          <a:p>
            <a:endParaRPr lang="es-ES" sz="2000" b="1" dirty="0">
              <a:ea typeface="+mn-lt"/>
              <a:cs typeface="+mn-lt"/>
            </a:endParaRPr>
          </a:p>
          <a:p>
            <a:r>
              <a:rPr lang="es-ES" sz="2000">
                <a:ea typeface="+mn-lt"/>
                <a:cs typeface="+mn-lt"/>
              </a:rPr>
              <a:t>Objetivos: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s-ES" sz="1800" dirty="0"/>
              <a:t>Poner en práctica las estrategias de control aprendidas en Control de Procesos </a:t>
            </a:r>
            <a:r>
              <a:rPr lang="es-ES" sz="1800"/>
              <a:t>Industriales</a:t>
            </a:r>
            <a:endParaRPr lang="es-ES" sz="1800">
              <a:cs typeface="Calibri"/>
            </a:endParaRPr>
          </a:p>
          <a:p>
            <a:pPr lvl="1"/>
            <a:r>
              <a:rPr lang="es-ES" sz="1800" dirty="0"/>
              <a:t>Aprender distintas plataformas de implementación de controladores</a:t>
            </a:r>
          </a:p>
          <a:p>
            <a:pPr lvl="1"/>
            <a:endParaRPr lang="es-ES" sz="1800" dirty="0"/>
          </a:p>
          <a:p>
            <a:r>
              <a:rPr lang="es-ES" sz="2000" dirty="0"/>
              <a:t>Metodología docente: </a:t>
            </a:r>
            <a:r>
              <a:rPr lang="es-ES" sz="1600" dirty="0"/>
              <a:t>Basada en trabajos</a:t>
            </a:r>
          </a:p>
          <a:p>
            <a:pPr lvl="1"/>
            <a:r>
              <a:rPr lang="es-ES" sz="1600" dirty="0"/>
              <a:t>Trabajo 1: </a:t>
            </a:r>
          </a:p>
          <a:p>
            <a:pPr lvl="2"/>
            <a:r>
              <a:rPr lang="es-ES" sz="1400" dirty="0"/>
              <a:t>Estrategia: Identificación y control PID de una planta real</a:t>
            </a:r>
          </a:p>
          <a:p>
            <a:pPr lvl="2"/>
            <a:r>
              <a:rPr lang="es-ES" sz="1400" dirty="0"/>
              <a:t>Plataforma: </a:t>
            </a:r>
            <a:r>
              <a:rPr lang="es-ES" sz="1400" err="1"/>
              <a:t>Labview</a:t>
            </a:r>
            <a:r>
              <a:rPr lang="es-ES" sz="1400" dirty="0"/>
              <a:t> + tarjeta A/D</a:t>
            </a:r>
          </a:p>
          <a:p>
            <a:pPr lvl="1"/>
            <a:r>
              <a:rPr lang="es-ES" sz="1600" dirty="0"/>
              <a:t>Trabajo 2:</a:t>
            </a:r>
          </a:p>
          <a:p>
            <a:pPr lvl="2"/>
            <a:r>
              <a:rPr lang="es-ES" sz="1400" dirty="0"/>
              <a:t>Estrategia: Estructuras avanzadas de control</a:t>
            </a:r>
          </a:p>
          <a:p>
            <a:pPr lvl="2"/>
            <a:r>
              <a:rPr lang="es-ES" sz="1400" dirty="0"/>
              <a:t>Plataforma: PLC Siemens S7-1200 + HIL (</a:t>
            </a:r>
            <a:r>
              <a:rPr lang="es-ES" sz="1400" err="1"/>
              <a:t>Simulink</a:t>
            </a:r>
            <a:r>
              <a:rPr lang="es-ES" sz="1400" dirty="0"/>
              <a:t>/</a:t>
            </a:r>
            <a:r>
              <a:rPr lang="es-ES" sz="1400" err="1"/>
              <a:t>Quarc</a:t>
            </a:r>
            <a:r>
              <a:rPr lang="es-ES" sz="1400" dirty="0"/>
              <a:t>)</a:t>
            </a:r>
          </a:p>
          <a:p>
            <a:pPr lvl="1"/>
            <a:r>
              <a:rPr lang="es-ES" sz="1600" dirty="0"/>
              <a:t>Trabajo 3:</a:t>
            </a:r>
          </a:p>
          <a:p>
            <a:pPr lvl="2"/>
            <a:r>
              <a:rPr lang="es-ES" sz="1400" dirty="0"/>
              <a:t>Estrategia: Control </a:t>
            </a:r>
            <a:r>
              <a:rPr lang="es-ES" sz="1400" err="1"/>
              <a:t>multivariable</a:t>
            </a:r>
            <a:r>
              <a:rPr lang="es-ES" sz="1400" dirty="0"/>
              <a:t> de una planta real</a:t>
            </a:r>
          </a:p>
          <a:p>
            <a:pPr lvl="2"/>
            <a:r>
              <a:rPr lang="es-ES" sz="1400" dirty="0"/>
              <a:t>Plataforma: Matlab/</a:t>
            </a:r>
            <a:r>
              <a:rPr lang="es-ES" sz="1400" err="1"/>
              <a:t>Simulink</a:t>
            </a:r>
            <a:r>
              <a:rPr lang="es-ES" sz="1400" dirty="0"/>
              <a:t> RT u OPC</a:t>
            </a:r>
          </a:p>
          <a:p>
            <a:pPr lvl="2"/>
            <a:endParaRPr lang="es-ES" sz="1400" dirty="0"/>
          </a:p>
          <a:p>
            <a:pPr lvl="2"/>
            <a:endParaRPr lang="es-ES" sz="1400" dirty="0"/>
          </a:p>
        </p:txBody>
      </p:sp>
      <p:pic>
        <p:nvPicPr>
          <p:cNvPr id="1026" name="Picture 2" descr="Resultado de imagen de s7 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5506"/>
            <a:ext cx="1900647" cy="13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de Lab 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Lab 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11" y="1292610"/>
            <a:ext cx="1917868" cy="83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Resultado de imagen de O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66655"/>
            <a:ext cx="1696496" cy="11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655E97BE-2873-446D-A503-10D078D1F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91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3F3D487-25F0-4629-B350-6740C3DB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s-ES" b="1">
                <a:ea typeface="+mn-lt"/>
                <a:cs typeface="+mn-lt"/>
              </a:rPr>
              <a:t>Robótica y automatización:</a:t>
            </a:r>
            <a:endParaRPr lang="es-ES" b="1">
              <a:cs typeface="Calibri"/>
            </a:endParaRPr>
          </a:p>
          <a:p>
            <a:endParaRPr lang="es-ES" b="1" dirty="0">
              <a:ea typeface="+mn-lt"/>
              <a:cs typeface="+mn-lt"/>
            </a:endParaRPr>
          </a:p>
          <a:p>
            <a:r>
              <a:rPr lang="es-ES">
                <a:ea typeface="+mn-lt"/>
                <a:cs typeface="+mn-lt"/>
              </a:rPr>
              <a:t>Contenidos:</a:t>
            </a:r>
          </a:p>
          <a:p>
            <a:pPr lvl="1"/>
            <a:r>
              <a:rPr lang="es-ES">
                <a:ea typeface="+mn-lt"/>
                <a:cs typeface="+mn-lt"/>
              </a:rPr>
              <a:t>Células de Fabricación Flexible (FMS). Descripción. Particularidades</a:t>
            </a:r>
          </a:p>
          <a:p>
            <a:pPr lvl="1"/>
            <a:r>
              <a:rPr lang="es-ES">
                <a:ea typeface="+mn-lt"/>
                <a:cs typeface="+mn-lt"/>
              </a:rPr>
              <a:t>Diseño de Sistemas de Control para Células de Fabricación Flexible</a:t>
            </a:r>
          </a:p>
          <a:p>
            <a:pPr lvl="1"/>
            <a:r>
              <a:rPr lang="es-ES">
                <a:ea typeface="+mn-lt"/>
                <a:cs typeface="+mn-lt"/>
              </a:rPr>
              <a:t>Simulación de Sistemas de Producción</a:t>
            </a:r>
          </a:p>
          <a:p>
            <a:pPr lvl="1"/>
            <a:r>
              <a:rPr lang="es-ES">
                <a:ea typeface="+mn-lt"/>
                <a:cs typeface="+mn-lt"/>
              </a:rPr>
              <a:t>Programación e Integración de Equipos de Control en Células de Fabricación Flexible</a:t>
            </a:r>
          </a:p>
          <a:p>
            <a:pPr lvl="1"/>
            <a:r>
              <a:rPr lang="es-ES">
                <a:ea typeface="+mn-lt"/>
                <a:cs typeface="+mn-lt"/>
              </a:rPr>
              <a:t>Proyectos de Automatización Industrial</a:t>
            </a:r>
            <a:endParaRPr lang="es-ES">
              <a:cs typeface="Calibri"/>
            </a:endParaRPr>
          </a:p>
          <a:p>
            <a:endParaRPr lang="es-ES" dirty="0">
              <a:cs typeface="Calibri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C298C15-19BF-4C86-ABA2-350FE0D7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>
                <a:ea typeface="+mj-lt"/>
                <a:cs typeface="+mj-lt"/>
              </a:rPr>
              <a:t>Asignaturas de la especialidad</a:t>
            </a:r>
            <a:endParaRPr lang="en-US" b="0">
              <a:ea typeface="+mj-lt"/>
              <a:cs typeface="+mj-lt"/>
            </a:endParaRPr>
          </a:p>
          <a:p>
            <a:endParaRPr lang="es-ES" dirty="0">
              <a:cs typeface="Calibri"/>
            </a:endParaRP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0C93A516-2F29-4A6E-ABCD-67BB48BBA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82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678C131-C16D-4AF8-A13D-B9E3F778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84" y="3569136"/>
            <a:ext cx="8677834" cy="2653555"/>
          </a:xfrm>
        </p:spPr>
        <p:txBody>
          <a:bodyPr anchor="t">
            <a:normAutofit fontScale="77500" lnSpcReduction="20000"/>
          </a:bodyPr>
          <a:lstStyle/>
          <a:p>
            <a:r>
              <a:rPr lang="es-ES">
                <a:ea typeface="+mn-lt"/>
                <a:cs typeface="+mn-lt"/>
              </a:rPr>
              <a:t>Necesidades de producción flexible:</a:t>
            </a:r>
            <a:endParaRPr lang="es-ES"/>
          </a:p>
          <a:p>
            <a:pPr lvl="1"/>
            <a:r>
              <a:rPr lang="es-ES">
                <a:ea typeface="+mn-lt"/>
                <a:cs typeface="+mn-lt"/>
              </a:rPr>
              <a:t>producto fabricado muy diverso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s-ES">
                <a:ea typeface="+mn-lt"/>
                <a:cs typeface="+mn-lt"/>
              </a:rPr>
              <a:t>series de producción adaptadas a las condiciones (mercado, ventas, stock, etc.)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s-ES">
                <a:ea typeface="+mn-lt"/>
                <a:cs typeface="+mn-lt"/>
              </a:rPr>
              <a:t>tiempos de respuesta a la demanda de producción cortos</a:t>
            </a:r>
            <a:endParaRPr lang="es-ES"/>
          </a:p>
          <a:p>
            <a:r>
              <a:rPr lang="es-ES">
                <a:ea typeface="+mn-lt"/>
                <a:cs typeface="+mn-lt"/>
              </a:rPr>
              <a:t>Características:</a:t>
            </a:r>
            <a:endParaRPr lang="es-ES" dirty="0">
              <a:ea typeface="+mn-lt"/>
              <a:cs typeface="+mn-lt"/>
            </a:endParaRPr>
          </a:p>
          <a:p>
            <a:pPr lvl="1"/>
            <a:r>
              <a:rPr lang="es-ES">
                <a:ea typeface="+mn-lt"/>
                <a:cs typeface="+mn-lt"/>
              </a:rPr>
              <a:t>alta automatización</a:t>
            </a:r>
          </a:p>
          <a:p>
            <a:pPr lvl="1"/>
            <a:r>
              <a:rPr lang="es-ES">
                <a:ea typeface="+mn-lt"/>
                <a:cs typeface="+mn-lt"/>
              </a:rPr>
              <a:t>implicación de máquinas diversas (unidades de control distintas)</a:t>
            </a:r>
          </a:p>
          <a:p>
            <a:pPr lvl="1"/>
            <a:r>
              <a:rPr lang="es-ES">
                <a:ea typeface="+mn-lt"/>
                <a:cs typeface="+mn-lt"/>
              </a:rPr>
              <a:t>distribución de equipos de trabajo en unidades o celdas de producción </a:t>
            </a:r>
          </a:p>
          <a:p>
            <a:pPr lvl="1"/>
            <a:r>
              <a:rPr lang="es-ES">
                <a:ea typeface="+mn-lt"/>
                <a:cs typeface="+mn-lt"/>
              </a:rPr>
              <a:t>necesidad de alta coordinación entre equipos (comunicación) </a:t>
            </a:r>
          </a:p>
          <a:p>
            <a:pPr lvl="1"/>
            <a:r>
              <a:rPr lang="es-ES">
                <a:ea typeface="+mn-lt"/>
                <a:cs typeface="+mn-lt"/>
              </a:rPr>
              <a:t>sistema de transporte automatizado</a:t>
            </a:r>
            <a:endParaRPr lang="es-ES">
              <a:cs typeface="Calibri"/>
            </a:endParaRPr>
          </a:p>
          <a:p>
            <a:endParaRPr lang="es-ES" dirty="0">
              <a:cs typeface="Calibri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DD6011-D240-4965-BA22-621D4EBF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>
                <a:ea typeface="+mj-lt"/>
                <a:cs typeface="+mj-lt"/>
              </a:rPr>
              <a:t>Asignaturas de la especialidad</a:t>
            </a:r>
            <a:endParaRPr lang="en-US" b="0">
              <a:ea typeface="+mj-lt"/>
              <a:cs typeface="+mj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5" name="Imagen 5" descr="Imagen que contiene interior, lego, tabla, juguete&#10;&#10;Descripción generada con confianza muy alta">
            <a:extLst>
              <a:ext uri="{FF2B5EF4-FFF2-40B4-BE49-F238E27FC236}">
                <a16:creationId xmlns:a16="http://schemas.microsoft.com/office/drawing/2014/main" id="{C017D5E7-AA80-4890-8E7F-70E75376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380" y="1234891"/>
            <a:ext cx="4540371" cy="22028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6B5BAC-2BFF-436F-BF9D-4B07AAD20310}"/>
              </a:ext>
            </a:extLst>
          </p:cNvPr>
          <p:cNvSpPr txBox="1"/>
          <p:nvPr/>
        </p:nvSpPr>
        <p:spPr>
          <a:xfrm>
            <a:off x="109267" y="1158815"/>
            <a:ext cx="4727275" cy="24499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s-ES" b="1"/>
              <a:t>Robótica y automatización (II)</a:t>
            </a:r>
            <a:br>
              <a:rPr lang="es-ES" b="1" dirty="0"/>
            </a:br>
            <a:endParaRPr lang="es-ES" b="1" dirty="0">
              <a:cs typeface="Calibri"/>
            </a:endParaRPr>
          </a:p>
          <a:p>
            <a:pPr>
              <a:spcBef>
                <a:spcPct val="0"/>
              </a:spcBef>
            </a:pPr>
            <a:r>
              <a:rPr lang="es-ES" i="1"/>
              <a:t>Flexible</a:t>
            </a:r>
            <a:r>
              <a:rPr lang="es-ES" i="1" dirty="0">
                <a:ea typeface="+mn-lt"/>
                <a:cs typeface="+mn-lt"/>
              </a:rPr>
              <a:t> </a:t>
            </a:r>
            <a:r>
              <a:rPr lang="es-ES" i="1">
                <a:ea typeface="+mn-lt"/>
                <a:cs typeface="+mn-lt"/>
              </a:rPr>
              <a:t>manufacturing system: FMS</a:t>
            </a:r>
            <a:endParaRPr lang="es-ES"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s-ES" sz="1600"/>
              <a:t>Es un grupo de estaciones de trabajo automatizadas e interconectadas por medio de un sistema de transporte de materiales también automatizado, que permite la producción de gran cantidad de productos diferenciados</a:t>
            </a:r>
            <a:endParaRPr lang="es-ES" sz="1600" dirty="0">
              <a:cs typeface="Calibri"/>
            </a:endParaRPr>
          </a:p>
        </p:txBody>
      </p:sp>
      <p:sp>
        <p:nvSpPr>
          <p:cNvPr id="8" name="3 Marcador de pie de página">
            <a:extLst>
              <a:ext uri="{FF2B5EF4-FFF2-40B4-BE49-F238E27FC236}">
                <a16:creationId xmlns:a16="http://schemas.microsoft.com/office/drawing/2014/main" id="{D1790A1D-C1B3-46F4-94C4-8C1CD1CF0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00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Presentación del itinerario</a:t>
            </a:r>
          </a:p>
          <a:p>
            <a:pPr lvl="1"/>
            <a:r>
              <a:rPr lang="es-ES" dirty="0"/>
              <a:t>Asignaturas comunes al grado</a:t>
            </a:r>
          </a:p>
          <a:p>
            <a:pPr lvl="1"/>
            <a:r>
              <a:rPr lang="es-ES" dirty="0"/>
              <a:t>Asignaturas de la especialidad</a:t>
            </a:r>
          </a:p>
          <a:p>
            <a:r>
              <a:rPr lang="es-ES" dirty="0"/>
              <a:t>Salidas profesionales</a:t>
            </a:r>
          </a:p>
          <a:p>
            <a:pPr lvl="1"/>
            <a:r>
              <a:rPr lang="es-ES" dirty="0"/>
              <a:t>Empresas</a:t>
            </a:r>
          </a:p>
          <a:p>
            <a:pPr lvl="1"/>
            <a:r>
              <a:rPr lang="es-ES" dirty="0"/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/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de la especialidad</a:t>
            </a:r>
            <a:endParaRPr lang="es-ES" dirty="0"/>
          </a:p>
          <a:p>
            <a:r>
              <a:rPr lang="es-ES" dirty="0"/>
              <a:t>Salidas profesionales</a:t>
            </a:r>
          </a:p>
          <a:p>
            <a:pPr lvl="1"/>
            <a:r>
              <a:rPr lang="es-ES" dirty="0"/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3" cstate="print">
            <a:alphaModFix amt="95000"/>
          </a:blip>
          <a:stretch>
            <a:fillRect/>
          </a:stretch>
        </p:blipFill>
        <p:spPr>
          <a:xfrm>
            <a:off x="5724128" y="1177599"/>
            <a:ext cx="3240360" cy="21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0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5868144" y="3166870"/>
            <a:ext cx="3240360" cy="28990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alphaModFix amt="30000"/>
          </a:blip>
          <a:srcRect l="5904" t="6809" r="6837" b="8181"/>
          <a:stretch/>
        </p:blipFill>
        <p:spPr>
          <a:xfrm>
            <a:off x="5468607" y="1124744"/>
            <a:ext cx="3639897" cy="2352542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2453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Sectores relacionados con la electrónica en España y extranjero:</a:t>
            </a:r>
          </a:p>
          <a:p>
            <a:pPr lvl="1"/>
            <a:r>
              <a:rPr lang="es-ES" dirty="0"/>
              <a:t>Comunicaciones: telefonía móvil, televisión, internet, …</a:t>
            </a:r>
          </a:p>
          <a:p>
            <a:pPr lvl="1"/>
            <a:r>
              <a:rPr lang="es-ES" dirty="0"/>
              <a:t>Salud: Equipos de instrumentación, monitorización de pacientes, …</a:t>
            </a:r>
          </a:p>
          <a:p>
            <a:pPr lvl="1"/>
            <a:r>
              <a:rPr lang="es-ES" dirty="0"/>
              <a:t>Industria: Control, </a:t>
            </a:r>
            <a:r>
              <a:rPr lang="es-ES" dirty="0" err="1"/>
              <a:t>sensorización</a:t>
            </a:r>
            <a:r>
              <a:rPr lang="es-ES" dirty="0"/>
              <a:t>, … </a:t>
            </a:r>
          </a:p>
          <a:p>
            <a:pPr lvl="1"/>
            <a:r>
              <a:rPr lang="es-ES" dirty="0"/>
              <a:t>Energía:  Conversión de potencia, control y eficiencia energética, …</a:t>
            </a:r>
          </a:p>
          <a:p>
            <a:pPr lvl="1"/>
            <a:r>
              <a:rPr lang="es-ES" dirty="0"/>
              <a:t>Aeroespacial: Sistemas de aviónica, </a:t>
            </a:r>
            <a:r>
              <a:rPr lang="es-ES" dirty="0" err="1"/>
              <a:t>sensorización</a:t>
            </a:r>
            <a:r>
              <a:rPr lang="es-ES" dirty="0"/>
              <a:t>, …</a:t>
            </a:r>
          </a:p>
          <a:p>
            <a:pPr lvl="1"/>
            <a:r>
              <a:rPr lang="es-ES" dirty="0"/>
              <a:t>Electrónica: Diseño electrónico, ASIC, verificación …</a:t>
            </a:r>
          </a:p>
          <a:p>
            <a:endParaRPr lang="es-ES" dirty="0"/>
          </a:p>
          <a:p>
            <a:r>
              <a:rPr lang="es-ES" dirty="0"/>
              <a:t>Muchas empresas que trabajan en alguno de estos sectores requieren de ingenieros con conocimientos en:</a:t>
            </a:r>
          </a:p>
          <a:p>
            <a:pPr lvl="1"/>
            <a:r>
              <a:rPr lang="es-ES" dirty="0"/>
              <a:t>Electrónica digital y/o analógica</a:t>
            </a:r>
          </a:p>
          <a:p>
            <a:pPr lvl="1"/>
            <a:r>
              <a:rPr lang="es-ES" dirty="0" err="1"/>
              <a:t>Prototipado</a:t>
            </a:r>
            <a:r>
              <a:rPr lang="es-ES" dirty="0"/>
              <a:t>: diseño de placas PCB, uso de </a:t>
            </a:r>
            <a:r>
              <a:rPr lang="es-ES" dirty="0" err="1"/>
              <a:t>FPGAs</a:t>
            </a:r>
            <a:r>
              <a:rPr lang="es-ES" dirty="0"/>
              <a:t>, …</a:t>
            </a:r>
          </a:p>
          <a:p>
            <a:pPr lvl="1"/>
            <a:r>
              <a:rPr lang="es-ES" dirty="0" err="1"/>
              <a:t>Microcontroladores</a:t>
            </a:r>
            <a:r>
              <a:rPr lang="es-ES" dirty="0"/>
              <a:t> y </a:t>
            </a:r>
            <a:r>
              <a:rPr lang="es-ES" dirty="0" err="1"/>
              <a:t>DSPs</a:t>
            </a: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</a:t>
            </a:r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6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Como prueba de ello, y teniendo en cuenta SÓLO los datos del Departamento de Ingeniería Electrónica</a:t>
            </a:r>
          </a:p>
          <a:p>
            <a:pPr lvl="1"/>
            <a:r>
              <a:rPr lang="es-ES" dirty="0"/>
              <a:t>Contratos con empresas </a:t>
            </a:r>
          </a:p>
          <a:p>
            <a:pPr lvl="2"/>
            <a:r>
              <a:rPr lang="es-ES" dirty="0"/>
              <a:t>Facturación de ~4 millones de € / año  </a:t>
            </a:r>
            <a:r>
              <a:rPr lang="es-ES" dirty="0">
                <a:solidFill>
                  <a:srgbClr val="FF0000"/>
                </a:solidFill>
              </a:rPr>
              <a:t>(</a:t>
            </a:r>
            <a:r>
              <a:rPr lang="es-ES" b="1" dirty="0">
                <a:solidFill>
                  <a:srgbClr val="FF0000"/>
                </a:solidFill>
              </a:rPr>
              <a:t>últimos 7-10 años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s-ES" dirty="0"/>
              <a:t>Acuerdos y contratos con más de 20 empresas del sector</a:t>
            </a:r>
          </a:p>
          <a:p>
            <a:pPr lvl="2"/>
            <a:r>
              <a:rPr lang="es-ES" dirty="0"/>
              <a:t>Más de 70 becarios/ingenieros contratados</a:t>
            </a:r>
          </a:p>
          <a:p>
            <a:pPr lvl="1"/>
            <a:r>
              <a:rPr lang="es-ES" dirty="0"/>
              <a:t>Múltiples empresas creadas (Spin off) y actualmente activas:</a:t>
            </a:r>
          </a:p>
          <a:p>
            <a:pPr lvl="2"/>
            <a:r>
              <a:rPr lang="es-ES" dirty="0" err="1"/>
              <a:t>GreenPower</a:t>
            </a:r>
            <a:r>
              <a:rPr lang="es-ES" dirty="0"/>
              <a:t> Technologies (Energías renovables)</a:t>
            </a:r>
          </a:p>
          <a:p>
            <a:pPr lvl="2"/>
            <a:r>
              <a:rPr lang="es-ES" dirty="0" err="1"/>
              <a:t>Skylife</a:t>
            </a:r>
            <a:r>
              <a:rPr lang="es-ES" dirty="0"/>
              <a:t> </a:t>
            </a:r>
            <a:r>
              <a:rPr lang="es-ES" dirty="0" err="1"/>
              <a:t>Engineering</a:t>
            </a:r>
            <a:r>
              <a:rPr lang="es-ES" dirty="0"/>
              <a:t> (Aeronáutica)</a:t>
            </a:r>
          </a:p>
          <a:p>
            <a:pPr lvl="2"/>
            <a:r>
              <a:rPr lang="es-ES" dirty="0"/>
              <a:t>Solar MEMS Technologies (E. renovables y espacio)</a:t>
            </a:r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endParaRPr lang="es-ES" dirty="0"/>
          </a:p>
          <a:p>
            <a:pPr lvl="2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 (II)</a:t>
            </a:r>
          </a:p>
        </p:txBody>
      </p:sp>
      <p:pic>
        <p:nvPicPr>
          <p:cNvPr id="5" name="Picture 9" descr="http://t2.gstatic.com/images?q=tbn:ANd9GcQSIgDVgINWZatfBON8kgp3zor7IglyRuUxKvPU-bpZ5OwHp-j3"/>
          <p:cNvPicPr>
            <a:picLocks noChangeAspect="1" noChangeArrowheads="1"/>
          </p:cNvPicPr>
          <p:nvPr/>
        </p:nvPicPr>
        <p:blipFill>
          <a:blip r:embed="rId3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32" y="4149080"/>
            <a:ext cx="24844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89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s-ES"/>
              <a:t>Algunas empresas del sector con las que el Departamento trabaja de </a:t>
            </a:r>
            <a:r>
              <a:rPr lang="es-ES" dirty="0"/>
              <a:t>forma asidua y que demandan Ingenieros con conocimientos de electrónica:</a:t>
            </a:r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endParaRPr lang="es-ES" dirty="0"/>
          </a:p>
          <a:p>
            <a:pPr lvl="2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 (III)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45380"/>
            <a:ext cx="1943100" cy="673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276872"/>
            <a:ext cx="2418670" cy="5290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301364"/>
            <a:ext cx="1456184" cy="1155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983981"/>
            <a:ext cx="1368152" cy="49253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2000" y="2085340"/>
            <a:ext cx="2032000" cy="1041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429000"/>
            <a:ext cx="2088232" cy="3277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645024"/>
            <a:ext cx="2741591" cy="5292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5229200"/>
            <a:ext cx="2493719" cy="57670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519" y="4291867"/>
            <a:ext cx="1523570" cy="112662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99636" y="4691669"/>
            <a:ext cx="950893" cy="10527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3068960"/>
            <a:ext cx="1728192" cy="13061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00192" y="4307702"/>
            <a:ext cx="2705348" cy="1065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077072"/>
            <a:ext cx="1570182" cy="923636"/>
          </a:xfrm>
          <a:prstGeom prst="rect">
            <a:avLst/>
          </a:prstGeom>
        </p:spPr>
      </p:pic>
      <p:sp>
        <p:nvSpPr>
          <p:cNvPr id="18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79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 (IV)</a:t>
            </a:r>
          </a:p>
        </p:txBody>
      </p:sp>
      <p:pic>
        <p:nvPicPr>
          <p:cNvPr id="25" name="2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56875"/>
            <a:ext cx="8461375" cy="4447487"/>
          </a:xfrm>
        </p:spPr>
      </p:pic>
      <p:sp>
        <p:nvSpPr>
          <p:cNvPr id="5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70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de la especialidad</a:t>
            </a:r>
            <a:endParaRPr lang="es-ES" dirty="0"/>
          </a:p>
          <a:p>
            <a:r>
              <a:rPr lang="es-ES" dirty="0"/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/>
            <a:r>
              <a:rPr lang="es-ES" dirty="0"/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601120" cy="3068960"/>
          </a:xfrm>
          <a:prstGeom prst="rect">
            <a:avLst/>
          </a:prstGeom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5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alphaModFix amt="52000"/>
          </a:blip>
          <a:srcRect r="5017"/>
          <a:stretch/>
        </p:blipFill>
        <p:spPr>
          <a:xfrm>
            <a:off x="6012160" y="2780928"/>
            <a:ext cx="3149079" cy="24531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 anchor="t">
            <a:normAutofit/>
          </a:bodyPr>
          <a:lstStyle/>
          <a:p>
            <a:r>
              <a:rPr lang="es-ES" dirty="0"/>
              <a:t>Máster con mención de excelencia</a:t>
            </a:r>
          </a:p>
          <a:p>
            <a:pPr lvl="1"/>
            <a:r>
              <a:rPr lang="es-ES" dirty="0"/>
              <a:t>Nuevo Máster en Electrónica, Robótica y Automática</a:t>
            </a:r>
            <a:endParaRPr lang="es-ES" dirty="0">
              <a:cs typeface="Calibri"/>
            </a:endParaRPr>
          </a:p>
          <a:p>
            <a:pPr lvl="1"/>
            <a:r>
              <a:rPr lang="es-ES" dirty="0"/>
              <a:t>Posibilidad de acceso a Máster de Industriales</a:t>
            </a:r>
          </a:p>
          <a:p>
            <a:r>
              <a:rPr lang="es-ES" dirty="0"/>
              <a:t>Programa de doctorado con mención de excelencia (Automática, Electrónica y Telecomunicaciones)</a:t>
            </a:r>
          </a:p>
          <a:p>
            <a:r>
              <a:rPr lang="es-ES"/>
              <a:t>~12 tesis doctorales defendidas al año, la mayoría de ellas </a:t>
            </a:r>
            <a:r>
              <a:rPr lang="es-ES" dirty="0"/>
              <a:t>con mención de doctorado europeo</a:t>
            </a:r>
          </a:p>
          <a:p>
            <a:r>
              <a:rPr lang="es-ES"/>
              <a:t>Actualmente ~5 becarios FPI/FPU</a:t>
            </a:r>
            <a:endParaRPr lang="es-ES">
              <a:cs typeface="Calibri"/>
            </a:endParaRPr>
          </a:p>
          <a:p>
            <a:r>
              <a:rPr lang="es-ES" dirty="0"/>
              <a:t>Acuerdos/contactos con centros de investigación internacionales de prestigio para realización de estancias:</a:t>
            </a:r>
          </a:p>
          <a:p>
            <a:pPr lvl="1"/>
            <a:r>
              <a:rPr lang="es-ES" dirty="0"/>
              <a:t>ESA (NL), Samsung R&amp;D (</a:t>
            </a:r>
            <a:r>
              <a:rPr lang="es-ES" dirty="0" err="1"/>
              <a:t>Uk</a:t>
            </a:r>
            <a:r>
              <a:rPr lang="es-ES" dirty="0"/>
              <a:t>), NXP (NL),  </a:t>
            </a:r>
            <a:r>
              <a:rPr lang="es-ES" dirty="0" err="1"/>
              <a:t>Analog</a:t>
            </a:r>
            <a:r>
              <a:rPr lang="es-ES" dirty="0"/>
              <a:t> &amp; </a:t>
            </a:r>
            <a:r>
              <a:rPr lang="es-ES" dirty="0" err="1"/>
              <a:t>Mixed-Signal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Center (USA), Imperial </a:t>
            </a:r>
            <a:r>
              <a:rPr lang="es-ES" dirty="0" err="1"/>
              <a:t>College</a:t>
            </a:r>
            <a:r>
              <a:rPr lang="es-ES" dirty="0"/>
              <a:t> (UK), Turku </a:t>
            </a:r>
            <a:r>
              <a:rPr lang="es-ES" dirty="0" err="1"/>
              <a:t>University</a:t>
            </a:r>
            <a:r>
              <a:rPr lang="es-ES" dirty="0"/>
              <a:t> (FI), </a:t>
            </a:r>
            <a:r>
              <a:rPr lang="es-ES" dirty="0" err="1"/>
              <a:t>Politecnico</a:t>
            </a:r>
            <a:r>
              <a:rPr lang="es-ES" dirty="0"/>
              <a:t> di Torino (Italia) …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Investigación</a:t>
            </a: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91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Trabajo\Vectorsol\Prensa\canal sur 2 tesis\Material INTA\Nanosat-au-S5-04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6822"/>
            <a:ext cx="2479401" cy="188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Emprendimiento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1996537" cy="1573912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2195736" y="1484784"/>
            <a:ext cx="1512168" cy="11521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97860" y="2636912"/>
            <a:ext cx="18100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6" y="2972281"/>
            <a:ext cx="2223478" cy="83380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48889"/>
            <a:ext cx="2935412" cy="1388023"/>
          </a:xfrm>
          <a:prstGeom prst="rect">
            <a:avLst/>
          </a:prstGeom>
        </p:spPr>
      </p:pic>
      <p:pic>
        <p:nvPicPr>
          <p:cNvPr id="27" name="5 Imagen" descr="axisq6034-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38" y="4077072"/>
            <a:ext cx="3410430" cy="19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7" y="4493332"/>
            <a:ext cx="2609326" cy="13839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26" name="5 Marcador de contenido" descr="logo_nasa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60" y="4045818"/>
            <a:ext cx="811742" cy="8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07402"/>
            <a:ext cx="2160240" cy="162018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8715"/>
            <a:ext cx="1950720" cy="146304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34" y="2710985"/>
            <a:ext cx="1711846" cy="678570"/>
          </a:xfrm>
          <a:prstGeom prst="rect">
            <a:avLst/>
          </a:prstGeom>
        </p:spPr>
      </p:pic>
      <p:sp>
        <p:nvSpPr>
          <p:cNvPr id="19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93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har char="•"/>
            </a:pPr>
            <a:endParaRPr lang="en-US" sz="2800" dirty="0">
              <a:cs typeface="Calibri"/>
            </a:endParaRPr>
          </a:p>
          <a:p>
            <a:endParaRPr lang="en-US" sz="2800" dirty="0"/>
          </a:p>
          <a:p>
            <a:r>
              <a:rPr lang="en-US" sz="2800" dirty="0"/>
              <a:t>Hipólito Guzmán Miranda: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>
                <a:hlinkClick r:id="rId2"/>
              </a:rPr>
              <a:t>hguzman@us.es</a:t>
            </a:r>
            <a:endParaRPr lang="en-US" sz="2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endParaRPr lang="en-US" dirty="0"/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39D0F5B0-9E7B-42A1-B67F-B5B70757D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45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Presentación del itinerario</a:t>
            </a:r>
          </a:p>
          <a:p>
            <a:pPr lvl="1"/>
            <a:r>
              <a:rPr lang="es-ES" dirty="0"/>
              <a:t>Asignaturas comunes al grado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de la especialidad</a:t>
            </a:r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68749"/>
            <a:ext cx="393382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¿Qué sabéis ya?</a:t>
            </a:r>
          </a:p>
          <a:p>
            <a:pPr lvl="1"/>
            <a:r>
              <a:rPr lang="es-ES" dirty="0"/>
              <a:t>Fundamentos de</a:t>
            </a:r>
            <a:br>
              <a:rPr lang="es-ES" dirty="0"/>
            </a:br>
            <a:r>
              <a:rPr lang="es-ES" dirty="0"/>
              <a:t>Electrónica Analógica:</a:t>
            </a:r>
          </a:p>
          <a:p>
            <a:pPr lvl="2"/>
            <a:endParaRPr lang="es-ES" b="1" dirty="0">
              <a:solidFill>
                <a:srgbClr val="FF0000"/>
              </a:solidFill>
            </a:endParaRPr>
          </a:p>
          <a:p>
            <a:pPr lvl="2"/>
            <a:endParaRPr lang="es-ES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pPr lvl="1"/>
            <a:r>
              <a:rPr lang="es-ES" dirty="0"/>
              <a:t>Fundamentos de</a:t>
            </a:r>
            <a:br>
              <a:rPr lang="es-ES" dirty="0"/>
            </a:br>
            <a:r>
              <a:rPr lang="es-ES" dirty="0"/>
              <a:t>Electrónica Digital: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Comunes al Grado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340768"/>
            <a:ext cx="2108448" cy="1531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2862064" cy="214654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93" y="4269109"/>
            <a:ext cx="2857500" cy="16002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5"/>
            <a:ext cx="3139252" cy="2321843"/>
          </a:xfrm>
          <a:prstGeom prst="rect">
            <a:avLst/>
          </a:prstGeom>
        </p:spPr>
      </p:pic>
      <p:sp>
        <p:nvSpPr>
          <p:cNvPr id="10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4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Presentación del itinerario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Asignaturas comunes al grado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Asignaturas de la especialidad</a:t>
            </a:r>
          </a:p>
          <a:p>
            <a:pPr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Salidas profesionales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Empresas</a:t>
            </a:r>
          </a:p>
          <a:p>
            <a:pPr lvl="1">
              <a:buBlip>
                <a:blip r:embed="rId2"/>
              </a:buBlip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Investigación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Índice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alphaModFix amt="76000"/>
          </a:blip>
          <a:stretch>
            <a:fillRect/>
          </a:stretch>
        </p:blipFill>
        <p:spPr>
          <a:xfrm flipH="1">
            <a:off x="5004048" y="2492896"/>
            <a:ext cx="3593395" cy="2736304"/>
          </a:xfrm>
          <a:prstGeom prst="rect">
            <a:avLst/>
          </a:prstGeom>
          <a:ln>
            <a:noFill/>
          </a:ln>
          <a:effectLst>
            <a:softEdge rad="152400"/>
          </a:effectLst>
        </p:spPr>
      </p:pic>
      <p:sp>
        <p:nvSpPr>
          <p:cNvPr id="6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2" cstate="print">
            <a:alphaModFix amt="73000"/>
          </a:blip>
          <a:srcRect l="14810" r="12883"/>
          <a:stretch/>
        </p:blipFill>
        <p:spPr>
          <a:xfrm>
            <a:off x="6440293" y="764704"/>
            <a:ext cx="2544989" cy="24765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1196752"/>
            <a:ext cx="8511321" cy="4896422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s-ES" dirty="0"/>
              <a:t>Todas las asignaturas de la especialidad</a:t>
            </a:r>
            <a:br>
              <a:rPr lang="es-ES" dirty="0"/>
            </a:br>
            <a:r>
              <a:rPr lang="es-ES" dirty="0"/>
              <a:t>tienen una </a:t>
            </a:r>
            <a:r>
              <a:rPr lang="es-ES" b="1" dirty="0">
                <a:solidFill>
                  <a:srgbClr val="FF0000"/>
                </a:solidFill>
              </a:rPr>
              <a:t>elevada carga en prácticas de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laboratorio y/o informáticas</a:t>
            </a:r>
            <a:endParaRPr lang="es-ES" dirty="0"/>
          </a:p>
          <a:p>
            <a:pPr lvl="0"/>
            <a:r>
              <a:rPr lang="es-ES" dirty="0"/>
              <a:t>Las asignaturas de la mención de</a:t>
            </a:r>
            <a:br>
              <a:rPr lang="es-ES" dirty="0"/>
            </a:br>
            <a:r>
              <a:rPr lang="es-ES" dirty="0"/>
              <a:t>Instrumentación Electrónica y Control son:</a:t>
            </a:r>
          </a:p>
          <a:p>
            <a:pPr lvl="2"/>
            <a:r>
              <a:rPr lang="es-ES" dirty="0"/>
              <a:t>Acondicionamiento de Señal y Conversión A/D</a:t>
            </a:r>
          </a:p>
          <a:p>
            <a:pPr lvl="2"/>
            <a:r>
              <a:rPr lang="es-ES" dirty="0"/>
              <a:t>Ampliación de Instrumentación Electrónica</a:t>
            </a:r>
          </a:p>
          <a:p>
            <a:pPr lvl="2"/>
            <a:r>
              <a:rPr lang="es-ES" dirty="0"/>
              <a:t>Laboratorio de Instrumentación Electrónica</a:t>
            </a:r>
          </a:p>
          <a:p>
            <a:pPr lvl="2"/>
            <a:r>
              <a:rPr lang="es-ES" dirty="0"/>
              <a:t>Diseño de circuitos y sistemas electrónicos</a:t>
            </a:r>
          </a:p>
          <a:p>
            <a:pPr lvl="2"/>
            <a:r>
              <a:rPr lang="es-ES" dirty="0"/>
              <a:t>Laboratorio de Diseño de Circuitos y Sistemas Electrónicos</a:t>
            </a: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</a:t>
            </a:r>
            <a:r>
              <a:rPr lang="es-ES" dirty="0"/>
              <a:t> Optoelectrónica</a:t>
            </a: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</a:t>
            </a:r>
            <a:r>
              <a:rPr lang="es-ES" dirty="0"/>
              <a:t> Electrónica y Control de Sistemas de Energía</a:t>
            </a:r>
          </a:p>
          <a:p>
            <a:pPr lvl="2"/>
            <a:r>
              <a:rPr lang="es-ES" dirty="0"/>
              <a:t>Control de Procesos Industriales</a:t>
            </a:r>
            <a:endParaRPr lang="es-ES" dirty="0">
              <a:cs typeface="Calibri"/>
            </a:endParaRP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</a:t>
            </a:r>
            <a:r>
              <a:rPr lang="es-ES" dirty="0"/>
              <a:t> Laboratorio de Control de Procesos</a:t>
            </a:r>
          </a:p>
          <a:p>
            <a:pPr lvl="2"/>
            <a:r>
              <a:rPr lang="es-ES" dirty="0">
                <a:solidFill>
                  <a:srgbClr val="C00000"/>
                </a:solidFill>
              </a:rPr>
              <a:t>[Optativa] </a:t>
            </a:r>
            <a:r>
              <a:rPr lang="es-ES" dirty="0"/>
              <a:t>Robótica y Automatización</a:t>
            </a:r>
          </a:p>
          <a:p>
            <a:pPr lvl="2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03648" y="4969923"/>
            <a:ext cx="7431201" cy="979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03648" y="2824060"/>
            <a:ext cx="7431201" cy="878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403648" y="3717032"/>
            <a:ext cx="7431201" cy="1252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 rot="21022540">
            <a:off x="7122671" y="5208492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Control de procesos</a:t>
            </a:r>
          </a:p>
        </p:txBody>
      </p:sp>
      <p:sp>
        <p:nvSpPr>
          <p:cNvPr id="10" name="9 Rectángulo"/>
          <p:cNvSpPr/>
          <p:nvPr/>
        </p:nvSpPr>
        <p:spPr>
          <a:xfrm rot="21022540">
            <a:off x="7121091" y="4027850"/>
            <a:ext cx="1668990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Diseño Electrónico</a:t>
            </a:r>
          </a:p>
        </p:txBody>
      </p:sp>
      <p:sp>
        <p:nvSpPr>
          <p:cNvPr id="11" name="10 Rectángulo"/>
          <p:cNvSpPr/>
          <p:nvPr/>
        </p:nvSpPr>
        <p:spPr>
          <a:xfrm rot="21022540">
            <a:off x="6969240" y="3000651"/>
            <a:ext cx="1894436" cy="5040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rgbClr val="FF0000"/>
                </a:solidFill>
              </a:rPr>
              <a:t>Sensorización</a:t>
            </a:r>
            <a:r>
              <a:rPr lang="es-ES" b="1" dirty="0">
                <a:solidFill>
                  <a:srgbClr val="FF0000"/>
                </a:solidFill>
              </a:rPr>
              <a:t> e Instrumentación</a:t>
            </a:r>
          </a:p>
        </p:txBody>
      </p:sp>
      <p:sp>
        <p:nvSpPr>
          <p:cNvPr id="12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548680"/>
          </a:xfrm>
        </p:spPr>
        <p:txBody>
          <a:bodyPr anchor="t"/>
          <a:lstStyle/>
          <a:p>
            <a:r>
              <a:rPr lang="es-ES" dirty="0"/>
              <a:t>Grado en Ingeniería Electrónica, Robótica y Mecatrónica – Instrumentación Electrónica y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7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s-ES_tradnl" b="1"/>
              <a:t>Laboratorio de Instrumentación Electrónica:</a:t>
            </a:r>
          </a:p>
          <a:p>
            <a:pPr lvl="1">
              <a:buFont typeface="Arial"/>
              <a:buChar char="•"/>
            </a:pPr>
            <a:r>
              <a:rPr lang="es-ES_tradnl" dirty="0"/>
              <a:t>Análisis y diseño de sistemas de instrumentación</a:t>
            </a:r>
          </a:p>
          <a:p>
            <a:pPr lvl="1">
              <a:buFont typeface="Arial"/>
              <a:buChar char="•"/>
            </a:pPr>
            <a:r>
              <a:rPr lang="es-ES_tradnl" dirty="0"/>
              <a:t>Uso del instrumental de un laboratorio de electrónica</a:t>
            </a:r>
          </a:p>
          <a:p>
            <a:pPr lvl="1">
              <a:buFont typeface="Arial"/>
              <a:buChar char="•"/>
            </a:pPr>
            <a:r>
              <a:rPr lang="es-ES_tradnl" dirty="0"/>
              <a:t>Sensores y Transductores</a:t>
            </a:r>
          </a:p>
          <a:p>
            <a:pPr lvl="1">
              <a:buFont typeface="Arial"/>
              <a:buChar char="•"/>
            </a:pPr>
            <a:r>
              <a:rPr lang="es-ES_tradnl" dirty="0"/>
              <a:t>Técnicas de medida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Aplicaciones de medida</a:t>
            </a:r>
          </a:p>
          <a:p>
            <a:pPr lvl="1">
              <a:buFont typeface="Arial"/>
              <a:buChar char="•"/>
            </a:pPr>
            <a:r>
              <a:rPr lang="es-ES_tradnl" dirty="0"/>
              <a:t>Adquisición de datos</a:t>
            </a:r>
          </a:p>
          <a:p>
            <a:pPr lvl="1">
              <a:buFont typeface="Arial"/>
              <a:buChar char="•"/>
            </a:pPr>
            <a:r>
              <a:rPr lang="es-ES_tradnl" dirty="0"/>
              <a:t>Hardware in-</a:t>
            </a:r>
            <a:r>
              <a:rPr lang="es-ES_tradnl" err="1"/>
              <a:t>the</a:t>
            </a:r>
            <a:r>
              <a:rPr lang="es-ES_tradnl" dirty="0"/>
              <a:t>-</a:t>
            </a:r>
            <a:r>
              <a:rPr lang="es-ES_tradnl" err="1"/>
              <a:t>loop</a:t>
            </a:r>
            <a:endParaRPr lang="es-ES_tradnl"/>
          </a:p>
          <a:p>
            <a:pPr lvl="1">
              <a:buFont typeface="Arial"/>
              <a:buChar char="•"/>
            </a:pPr>
            <a:r>
              <a:rPr lang="es-ES_tradnl" dirty="0"/>
              <a:t>Buses de instrumentación y buses industriales	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77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82496"/>
            <a:ext cx="8280920" cy="4824536"/>
          </a:xfrm>
        </p:spPr>
        <p:txBody>
          <a:bodyPr/>
          <a:lstStyle/>
          <a:p>
            <a:r>
              <a:rPr lang="es-ES_tradnl" b="1" dirty="0"/>
              <a:t>Acondicionamiento de señal y conversión A/D: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Aprender a diseñar la electrónica de un sistema de adquisición de datos: amplificadores de </a:t>
            </a:r>
            <a:r>
              <a:rPr lang="es-ES_tradnl" dirty="0" err="1"/>
              <a:t>front</a:t>
            </a:r>
            <a:r>
              <a:rPr lang="es-ES_tradnl" dirty="0"/>
              <a:t> </a:t>
            </a:r>
            <a:r>
              <a:rPr lang="es-ES_tradnl" dirty="0" err="1"/>
              <a:t>end</a:t>
            </a:r>
            <a:r>
              <a:rPr lang="es-ES_tradnl" dirty="0"/>
              <a:t>, filtros de señal</a:t>
            </a:r>
          </a:p>
          <a:p>
            <a:pPr lvl="1">
              <a:buFont typeface="Arial"/>
              <a:buChar char="•"/>
            </a:pPr>
            <a:r>
              <a:rPr lang="es-ES_tradnl" dirty="0"/>
              <a:t>Convertidores analógico/digitales</a:t>
            </a:r>
          </a:p>
          <a:p>
            <a:pPr lvl="1">
              <a:buFont typeface="Arial"/>
              <a:buChar char="•"/>
            </a:pPr>
            <a:r>
              <a:rPr lang="es-ES_tradnl" dirty="0"/>
              <a:t>Convertidores digitales/analógicos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Aprender a implementar esos diseños en un entorno de diseño analógico moderno, </a:t>
            </a:r>
            <a:r>
              <a:rPr lang="es-ES_tradnl" dirty="0" err="1"/>
              <a:t>LTSpice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 dirty="0"/>
              <a:t>Grado en Ingeniería de Tecnologías de Telecomunicación - Sistemas Electrónicos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26524"/>
            <a:ext cx="4347513" cy="3086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57" y="4127577"/>
            <a:ext cx="4566638" cy="22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5" y="1268760"/>
            <a:ext cx="7056784" cy="4824536"/>
          </a:xfrm>
        </p:spPr>
        <p:txBody>
          <a:bodyPr/>
          <a:lstStyle/>
          <a:p>
            <a:r>
              <a:rPr lang="es-ES_tradnl" b="1" dirty="0"/>
              <a:t>Ampliación de instrumentación electrónica:</a:t>
            </a:r>
          </a:p>
          <a:p>
            <a:pPr lvl="1">
              <a:buFont typeface="Arial"/>
              <a:buChar char="•"/>
            </a:pPr>
            <a:r>
              <a:rPr lang="es-ES_tradnl" dirty="0"/>
              <a:t>Conexionado de transmisores de instrumentación industrial estándar (bucle de corriente / tensión)</a:t>
            </a:r>
          </a:p>
          <a:p>
            <a:pPr lvl="1">
              <a:buFont typeface="Arial"/>
              <a:buChar char="•"/>
            </a:pPr>
            <a:r>
              <a:rPr lang="es-ES_tradnl" dirty="0"/>
              <a:t>Configuración de tarjetas del  PLC (analógicas principalmente)</a:t>
            </a:r>
          </a:p>
          <a:p>
            <a:pPr lvl="1">
              <a:buFont typeface="Arial"/>
              <a:buChar char="•"/>
            </a:pPr>
            <a:r>
              <a:rPr lang="es-ES_tradnl" dirty="0"/>
              <a:t>Adecuación de las señales y su tratamiento para disponer en el PLC del valor de la medida en unidades de Ingeniería</a:t>
            </a:r>
          </a:p>
          <a:p>
            <a:pPr lvl="1">
              <a:buFont typeface="Arial"/>
              <a:buChar char="•"/>
            </a:pPr>
            <a:r>
              <a:rPr lang="es-ES_tradnl" dirty="0"/>
              <a:t>Aplicación de bucles de control (tipo PID) disponibles como funciones del PLC</a:t>
            </a:r>
          </a:p>
          <a:p>
            <a:pPr lvl="1">
              <a:buFont typeface="Arial"/>
              <a:buChar char="•"/>
            </a:pPr>
            <a:r>
              <a:rPr lang="es-ES_tradnl" dirty="0"/>
              <a:t>Gestión de fallos en la adquisición de la señales por parte de las tarjetas</a:t>
            </a:r>
          </a:p>
          <a:p>
            <a:pPr lvl="1">
              <a:buFont typeface="Arial"/>
              <a:buChar char="•"/>
            </a:pPr>
            <a:r>
              <a:rPr lang="es-ES_tradnl" dirty="0"/>
              <a:t>Redacción de informes técnicos referente a las cuestiones anteriores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Asignaturas de la especialidad</a:t>
            </a:r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">
                <a:ea typeface="+mn-lt"/>
                <a:cs typeface="+mn-lt"/>
              </a:rPr>
              <a:t>Grado en Ingeniería Electrónica, Robótica y Mecatrónica – Instrumentación Electrónica y Control</a:t>
            </a:r>
            <a:endParaRPr lang="en-GB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6303"/>
            <a:ext cx="2016224" cy="14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62" y="1356122"/>
            <a:ext cx="451810" cy="128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66904" cy="268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26803"/>
            <a:ext cx="4423213" cy="13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476854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</TotalTime>
  <Words>1526</Words>
  <Application>Microsoft Office PowerPoint</Application>
  <PresentationFormat>Presentación en pantalla (4:3)</PresentationFormat>
  <Paragraphs>306</Paragraphs>
  <Slides>28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Plantilla2</vt:lpstr>
      <vt:lpstr>Mención en Instrumentación Electrónica y Control</vt:lpstr>
      <vt:lpstr>Índice</vt:lpstr>
      <vt:lpstr>Índice</vt:lpstr>
      <vt:lpstr>Asignaturas Comunes al Grado</vt:lpstr>
      <vt:lpstr>Índice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</vt:lpstr>
      <vt:lpstr>Asignaturas de la especialidad </vt:lpstr>
      <vt:lpstr>Asignaturas de la especialidad </vt:lpstr>
      <vt:lpstr>Índice</vt:lpstr>
      <vt:lpstr>Empresas</vt:lpstr>
      <vt:lpstr>Empresas (II)</vt:lpstr>
      <vt:lpstr>Empresas (III)</vt:lpstr>
      <vt:lpstr>Empresas (IV)</vt:lpstr>
      <vt:lpstr>Índice</vt:lpstr>
      <vt:lpstr>Investigación</vt:lpstr>
      <vt:lpstr>Emprendimiento</vt:lpstr>
      <vt:lpstr>Preguntas</vt:lpstr>
    </vt:vector>
  </TitlesOfParts>
  <Company>AICIA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Vicente Baena Lecuyer</dc:creator>
  <cp:lastModifiedBy>hipolito</cp:lastModifiedBy>
  <cp:revision>502</cp:revision>
  <dcterms:created xsi:type="dcterms:W3CDTF">2008-12-18T09:50:27Z</dcterms:created>
  <dcterms:modified xsi:type="dcterms:W3CDTF">2020-05-18T10:21:21Z</dcterms:modified>
</cp:coreProperties>
</file>