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notesMasterIdLst>
    <p:notesMasterId r:id="rId30"/>
  </p:notesMasterIdLst>
  <p:sldIdLst>
    <p:sldId id="262" r:id="rId2"/>
    <p:sldId id="263" r:id="rId3"/>
    <p:sldId id="269" r:id="rId4"/>
    <p:sldId id="288" r:id="rId5"/>
    <p:sldId id="290" r:id="rId6"/>
    <p:sldId id="312" r:id="rId7"/>
    <p:sldId id="313" r:id="rId8"/>
    <p:sldId id="307" r:id="rId9"/>
    <p:sldId id="317" r:id="rId10"/>
    <p:sldId id="318" r:id="rId11"/>
    <p:sldId id="319" r:id="rId12"/>
    <p:sldId id="305" r:id="rId13"/>
    <p:sldId id="304" r:id="rId14"/>
    <p:sldId id="303" r:id="rId15"/>
    <p:sldId id="311" r:id="rId16"/>
    <p:sldId id="306" r:id="rId17"/>
    <p:sldId id="308" r:id="rId18"/>
    <p:sldId id="321" r:id="rId19"/>
    <p:sldId id="322" r:id="rId20"/>
    <p:sldId id="291" r:id="rId21"/>
    <p:sldId id="293" r:id="rId22"/>
    <p:sldId id="294" r:id="rId23"/>
    <p:sldId id="296" r:id="rId24"/>
    <p:sldId id="299" r:id="rId25"/>
    <p:sldId id="292" r:id="rId26"/>
    <p:sldId id="295" r:id="rId27"/>
    <p:sldId id="298" r:id="rId28"/>
    <p:sldId id="300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A3"/>
    <a:srgbClr val="375C88"/>
    <a:srgbClr val="90ABDC"/>
    <a:srgbClr val="B6C8E8"/>
    <a:srgbClr val="A5BBE3"/>
    <a:srgbClr val="CAD7EE"/>
    <a:srgbClr val="1F497D"/>
    <a:srgbClr val="3A6DCA"/>
    <a:srgbClr val="D9E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6" autoAdjust="0"/>
    <p:restoredTop sz="94640" autoAdjust="0"/>
  </p:normalViewPr>
  <p:slideViewPr>
    <p:cSldViewPr>
      <p:cViewPr varScale="1">
        <p:scale>
          <a:sx n="112" d="100"/>
          <a:sy n="112" d="100"/>
        </p:scale>
        <p:origin x="-156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0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94BA1-8084-41DF-8565-7D5A8036DA57}" type="datetimeFigureOut">
              <a:rPr lang="es-ES" smtClean="0"/>
              <a:pPr/>
              <a:t>16/05/2019</a:t>
            </a:fld>
            <a:endParaRPr lang="en-GB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CE174-0945-4191-894D-A1DEB58562E2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3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Diseño</a:t>
            </a:r>
            <a:r>
              <a:rPr lang="en-US" dirty="0" smtClean="0"/>
              <a:t> </a:t>
            </a:r>
            <a:r>
              <a:rPr lang="en-US" dirty="0" err="1" smtClean="0"/>
              <a:t>avanzado</a:t>
            </a:r>
            <a:r>
              <a:rPr lang="en-US" dirty="0" smtClean="0"/>
              <a:t> con FPGAs y micros, y </a:t>
            </a:r>
            <a:r>
              <a:rPr lang="en-US" dirty="0" err="1" smtClean="0"/>
              <a:t>ahora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momento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apropiado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profundizar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aprender</a:t>
            </a:r>
            <a:r>
              <a:rPr lang="en-US" baseline="0" dirty="0" smtClean="0"/>
              <a:t> lo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necesitan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aplicar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su</a:t>
            </a:r>
            <a:r>
              <a:rPr lang="en-US" baseline="0" dirty="0" smtClean="0"/>
              <a:t> campo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CE174-0945-4191-894D-A1DEB58562E2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311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Tradicionalmente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ha </a:t>
            </a:r>
            <a:r>
              <a:rPr lang="en-US" baseline="0" dirty="0" err="1" smtClean="0"/>
              <a:t>sido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contratado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hacer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ingeniería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electrónica</a:t>
            </a:r>
            <a:r>
              <a:rPr lang="en-US" baseline="0" dirty="0" smtClean="0"/>
              <a:t> era el </a:t>
            </a:r>
            <a:r>
              <a:rPr lang="en-US" baseline="0" dirty="0" err="1" smtClean="0"/>
              <a:t>Ingeniero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Teleco</a:t>
            </a:r>
            <a:r>
              <a:rPr lang="en-US" baseline="0" dirty="0" smtClean="0"/>
              <a:t> o el Industrial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cosas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electrónica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potencia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CE174-0945-4191-894D-A1DEB58562E2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850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Algunas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estas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empresas</a:t>
            </a:r>
            <a:r>
              <a:rPr lang="en-US" baseline="0" dirty="0" smtClean="0"/>
              <a:t> son locales (</a:t>
            </a:r>
            <a:r>
              <a:rPr lang="en-US" baseline="0" dirty="0" err="1" smtClean="0"/>
              <a:t>Sevilla</a:t>
            </a:r>
            <a:r>
              <a:rPr lang="en-US" baseline="0" dirty="0" smtClean="0"/>
              <a:t>), el </a:t>
            </a:r>
            <a:r>
              <a:rPr lang="en-US" baseline="0" dirty="0" err="1" smtClean="0"/>
              <a:t>departamento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trabaja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estas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empresas</a:t>
            </a:r>
            <a:r>
              <a:rPr lang="en-US" baseline="0" dirty="0" smtClean="0"/>
              <a:t> de forma </a:t>
            </a:r>
            <a:r>
              <a:rPr lang="en-US" baseline="0" dirty="0" err="1" smtClean="0"/>
              <a:t>asidua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esos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conocimientos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transferimos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esas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empresas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desde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departamento</a:t>
            </a:r>
            <a:r>
              <a:rPr lang="en-US" baseline="0" dirty="0" smtClean="0"/>
              <a:t> son los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necesitan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empresas</a:t>
            </a:r>
            <a:r>
              <a:rPr lang="en-US" baseline="0" dirty="0" smtClean="0"/>
              <a:t> y son lo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enseñaremos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vosotros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Somos</a:t>
            </a:r>
            <a:r>
              <a:rPr lang="en-US" baseline="0" dirty="0" smtClean="0"/>
              <a:t> el N-</a:t>
            </a:r>
            <a:r>
              <a:rPr lang="en-US" baseline="0" dirty="0" err="1" smtClean="0"/>
              <a:t>esimo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dpto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universidad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facturación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proyectos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empresas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Además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conocimiento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aquí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tenemos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generamos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puede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servir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sirve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crear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empresas</a:t>
            </a:r>
            <a:r>
              <a:rPr lang="en-US" baseline="0" dirty="0" smtClean="0"/>
              <a:t> (spin off) de base </a:t>
            </a:r>
            <a:r>
              <a:rPr lang="en-US" baseline="0" dirty="0" err="1" smtClean="0"/>
              <a:t>tecnológica</a:t>
            </a:r>
            <a:r>
              <a:rPr lang="en-US" baseline="0" dirty="0" smtClean="0"/>
              <a:t>, y no </a:t>
            </a:r>
            <a:r>
              <a:rPr lang="en-US" baseline="0" dirty="0" err="1" smtClean="0"/>
              <a:t>sólo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parte de los </a:t>
            </a:r>
            <a:r>
              <a:rPr lang="en-US" baseline="0" dirty="0" err="1" smtClean="0"/>
              <a:t>profesores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ejemplo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wininertia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crearon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alumnos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becarios</a:t>
            </a:r>
            <a:r>
              <a:rPr lang="en-US" baseline="0" dirty="0" smtClean="0"/>
              <a:t> del </a:t>
            </a:r>
            <a:r>
              <a:rPr lang="en-US" baseline="0" dirty="0" err="1" smtClean="0"/>
              <a:t>departamento</a:t>
            </a:r>
            <a:r>
              <a:rPr lang="en-US" baseline="0" dirty="0" smtClean="0"/>
              <a:t>)</a:t>
            </a:r>
            <a:endParaRPr lang="en-U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CE174-0945-4191-894D-A1DEB58562E2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965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CE174-0945-4191-894D-A1DEB58562E2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172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Máster</a:t>
            </a:r>
            <a:r>
              <a:rPr lang="en-US" baseline="0" dirty="0" smtClean="0"/>
              <a:t> de ERM </a:t>
            </a:r>
            <a:r>
              <a:rPr lang="en-US" baseline="0" dirty="0" err="1" smtClean="0"/>
              <a:t>dirección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quería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sacarlo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aún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sabemos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hará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iremos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informando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CE174-0945-4191-894D-A1DEB58562E2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997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SPADE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mejora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empleabilidad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CE174-0945-4191-894D-A1DEB58562E2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960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800096" y="2204864"/>
            <a:ext cx="7772400" cy="979649"/>
          </a:xfrm>
          <a:prstGeom prst="rect">
            <a:avLst/>
          </a:prstGeom>
        </p:spPr>
        <p:txBody>
          <a:bodyPr/>
          <a:lstStyle>
            <a:lvl1pPr>
              <a:defRPr b="1" cap="small" baseline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s-ES" dirty="0" smtClean="0"/>
              <a:t>Grado en Ingeniería de Tecnologías de comunicación</a:t>
            </a:r>
            <a:endParaRPr lang="en-GB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857192" y="3357562"/>
            <a:ext cx="7715304" cy="14287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Sistemas Electrónicos</a:t>
            </a:r>
          </a:p>
        </p:txBody>
      </p:sp>
      <p:pic>
        <p:nvPicPr>
          <p:cNvPr id="153602" name="Picture 2" descr="http://ftp.us.es/ftp/pub/Logos/marca-dos-tintas_150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00108"/>
            <a:ext cx="1428750" cy="1428750"/>
          </a:xfrm>
          <a:prstGeom prst="rect">
            <a:avLst/>
          </a:prstGeom>
          <a:noFill/>
        </p:spPr>
      </p:pic>
      <p:pic>
        <p:nvPicPr>
          <p:cNvPr id="12" name="Picture 11" descr="ESI1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45481" y="1223955"/>
            <a:ext cx="955675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Rectángulo"/>
          <p:cNvSpPr/>
          <p:nvPr userDrawn="1"/>
        </p:nvSpPr>
        <p:spPr>
          <a:xfrm>
            <a:off x="2214546" y="1475890"/>
            <a:ext cx="5143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latin typeface="Verdana" pitchFamily="34" charset="0"/>
              </a:rPr>
              <a:t>UNIVERSIDAD DE SEVILLA</a:t>
            </a:r>
          </a:p>
          <a:p>
            <a:pPr algn="ctr"/>
            <a:r>
              <a:rPr lang="es-ES" sz="1400" dirty="0" smtClean="0">
                <a:latin typeface="Verdana" pitchFamily="34" charset="0"/>
              </a:rPr>
              <a:t>DPTO. DE INGENIERÍA ELECTRÓNICA</a:t>
            </a:r>
          </a:p>
        </p:txBody>
      </p:sp>
      <p:sp>
        <p:nvSpPr>
          <p:cNvPr id="14" name="2 Subtítulo"/>
          <p:cNvSpPr txBox="1">
            <a:spLocks/>
          </p:cNvSpPr>
          <p:nvPr userDrawn="1"/>
        </p:nvSpPr>
        <p:spPr>
          <a:xfrm>
            <a:off x="2808280" y="4653136"/>
            <a:ext cx="3851952" cy="6429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0" name="9 Rectángulo"/>
          <p:cNvSpPr/>
          <p:nvPr userDrawn="1"/>
        </p:nvSpPr>
        <p:spPr>
          <a:xfrm>
            <a:off x="-214346" y="3214686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rgbClr val="1F497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268760"/>
            <a:ext cx="8462174" cy="48245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00000"/>
              <a:buFontTx/>
              <a:buBlip>
                <a:blip r:embed="rId2"/>
              </a:buBlip>
              <a:defRPr sz="2200"/>
            </a:lvl1pPr>
            <a:lvl2pPr>
              <a:buSzPct val="100000"/>
              <a:buFontTx/>
              <a:buBlip>
                <a:blip r:embed="rId3"/>
              </a:buBlip>
              <a:defRPr sz="2000"/>
            </a:lvl2pPr>
            <a:lvl3pPr>
              <a:buFontTx/>
              <a:buBlip>
                <a:blip r:embed="rId4"/>
              </a:buBlip>
              <a:defRPr sz="1800"/>
            </a:lvl3pPr>
            <a:lvl4pPr>
              <a:buFontTx/>
              <a:buBlip>
                <a:blip r:embed="rId5"/>
              </a:buBlip>
              <a:defRPr sz="1800"/>
            </a:lvl4pPr>
            <a:lvl5pPr>
              <a:defRPr sz="1600"/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</p:txBody>
      </p:sp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58118" cy="725470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5E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s-ES_tradnl" dirty="0" smtClean="0"/>
              <a:t>Clic para editar título</a:t>
            </a:r>
            <a:endParaRPr lang="en-GB" dirty="0"/>
          </a:p>
        </p:txBody>
      </p:sp>
      <p:sp>
        <p:nvSpPr>
          <p:cNvPr id="10" name="5 Marcador de número de diapositiva"/>
          <p:cNvSpPr txBox="1">
            <a:spLocks/>
          </p:cNvSpPr>
          <p:nvPr userDrawn="1"/>
        </p:nvSpPr>
        <p:spPr>
          <a:xfrm>
            <a:off x="6715140" y="5214950"/>
            <a:ext cx="5000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43868-B712-4F61-9E3E-A03B57F199AA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400" b="0">
                <a:solidFill>
                  <a:srgbClr val="000000"/>
                </a:solidFill>
                <a:effectLst/>
              </a:defRPr>
            </a:lvl1pPr>
          </a:lstStyle>
          <a:p>
            <a:r>
              <a:rPr lang="es-ES" dirty="0" smtClean="0"/>
              <a:t>Grado en Ingeniería de Tecnologías de Telecomunicación - Sistemas Electrónicos</a:t>
            </a:r>
            <a:endParaRPr lang="en-GB" dirty="0"/>
          </a:p>
        </p:txBody>
      </p:sp>
      <p:sp>
        <p:nvSpPr>
          <p:cNvPr id="15" name="9 Rectángulo"/>
          <p:cNvSpPr/>
          <p:nvPr userDrawn="1"/>
        </p:nvSpPr>
        <p:spPr>
          <a:xfrm>
            <a:off x="251520" y="6093296"/>
            <a:ext cx="8640960" cy="72008"/>
          </a:xfrm>
          <a:prstGeom prst="rect">
            <a:avLst/>
          </a:prstGeom>
          <a:solidFill>
            <a:srgbClr val="005EA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6" name="Picture 2" descr="http://ftp.us.es/ftp/pub/Logos/marca-dos-tintas_150.gif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260648"/>
            <a:ext cx="864096" cy="8640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9 Rectángulo"/>
          <p:cNvSpPr/>
          <p:nvPr userDrawn="1"/>
        </p:nvSpPr>
        <p:spPr>
          <a:xfrm>
            <a:off x="899592" y="980728"/>
            <a:ext cx="7992888" cy="72008"/>
          </a:xfrm>
          <a:prstGeom prst="rect">
            <a:avLst/>
          </a:prstGeom>
          <a:solidFill>
            <a:srgbClr val="005EA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2 Subtítulo"/>
          <p:cNvSpPr txBox="1">
            <a:spLocks/>
          </p:cNvSpPr>
          <p:nvPr userDrawn="1"/>
        </p:nvSpPr>
        <p:spPr>
          <a:xfrm>
            <a:off x="6588224" y="6165304"/>
            <a:ext cx="2339784" cy="4989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051DD779-65B8-5945-985F-DD868202DDA5}" type="slidenum">
              <a:rPr kumimoji="0" lang="es-E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1">
              <a:lumMod val="20000"/>
              <a:lumOff val="8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12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5" Type="http://schemas.openxmlformats.org/officeDocument/2006/relationships/image" Target="../media/image6.pn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Relationship Id="rId1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jpeg"/><Relationship Id="rId7" Type="http://schemas.openxmlformats.org/officeDocument/2006/relationships/image" Target="../media/image67.png"/><Relationship Id="rId12" Type="http://schemas.openxmlformats.org/officeDocument/2006/relationships/image" Target="../media/image7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11" Type="http://schemas.openxmlformats.org/officeDocument/2006/relationships/image" Target="../media/image71.jpeg"/><Relationship Id="rId5" Type="http://schemas.openxmlformats.org/officeDocument/2006/relationships/image" Target="../media/image65.jpeg"/><Relationship Id="rId10" Type="http://schemas.openxmlformats.org/officeDocument/2006/relationships/image" Target="../media/image70.jpeg"/><Relationship Id="rId4" Type="http://schemas.openxmlformats.org/officeDocument/2006/relationships/image" Target="../media/image64.jpeg"/><Relationship Id="rId9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hguzman@us.es" TargetMode="External"/><Relationship Id="rId2" Type="http://schemas.openxmlformats.org/officeDocument/2006/relationships/hyperlink" Target="mailto:fmunoz@us.e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800096" y="2060848"/>
            <a:ext cx="7772400" cy="1123665"/>
          </a:xfrm>
        </p:spPr>
        <p:txBody>
          <a:bodyPr/>
          <a:lstStyle/>
          <a:p>
            <a:r>
              <a:rPr lang="es-ES_tradnl" dirty="0" smtClean="0"/>
              <a:t>Mención en</a:t>
            </a:r>
            <a:br>
              <a:rPr lang="es-ES_tradnl" dirty="0" smtClean="0"/>
            </a:br>
            <a:r>
              <a:rPr lang="es-ES_tradnl" dirty="0" smtClean="0"/>
              <a:t>Instrumentación </a:t>
            </a:r>
            <a:r>
              <a:rPr lang="es-ES_tradnl" dirty="0" smtClean="0"/>
              <a:t>Electrónica y Control</a:t>
            </a:r>
            <a:endParaRPr lang="en-GB" dirty="0"/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GRADO EN INGENIERÍA </a:t>
            </a:r>
            <a:r>
              <a:rPr lang="es-ES" dirty="0" smtClean="0"/>
              <a:t>ELECTRÓNICA, ROBÓTICA Y MECATRÓNICA</a:t>
            </a:r>
            <a:endParaRPr lang="en-GB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print">
            <a:alphaModFix amt="74000"/>
          </a:blip>
          <a:srcRect l="4651" t="5782" r="4596" b="7912"/>
          <a:stretch/>
        </p:blipFill>
        <p:spPr>
          <a:xfrm>
            <a:off x="411957" y="4315499"/>
            <a:ext cx="288032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705" y="4270693"/>
            <a:ext cx="3920082" cy="2205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1268760"/>
            <a:ext cx="8280920" cy="4824536"/>
          </a:xfrm>
        </p:spPr>
        <p:txBody>
          <a:bodyPr/>
          <a:lstStyle/>
          <a:p>
            <a:r>
              <a:rPr lang="es-ES_tradnl" b="1" dirty="0" smtClean="0"/>
              <a:t>Acondicionamiento de señal y conversión A/D:</a:t>
            </a:r>
            <a:endParaRPr lang="es-ES_tradnl" b="1" dirty="0" smtClean="0"/>
          </a:p>
          <a:p>
            <a:pPr lvl="1">
              <a:buFont typeface="Arial"/>
              <a:buChar char="•"/>
            </a:pPr>
            <a:r>
              <a:rPr lang="es-ES_tradnl" dirty="0"/>
              <a:t>Aprender a diseñar la electrónica de un sistema de adquisición de datos: amplificadores de </a:t>
            </a:r>
            <a:r>
              <a:rPr lang="es-ES_tradnl" dirty="0" err="1"/>
              <a:t>front</a:t>
            </a:r>
            <a:r>
              <a:rPr lang="es-ES_tradnl" dirty="0"/>
              <a:t> </a:t>
            </a:r>
            <a:r>
              <a:rPr lang="es-ES_tradnl" dirty="0" err="1"/>
              <a:t>end</a:t>
            </a:r>
            <a:r>
              <a:rPr lang="es-ES_tradnl" dirty="0"/>
              <a:t>, filtros de </a:t>
            </a:r>
            <a:r>
              <a:rPr lang="es-ES_tradnl" dirty="0" smtClean="0"/>
              <a:t>señal</a:t>
            </a:r>
          </a:p>
          <a:p>
            <a:pPr lvl="1">
              <a:buFont typeface="Arial"/>
              <a:buChar char="•"/>
            </a:pPr>
            <a:r>
              <a:rPr lang="es-ES_tradnl" dirty="0" smtClean="0"/>
              <a:t>Convertidores analógico/digitales</a:t>
            </a:r>
          </a:p>
          <a:p>
            <a:pPr lvl="1">
              <a:buFont typeface="Arial"/>
              <a:buChar char="•"/>
            </a:pPr>
            <a:r>
              <a:rPr lang="es-ES_tradnl" dirty="0" smtClean="0"/>
              <a:t>Convertidores digitales/analógicos</a:t>
            </a:r>
          </a:p>
          <a:p>
            <a:pPr lvl="1">
              <a:buFont typeface="Arial"/>
              <a:buChar char="•"/>
            </a:pPr>
            <a:r>
              <a:rPr lang="es-ES_tradnl" dirty="0" smtClean="0"/>
              <a:t>Aprender </a:t>
            </a:r>
            <a:r>
              <a:rPr lang="es-ES_tradnl" dirty="0"/>
              <a:t>a implementar esos diseños en un entorno de diseño analógico moderno, </a:t>
            </a:r>
            <a:r>
              <a:rPr lang="es-ES_tradnl" dirty="0" err="1"/>
              <a:t>LTSpice</a:t>
            </a:r>
            <a:endParaRPr lang="es-ES_tradnl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Asignaturas de la especialidad</a:t>
            </a:r>
            <a:endParaRPr lang="es-ES_tradn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 smtClean="0"/>
              <a:t>Grado en Ingeniería de Tecnologías de Telecomunicación - Sistemas Electrónicos</a:t>
            </a:r>
            <a:endParaRPr lang="en-GB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726524"/>
            <a:ext cx="4347513" cy="308685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57" y="4127577"/>
            <a:ext cx="4566638" cy="228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7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5" y="1268760"/>
            <a:ext cx="7056784" cy="4824536"/>
          </a:xfrm>
        </p:spPr>
        <p:txBody>
          <a:bodyPr/>
          <a:lstStyle/>
          <a:p>
            <a:r>
              <a:rPr lang="es-ES_tradnl" b="1" dirty="0"/>
              <a:t>Ampliación de instrumentación electrónica</a:t>
            </a:r>
            <a:r>
              <a:rPr lang="es-ES_tradnl" b="1" dirty="0" smtClean="0"/>
              <a:t>:</a:t>
            </a:r>
            <a:endParaRPr lang="es-ES_tradnl" b="1" dirty="0" smtClean="0"/>
          </a:p>
          <a:p>
            <a:pPr lvl="1">
              <a:buFont typeface="Arial"/>
              <a:buChar char="•"/>
            </a:pPr>
            <a:r>
              <a:rPr lang="es-ES_tradnl" dirty="0"/>
              <a:t>Conexionado de transmisores de instrumentación industrial estándar (bucle de corriente / </a:t>
            </a:r>
            <a:r>
              <a:rPr lang="es-ES_tradnl" dirty="0" smtClean="0"/>
              <a:t>tensión)</a:t>
            </a:r>
          </a:p>
          <a:p>
            <a:pPr lvl="1">
              <a:buFont typeface="Arial"/>
              <a:buChar char="•"/>
            </a:pPr>
            <a:r>
              <a:rPr lang="es-ES_tradnl" dirty="0" smtClean="0"/>
              <a:t>Configuración </a:t>
            </a:r>
            <a:r>
              <a:rPr lang="es-ES_tradnl" dirty="0"/>
              <a:t>de tarjetas del  PLC (analógicas principalmente</a:t>
            </a:r>
            <a:r>
              <a:rPr lang="es-ES_tradnl" dirty="0" smtClean="0"/>
              <a:t>)</a:t>
            </a:r>
          </a:p>
          <a:p>
            <a:pPr lvl="1">
              <a:buFont typeface="Arial"/>
              <a:buChar char="•"/>
            </a:pPr>
            <a:r>
              <a:rPr lang="es-ES_tradnl" dirty="0" smtClean="0"/>
              <a:t>Adecuación </a:t>
            </a:r>
            <a:r>
              <a:rPr lang="es-ES_tradnl" dirty="0"/>
              <a:t>de las señales y su tratamiento para disponer en el PLC del valor de la medida en unidades de </a:t>
            </a:r>
            <a:r>
              <a:rPr lang="es-ES_tradnl" dirty="0" smtClean="0"/>
              <a:t>Ingeniería</a:t>
            </a:r>
          </a:p>
          <a:p>
            <a:pPr lvl="1">
              <a:buFont typeface="Arial"/>
              <a:buChar char="•"/>
            </a:pPr>
            <a:r>
              <a:rPr lang="es-ES_tradnl" dirty="0" smtClean="0"/>
              <a:t>Aplicación </a:t>
            </a:r>
            <a:r>
              <a:rPr lang="es-ES_tradnl" dirty="0"/>
              <a:t>de bucles de control (tipo PID) disponibles como funciones del </a:t>
            </a:r>
            <a:r>
              <a:rPr lang="es-ES_tradnl" dirty="0" smtClean="0"/>
              <a:t>PLC</a:t>
            </a:r>
          </a:p>
          <a:p>
            <a:pPr lvl="1">
              <a:buFont typeface="Arial"/>
              <a:buChar char="•"/>
            </a:pPr>
            <a:r>
              <a:rPr lang="es-ES_tradnl" dirty="0" smtClean="0"/>
              <a:t>Gestión </a:t>
            </a:r>
            <a:r>
              <a:rPr lang="es-ES_tradnl" dirty="0"/>
              <a:t>de fallos en la adquisición de la señales por parte de las </a:t>
            </a:r>
            <a:r>
              <a:rPr lang="es-ES_tradnl" dirty="0" smtClean="0"/>
              <a:t>tarjetas</a:t>
            </a:r>
          </a:p>
          <a:p>
            <a:pPr lvl="1">
              <a:buFont typeface="Arial"/>
              <a:buChar char="•"/>
            </a:pPr>
            <a:r>
              <a:rPr lang="es-ES_tradnl" dirty="0" smtClean="0"/>
              <a:t>Redacción </a:t>
            </a:r>
            <a:r>
              <a:rPr lang="es-ES_tradnl" dirty="0"/>
              <a:t>de informes técnicos referente a las cuestiones anteriores</a:t>
            </a:r>
            <a:endParaRPr lang="es-ES_tradnl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Asignaturas de la especialidad</a:t>
            </a:r>
            <a:endParaRPr lang="es-ES_tradn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 smtClean="0"/>
              <a:t>Grado en Ingeniería de Tecnologías de Telecomunicación - Sistemas Electrónicos</a:t>
            </a:r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376303"/>
            <a:ext cx="2016224" cy="143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462" y="1356122"/>
            <a:ext cx="451810" cy="128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566904" cy="268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26803"/>
            <a:ext cx="4423213" cy="131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47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Asignaturas de la especialidad</a:t>
            </a:r>
            <a:endParaRPr lang="es-ES" dirty="0"/>
          </a:p>
        </p:txBody>
      </p:sp>
      <p:sp>
        <p:nvSpPr>
          <p:cNvPr id="12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</a:t>
            </a:r>
            <a:r>
              <a:rPr lang="es-ES" dirty="0" smtClean="0"/>
              <a:t>rado en Ingeniería Electrónica, Robótica y Mecatrónica – Instrumentación Electrónica y Control</a:t>
            </a:r>
            <a:endParaRPr lang="en-GB" dirty="0"/>
          </a:p>
        </p:txBody>
      </p:sp>
      <p:sp>
        <p:nvSpPr>
          <p:cNvPr id="10" name="Marcador de contenido 1"/>
          <p:cNvSpPr>
            <a:spLocks noGrp="1"/>
          </p:cNvSpPr>
          <p:nvPr>
            <p:ph idx="1"/>
          </p:nvPr>
        </p:nvSpPr>
        <p:spPr>
          <a:xfrm>
            <a:off x="467544" y="1196752"/>
            <a:ext cx="4985734" cy="4824536"/>
          </a:xfrm>
        </p:spPr>
        <p:txBody>
          <a:bodyPr>
            <a:normAutofit fontScale="70000" lnSpcReduction="20000"/>
          </a:bodyPr>
          <a:lstStyle/>
          <a:p>
            <a:pPr lvl="0"/>
            <a:endParaRPr lang="es-ES" dirty="0" smtClean="0"/>
          </a:p>
          <a:p>
            <a:pPr lvl="0"/>
            <a:r>
              <a:rPr lang="es-ES" b="1" i="1" dirty="0" smtClean="0"/>
              <a:t>Diseño de Circuitos y Sistemas Electrónicos</a:t>
            </a:r>
          </a:p>
          <a:p>
            <a:pPr lvl="0"/>
            <a:endParaRPr lang="es-ES" dirty="0" smtClean="0"/>
          </a:p>
          <a:p>
            <a:pPr lvl="1"/>
            <a:r>
              <a:rPr lang="es-ES" i="1" dirty="0" smtClean="0"/>
              <a:t>Objetivo: </a:t>
            </a:r>
          </a:p>
          <a:p>
            <a:pPr lvl="1">
              <a:buNone/>
            </a:pPr>
            <a:r>
              <a:rPr lang="es-ES" sz="2100" dirty="0" smtClean="0"/>
              <a:t>	Aprender los conceptos necesarios para </a:t>
            </a:r>
          </a:p>
          <a:p>
            <a:pPr lvl="1">
              <a:buNone/>
            </a:pPr>
            <a:r>
              <a:rPr lang="es-ES" sz="2100" dirty="0" smtClean="0"/>
              <a:t>	el diseño de circuitos </a:t>
            </a:r>
            <a:r>
              <a:rPr lang="es-ES" sz="2100" dirty="0" err="1" smtClean="0"/>
              <a:t>microelectrónicos</a:t>
            </a:r>
            <a:r>
              <a:rPr lang="es-ES" sz="2100" dirty="0" smtClean="0"/>
              <a:t>  </a:t>
            </a:r>
          </a:p>
          <a:p>
            <a:pPr lvl="1">
              <a:buNone/>
            </a:pPr>
            <a:r>
              <a:rPr lang="es-ES" sz="2100" dirty="0" smtClean="0"/>
              <a:t>	tanto en el ámbito analógico como digital.</a:t>
            </a:r>
          </a:p>
          <a:p>
            <a:pPr lvl="1">
              <a:buNone/>
            </a:pPr>
            <a:endParaRPr lang="es-ES" sz="1900" dirty="0" smtClean="0"/>
          </a:p>
          <a:p>
            <a:pPr lvl="1"/>
            <a:r>
              <a:rPr lang="es-ES" i="1" dirty="0" smtClean="0"/>
              <a:t>Metodología: 	</a:t>
            </a:r>
          </a:p>
          <a:p>
            <a:pPr lvl="1">
              <a:buNone/>
            </a:pPr>
            <a:r>
              <a:rPr lang="es-ES" sz="1900" dirty="0" smtClean="0"/>
              <a:t>	Asignatura dividida en dos partes: </a:t>
            </a:r>
          </a:p>
          <a:p>
            <a:pPr lvl="2"/>
            <a:r>
              <a:rPr lang="es-ES" i="1" dirty="0" smtClean="0"/>
              <a:t>Diseño Analógico: </a:t>
            </a:r>
          </a:p>
          <a:p>
            <a:pPr lvl="2">
              <a:buNone/>
            </a:pPr>
            <a:r>
              <a:rPr lang="es-ES" dirty="0" smtClean="0"/>
              <a:t>Influencia de no idealidades en circuitos (linealidad y ruido).</a:t>
            </a:r>
          </a:p>
          <a:p>
            <a:pPr lvl="2">
              <a:buNone/>
            </a:pPr>
            <a:r>
              <a:rPr lang="es-ES" dirty="0" smtClean="0"/>
              <a:t>Diseño de filtros en tiempo continuo y discreto. </a:t>
            </a:r>
          </a:p>
          <a:p>
            <a:pPr lvl="2">
              <a:buNone/>
            </a:pPr>
            <a:r>
              <a:rPr lang="es-ES" i="1" dirty="0" smtClean="0"/>
              <a:t> </a:t>
            </a:r>
          </a:p>
          <a:p>
            <a:pPr lvl="2"/>
            <a:r>
              <a:rPr lang="es-ES" i="1" dirty="0" smtClean="0"/>
              <a:t>Diseño Digital:</a:t>
            </a:r>
          </a:p>
          <a:p>
            <a:pPr lvl="2">
              <a:buNone/>
            </a:pPr>
            <a:r>
              <a:rPr lang="es-ES" dirty="0" smtClean="0"/>
              <a:t>Tecnología CMOS</a:t>
            </a:r>
          </a:p>
          <a:p>
            <a:pPr lvl="2">
              <a:buNone/>
            </a:pPr>
            <a:r>
              <a:rPr lang="es-ES" dirty="0" smtClean="0"/>
              <a:t>Diseño CMOS celdas y bloques </a:t>
            </a:r>
            <a:r>
              <a:rPr lang="es-ES" dirty="0" err="1" smtClean="0"/>
              <a:t>comb</a:t>
            </a:r>
            <a:r>
              <a:rPr lang="es-ES" dirty="0" smtClean="0"/>
              <a:t>. y </a:t>
            </a:r>
            <a:r>
              <a:rPr lang="es-ES" dirty="0" err="1" smtClean="0"/>
              <a:t>seq</a:t>
            </a:r>
            <a:r>
              <a:rPr lang="es-ES" dirty="0" smtClean="0"/>
              <a:t>.</a:t>
            </a:r>
          </a:p>
          <a:p>
            <a:pPr lvl="2">
              <a:buNone/>
            </a:pPr>
            <a:r>
              <a:rPr lang="es-ES" dirty="0" smtClean="0"/>
              <a:t>Arquitectura interna </a:t>
            </a:r>
            <a:r>
              <a:rPr lang="es-ES" dirty="0" err="1" smtClean="0"/>
              <a:t>FPGAs</a:t>
            </a:r>
            <a:endParaRPr lang="es-ES" dirty="0" smtClean="0"/>
          </a:p>
          <a:p>
            <a:pPr lvl="2">
              <a:buNone/>
            </a:pPr>
            <a:r>
              <a:rPr lang="es-ES" dirty="0" smtClean="0"/>
              <a:t>Conceptos avanzados diseño HDL</a:t>
            </a:r>
          </a:p>
          <a:p>
            <a:pPr lvl="1">
              <a:buNone/>
            </a:pPr>
            <a:r>
              <a:rPr lang="es-ES" i="1" dirty="0" smtClean="0"/>
              <a:t>	</a:t>
            </a:r>
            <a:endParaRPr lang="es-ES" sz="1800" dirty="0" smtClean="0"/>
          </a:p>
          <a:p>
            <a:pPr lvl="1">
              <a:buNone/>
            </a:pPr>
            <a:r>
              <a:rPr lang="es-ES" sz="1800" i="1" dirty="0" smtClean="0"/>
              <a:t> </a:t>
            </a:r>
            <a:r>
              <a:rPr lang="es-ES" dirty="0" smtClean="0"/>
              <a:t>	</a:t>
            </a:r>
            <a:endParaRPr lang="es-ES" sz="1800" dirty="0" smtClean="0"/>
          </a:p>
          <a:p>
            <a:pPr lvl="1">
              <a:buNone/>
            </a:pPr>
            <a:endParaRPr lang="es-ES" sz="1800" dirty="0" smtClean="0"/>
          </a:p>
          <a:p>
            <a:pPr lvl="1">
              <a:buNone/>
            </a:pPr>
            <a:endParaRPr lang="es-ES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278" y="1340768"/>
            <a:ext cx="3583218" cy="457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4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204863"/>
            <a:ext cx="3323327" cy="3714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Asignaturas de la especialidad</a:t>
            </a:r>
            <a:endParaRPr lang="es-ES" dirty="0"/>
          </a:p>
        </p:txBody>
      </p:sp>
      <p:sp>
        <p:nvSpPr>
          <p:cNvPr id="12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</a:t>
            </a:r>
            <a:r>
              <a:rPr lang="es-ES" dirty="0" smtClean="0"/>
              <a:t>rado en Ingeniería Electrónica, Robótica y Mecatrónica – Instrumentación Electrónica y Control</a:t>
            </a:r>
            <a:endParaRPr lang="en-GB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474" y="3861048"/>
            <a:ext cx="3168614" cy="2109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Marcador de contenido 1"/>
          <p:cNvSpPr>
            <a:spLocks noGrp="1"/>
          </p:cNvSpPr>
          <p:nvPr>
            <p:ph idx="1"/>
          </p:nvPr>
        </p:nvSpPr>
        <p:spPr>
          <a:xfrm>
            <a:off x="467544" y="1124744"/>
            <a:ext cx="8496944" cy="4824536"/>
          </a:xfrm>
        </p:spPr>
        <p:txBody>
          <a:bodyPr>
            <a:normAutofit/>
          </a:bodyPr>
          <a:lstStyle/>
          <a:p>
            <a:pPr lvl="0"/>
            <a:endParaRPr lang="es-ES" dirty="0" smtClean="0"/>
          </a:p>
          <a:p>
            <a:pPr lvl="0"/>
            <a:r>
              <a:rPr lang="es-ES" b="1" i="1" dirty="0" smtClean="0"/>
              <a:t>Laboratorio de Diseño de Circuitos y Sistemas Electrónicos</a:t>
            </a:r>
          </a:p>
          <a:p>
            <a:pPr lvl="0"/>
            <a:endParaRPr lang="es-ES" dirty="0" smtClean="0"/>
          </a:p>
          <a:p>
            <a:pPr lvl="1"/>
            <a:r>
              <a:rPr lang="es-ES" i="1" dirty="0" smtClean="0"/>
              <a:t>Objetivo: </a:t>
            </a:r>
          </a:p>
          <a:p>
            <a:pPr lvl="1">
              <a:buNone/>
            </a:pPr>
            <a:r>
              <a:rPr lang="es-ES" dirty="0" smtClean="0"/>
              <a:t>	</a:t>
            </a:r>
            <a:r>
              <a:rPr lang="es-ES" sz="1800" dirty="0" smtClean="0"/>
              <a:t>Aprender a diseñar circuitos integrados usando </a:t>
            </a:r>
          </a:p>
          <a:p>
            <a:pPr lvl="1">
              <a:buNone/>
            </a:pPr>
            <a:r>
              <a:rPr lang="es-ES" sz="1800" dirty="0" smtClean="0"/>
              <a:t>	herramientas software de diseño asistido</a:t>
            </a:r>
          </a:p>
          <a:p>
            <a:pPr lvl="1">
              <a:buNone/>
            </a:pPr>
            <a:r>
              <a:rPr lang="es-ES" sz="1800" dirty="0" smtClean="0"/>
              <a:t>	desde especificaciones hasta su fabricación.</a:t>
            </a:r>
            <a:endParaRPr lang="es-ES" dirty="0" smtClean="0"/>
          </a:p>
          <a:p>
            <a:pPr lvl="1">
              <a:buNone/>
            </a:pPr>
            <a:endParaRPr lang="es-ES" dirty="0" smtClean="0"/>
          </a:p>
          <a:p>
            <a:pPr lvl="1">
              <a:buNone/>
            </a:pPr>
            <a:endParaRPr lang="es-ES" dirty="0" smtClean="0"/>
          </a:p>
          <a:p>
            <a:pPr lvl="2"/>
            <a:endParaRPr lang="es-ES" dirty="0" smtClean="0"/>
          </a:p>
          <a:p>
            <a:pPr lvl="2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374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Nando\Desktop\ElectronicaIntegrada\Bloque III\bonding\wi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892338"/>
            <a:ext cx="2808312" cy="2184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67544" y="1196752"/>
            <a:ext cx="8496944" cy="4824536"/>
          </a:xfrm>
        </p:spPr>
        <p:txBody>
          <a:bodyPr>
            <a:normAutofit fontScale="92500" lnSpcReduction="10000"/>
          </a:bodyPr>
          <a:lstStyle/>
          <a:p>
            <a:pPr lvl="0"/>
            <a:endParaRPr lang="es-ES" dirty="0" smtClean="0"/>
          </a:p>
          <a:p>
            <a:pPr lvl="0"/>
            <a:r>
              <a:rPr lang="es-ES" sz="2400" b="1" i="1" dirty="0" smtClean="0"/>
              <a:t>Laboratorio de Diseño de Circuitos y Sistemas Electrónicos</a:t>
            </a:r>
          </a:p>
          <a:p>
            <a:pPr lvl="0"/>
            <a:endParaRPr lang="es-ES" dirty="0" smtClean="0"/>
          </a:p>
          <a:p>
            <a:pPr lvl="1"/>
            <a:r>
              <a:rPr lang="es-ES" i="1" dirty="0" smtClean="0"/>
              <a:t>Objetivo: </a:t>
            </a:r>
          </a:p>
          <a:p>
            <a:pPr lvl="1">
              <a:buNone/>
            </a:pPr>
            <a:r>
              <a:rPr lang="es-ES" dirty="0" smtClean="0"/>
              <a:t>	</a:t>
            </a:r>
            <a:r>
              <a:rPr lang="es-ES" sz="1800" dirty="0" smtClean="0"/>
              <a:t>Aprender a diseñar circuitos integrados usando </a:t>
            </a:r>
          </a:p>
          <a:p>
            <a:pPr lvl="1">
              <a:buNone/>
            </a:pPr>
            <a:r>
              <a:rPr lang="es-ES" sz="1800" dirty="0" smtClean="0"/>
              <a:t>	herramientas software de diseño asistido (CAD)</a:t>
            </a:r>
          </a:p>
          <a:p>
            <a:pPr lvl="1">
              <a:buNone/>
            </a:pPr>
            <a:r>
              <a:rPr lang="es-ES" sz="1800" dirty="0" smtClean="0"/>
              <a:t>	desde especificaciones hasta su fabricación  </a:t>
            </a:r>
          </a:p>
          <a:p>
            <a:pPr lvl="1">
              <a:buNone/>
            </a:pPr>
            <a:endParaRPr lang="es-ES" sz="1800" dirty="0" smtClean="0"/>
          </a:p>
          <a:p>
            <a:pPr lvl="1"/>
            <a:r>
              <a:rPr lang="es-ES" sz="1800" i="1" dirty="0" smtClean="0"/>
              <a:t>Metodología: </a:t>
            </a:r>
          </a:p>
          <a:p>
            <a:pPr lvl="1">
              <a:buNone/>
            </a:pPr>
            <a:r>
              <a:rPr lang="es-ES" sz="1800" dirty="0" smtClean="0"/>
              <a:t>	Clase teórico-prácticas  mediante transparencias </a:t>
            </a:r>
          </a:p>
          <a:p>
            <a:pPr lvl="1">
              <a:buNone/>
            </a:pPr>
            <a:r>
              <a:rPr lang="es-ES" sz="1800" dirty="0" smtClean="0"/>
              <a:t>	y uso de herramientas CAD.</a:t>
            </a:r>
          </a:p>
          <a:p>
            <a:pPr lvl="1">
              <a:buNone/>
            </a:pPr>
            <a:r>
              <a:rPr lang="es-ES" sz="1800" dirty="0" smtClean="0"/>
              <a:t>    </a:t>
            </a:r>
          </a:p>
          <a:p>
            <a:pPr lvl="1"/>
            <a:r>
              <a:rPr lang="es-ES" i="1" dirty="0" smtClean="0"/>
              <a:t>Conceptos fundamentales: </a:t>
            </a:r>
          </a:p>
          <a:p>
            <a:pPr lvl="1">
              <a:buNone/>
            </a:pPr>
            <a:r>
              <a:rPr lang="es-ES" dirty="0" smtClean="0"/>
              <a:t>	</a:t>
            </a:r>
            <a:r>
              <a:rPr lang="es-ES" sz="1800" dirty="0" smtClean="0"/>
              <a:t>Circuitos integrados, procesos CMOS, </a:t>
            </a:r>
          </a:p>
          <a:p>
            <a:pPr lvl="1">
              <a:buNone/>
            </a:pPr>
            <a:r>
              <a:rPr lang="es-ES" sz="1800" dirty="0" smtClean="0"/>
              <a:t>	técnicas de diseño a nivel de </a:t>
            </a:r>
            <a:r>
              <a:rPr lang="es-ES" sz="1800" dirty="0" err="1" smtClean="0"/>
              <a:t>layout</a:t>
            </a:r>
            <a:r>
              <a:rPr lang="es-ES" sz="1800" dirty="0" smtClean="0"/>
              <a:t> (fabricación). </a:t>
            </a:r>
          </a:p>
          <a:p>
            <a:pPr lvl="1">
              <a:buNone/>
            </a:pPr>
            <a:endParaRPr lang="es-ES" sz="1800" dirty="0" smtClean="0"/>
          </a:p>
          <a:p>
            <a:pPr lvl="1">
              <a:buNone/>
            </a:pPr>
            <a:endParaRPr lang="es-ES" dirty="0" smtClean="0"/>
          </a:p>
          <a:p>
            <a:pPr lvl="1">
              <a:buNone/>
            </a:pPr>
            <a:endParaRPr lang="es-ES" dirty="0" smtClean="0"/>
          </a:p>
          <a:p>
            <a:pPr lvl="1">
              <a:buNone/>
            </a:pPr>
            <a:endParaRPr lang="es-ES" dirty="0" smtClean="0"/>
          </a:p>
          <a:p>
            <a:pPr lvl="1">
              <a:buNone/>
            </a:pPr>
            <a:endParaRPr lang="es-ES" dirty="0" smtClean="0"/>
          </a:p>
          <a:p>
            <a:pPr lvl="2"/>
            <a:endParaRPr lang="es-ES" dirty="0" smtClean="0"/>
          </a:p>
          <a:p>
            <a:pPr lvl="2"/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Asignaturas de la especialidad</a:t>
            </a:r>
            <a:endParaRPr lang="es-ES" dirty="0"/>
          </a:p>
        </p:txBody>
      </p:sp>
      <p:sp>
        <p:nvSpPr>
          <p:cNvPr id="12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</a:t>
            </a:r>
            <a:r>
              <a:rPr lang="es-ES" dirty="0" smtClean="0"/>
              <a:t>rado en Ingeniería Electrónica, Robótica y Mecatrónica – Instrumentación Electrónica y Control</a:t>
            </a:r>
            <a:endParaRPr lang="en-GB" dirty="0"/>
          </a:p>
        </p:txBody>
      </p:sp>
      <p:pic>
        <p:nvPicPr>
          <p:cNvPr id="8" name="Picture 2" descr="C:\Users\Nando\Desktop\ElectronicaIntegrada\Bloque III\encapsulados\Fig10 516 B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861048"/>
            <a:ext cx="2808312" cy="2121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374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dirty="0" smtClean="0"/>
              <a:t>Optoelectrónica: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_tradnl" dirty="0" smtClean="0"/>
              <a:t>Láseres de niveles discretos.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_tradnl" dirty="0" smtClean="0"/>
              <a:t>Láseres y </a:t>
            </a:r>
            <a:r>
              <a:rPr lang="es-ES_tradnl" dirty="0" err="1" smtClean="0"/>
              <a:t>LEDs</a:t>
            </a:r>
            <a:r>
              <a:rPr lang="es-ES_tradnl" dirty="0" smtClean="0"/>
              <a:t> semiconductores.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_tradnl" dirty="0" err="1" smtClean="0"/>
              <a:t>Fotodetectores</a:t>
            </a:r>
            <a:r>
              <a:rPr lang="es-ES_tradnl" dirty="0" smtClean="0"/>
              <a:t>, </a:t>
            </a:r>
            <a:r>
              <a:rPr lang="es-ES_tradnl" dirty="0" err="1" smtClean="0"/>
              <a:t>optoacopladores</a:t>
            </a:r>
            <a:r>
              <a:rPr lang="es-ES_tradnl" dirty="0" smtClean="0"/>
              <a:t> y fibras ópticas.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_tradnl" dirty="0" smtClean="0"/>
              <a:t>Cámaras CCD y CMOS.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_tradnl" dirty="0" smtClean="0"/>
              <a:t>Dispositivos basados en cristales líquidos (pantallas LCD-TFT)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_tradnl" dirty="0" smtClean="0"/>
              <a:t>Dispositivos basados en semiconductores orgánicos.	                                           </a:t>
            </a:r>
          </a:p>
          <a:p>
            <a:pPr marL="1314450" lvl="2" indent="-457200">
              <a:buFont typeface="Arial" pitchFamily="34" charset="0"/>
              <a:buChar char="•"/>
            </a:pPr>
            <a:r>
              <a:rPr lang="es-ES_tradnl" sz="2400" dirty="0" smtClean="0"/>
              <a:t>Pantallas OLED.</a:t>
            </a:r>
          </a:p>
          <a:p>
            <a:pPr marL="1314450" lvl="2" indent="-457200">
              <a:buFont typeface="Arial" pitchFamily="34" charset="0"/>
              <a:buChar char="•"/>
            </a:pPr>
            <a:r>
              <a:rPr lang="es-ES_tradnl" sz="2400" dirty="0" smtClean="0"/>
              <a:t>Paneles solares orgánicos.</a:t>
            </a:r>
          </a:p>
          <a:p>
            <a:pPr marL="1314450" lvl="2" indent="-457200">
              <a:buFont typeface="Arial" pitchFamily="34" charset="0"/>
              <a:buChar char="•"/>
            </a:pPr>
            <a:r>
              <a:rPr lang="es-ES_tradnl" sz="2400" dirty="0" smtClean="0"/>
              <a:t>Superficies de iluminación.</a:t>
            </a:r>
            <a:r>
              <a:rPr lang="es-ES_tradnl" dirty="0" smtClean="0"/>
              <a:t>	</a:t>
            </a:r>
          </a:p>
          <a:p>
            <a:pPr marL="457200" indent="-457200">
              <a:buFont typeface="+mj-lt"/>
              <a:buAutoNum type="arabicPeriod"/>
            </a:pPr>
            <a:endParaRPr lang="es-ES_tradnl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Asignaturas de la </a:t>
            </a:r>
            <a:r>
              <a:rPr lang="es-ES" dirty="0" smtClean="0"/>
              <a:t>especialidad</a:t>
            </a:r>
            <a:endParaRPr lang="es-ES_tradn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 smtClean="0"/>
              <a:t>Grado en Ingeniería de Tecnologías de Telecomunicación - Sistemas Electrónicos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243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Asignaturas de la </a:t>
            </a:r>
            <a:r>
              <a:rPr lang="es-ES" dirty="0" smtClean="0"/>
              <a:t>especialidad</a:t>
            </a:r>
            <a:endParaRPr lang="es-ES_tradn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smtClean="0"/>
              <a:t>Grado en Ingeniería de Tecnologías de Telecomunicación - Sistemas Electrónicos</a:t>
            </a:r>
            <a:endParaRPr lang="en-GB" dirty="0"/>
          </a:p>
        </p:txBody>
      </p:sp>
      <p:pic>
        <p:nvPicPr>
          <p:cNvPr id="5" name="Picture 2" descr="http://previews.123rf.com/images/scanrail/scanrail1509/scanrail150900024/44836597-Laser-industria-de-corte-de-metal-concepto-visi-n-macro-de-CNC-digitales-industrial-equipo-num-rica--Foto-de-archiv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21" y="1285860"/>
            <a:ext cx="2359270" cy="157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357290" y="2839030"/>
            <a:ext cx="1121974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Laser CO2</a:t>
            </a:r>
            <a:endParaRPr lang="es-ES_tradnl" dirty="0"/>
          </a:p>
        </p:txBody>
      </p:sp>
      <p:pic>
        <p:nvPicPr>
          <p:cNvPr id="7" name="Picture 2" descr="http://goprogizmo.com/wp-content/uploads/2011/07/IP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1214422"/>
            <a:ext cx="2071702" cy="15592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7 Rectángulo"/>
          <p:cNvSpPr/>
          <p:nvPr/>
        </p:nvSpPr>
        <p:spPr>
          <a:xfrm>
            <a:off x="3929058" y="2928934"/>
            <a:ext cx="1744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/>
              <a:t>Pantalla LCD-TFT</a:t>
            </a:r>
            <a:endParaRPr lang="es-ES_tradnl" dirty="0"/>
          </a:p>
        </p:txBody>
      </p:sp>
      <p:pic>
        <p:nvPicPr>
          <p:cNvPr id="9" name="Picture 2" descr="http://www.mibqyyo.com/articulos/wp-content/uploads/sites/4/2013/12/OLED-estructu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1214422"/>
            <a:ext cx="2486006" cy="178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6715140" y="3000372"/>
            <a:ext cx="1888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/>
              <a:t>Pantalla OLED-TFT</a:t>
            </a:r>
            <a:endParaRPr lang="es-ES_tradnl" dirty="0"/>
          </a:p>
        </p:txBody>
      </p:sp>
      <p:sp>
        <p:nvSpPr>
          <p:cNvPr id="12" name="Shape 45"/>
          <p:cNvSpPr/>
          <p:nvPr/>
        </p:nvSpPr>
        <p:spPr>
          <a:xfrm>
            <a:off x="928662" y="3571876"/>
            <a:ext cx="2214546" cy="164781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14" name="13 Rectángulo"/>
          <p:cNvSpPr/>
          <p:nvPr/>
        </p:nvSpPr>
        <p:spPr>
          <a:xfrm>
            <a:off x="1214414" y="5357826"/>
            <a:ext cx="1396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/>
              <a:t>LED orgánico</a:t>
            </a:r>
            <a:endParaRPr lang="es-ES_trad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3" y="3643314"/>
            <a:ext cx="1214446" cy="93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42" y="3714752"/>
            <a:ext cx="1292014" cy="87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6578" y="3714752"/>
            <a:ext cx="1285101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14744" y="5072074"/>
            <a:ext cx="1285884" cy="935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14942" y="5072075"/>
            <a:ext cx="1400050" cy="87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86578" y="5072074"/>
            <a:ext cx="1343023" cy="91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20 Rectángulo"/>
          <p:cNvSpPr/>
          <p:nvPr/>
        </p:nvSpPr>
        <p:spPr>
          <a:xfrm>
            <a:off x="3929058" y="4643446"/>
            <a:ext cx="44291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dirty="0" smtClean="0"/>
              <a:t>Distintas </a:t>
            </a:r>
            <a:r>
              <a:rPr lang="es-ES_tradnl" sz="1600" dirty="0" err="1" smtClean="0"/>
              <a:t>mesofases</a:t>
            </a:r>
            <a:r>
              <a:rPr lang="es-ES_tradnl" sz="1600" dirty="0" smtClean="0"/>
              <a:t> de un mismo cristal líquido</a:t>
            </a:r>
            <a:endParaRPr lang="es-ES_tradnl" sz="1600" dirty="0"/>
          </a:p>
        </p:txBody>
      </p:sp>
      <p:sp>
        <p:nvSpPr>
          <p:cNvPr id="19" name="1 Marcador de contenido"/>
          <p:cNvSpPr txBox="1">
            <a:spLocks/>
          </p:cNvSpPr>
          <p:nvPr/>
        </p:nvSpPr>
        <p:spPr>
          <a:xfrm>
            <a:off x="467544" y="1268760"/>
            <a:ext cx="8462174" cy="48245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12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1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1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1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b="1" dirty="0" smtClean="0">
                <a:solidFill>
                  <a:schemeClr val="bg1"/>
                </a:solidFill>
              </a:rPr>
              <a:t>Optoelectrónica:</a:t>
            </a:r>
          </a:p>
          <a:p>
            <a:pPr marL="0" indent="0">
              <a:buNone/>
            </a:pP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21682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1268760"/>
            <a:ext cx="5256584" cy="4824536"/>
          </a:xfrm>
        </p:spPr>
        <p:txBody>
          <a:bodyPr>
            <a:normAutofit lnSpcReduction="10000"/>
          </a:bodyPr>
          <a:lstStyle/>
          <a:p>
            <a:r>
              <a:rPr lang="es-ES_tradnl" b="1" dirty="0" smtClean="0"/>
              <a:t>Electrónica y Control de Sistemas </a:t>
            </a:r>
            <a:r>
              <a:rPr lang="es-ES_tradnl" b="1" dirty="0"/>
              <a:t>de </a:t>
            </a:r>
            <a:r>
              <a:rPr lang="es-ES_tradnl" b="1" dirty="0" smtClean="0"/>
              <a:t>Energía</a:t>
            </a:r>
            <a:endParaRPr lang="en-US" b="1" dirty="0" smtClean="0"/>
          </a:p>
          <a:p>
            <a:pPr lvl="1"/>
            <a:r>
              <a:rPr lang="es-ES" dirty="0"/>
              <a:t>Redes eléctricas</a:t>
            </a:r>
            <a:endParaRPr lang="es-ES" dirty="0" smtClean="0"/>
          </a:p>
          <a:p>
            <a:pPr lvl="1"/>
            <a:r>
              <a:rPr lang="es-ES" dirty="0"/>
              <a:t>Distribución </a:t>
            </a:r>
            <a:r>
              <a:rPr lang="es-ES" dirty="0" smtClean="0"/>
              <a:t>y transporte</a:t>
            </a:r>
          </a:p>
          <a:p>
            <a:pPr lvl="1"/>
            <a:r>
              <a:rPr lang="es-ES" dirty="0" smtClean="0"/>
              <a:t>Generadores y sistemas </a:t>
            </a:r>
            <a:r>
              <a:rPr lang="es-ES" dirty="0"/>
              <a:t>de protección</a:t>
            </a:r>
            <a:endParaRPr lang="es-ES" dirty="0" smtClean="0"/>
          </a:p>
          <a:p>
            <a:pPr lvl="1"/>
            <a:r>
              <a:rPr lang="es-ES" dirty="0" smtClean="0"/>
              <a:t>Control </a:t>
            </a:r>
            <a:r>
              <a:rPr lang="es-ES" dirty="0"/>
              <a:t>de tensión </a:t>
            </a:r>
            <a:r>
              <a:rPr lang="es-ES" dirty="0" smtClean="0"/>
              <a:t>y frecuencia</a:t>
            </a:r>
          </a:p>
          <a:p>
            <a:pPr lvl="1"/>
            <a:r>
              <a:rPr lang="es-ES" dirty="0"/>
              <a:t>Generación </a:t>
            </a:r>
            <a:r>
              <a:rPr lang="es-ES" dirty="0" smtClean="0"/>
              <a:t>basada </a:t>
            </a:r>
            <a:r>
              <a:rPr lang="es-ES" dirty="0"/>
              <a:t>en energías </a:t>
            </a:r>
            <a:r>
              <a:rPr lang="es-ES" dirty="0" smtClean="0"/>
              <a:t>renovables</a:t>
            </a:r>
          </a:p>
          <a:p>
            <a:pPr lvl="1"/>
            <a:r>
              <a:rPr lang="es-ES" dirty="0"/>
              <a:t>Sistemas electrónicos </a:t>
            </a:r>
            <a:r>
              <a:rPr lang="es-ES" dirty="0" smtClean="0"/>
              <a:t>para control de convertidores conectados a red</a:t>
            </a:r>
          </a:p>
          <a:p>
            <a:pPr lvl="1"/>
            <a:r>
              <a:rPr lang="es-ES" dirty="0"/>
              <a:t>Sistemas electrónicos para generación eólica</a:t>
            </a:r>
            <a:endParaRPr lang="es-ES" dirty="0" smtClean="0"/>
          </a:p>
          <a:p>
            <a:pPr lvl="1"/>
            <a:r>
              <a:rPr lang="es-ES" dirty="0"/>
              <a:t>Sistemas electrónicos para generación </a:t>
            </a:r>
            <a:r>
              <a:rPr lang="es-ES" dirty="0" smtClean="0"/>
              <a:t>fotovoltaica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Asignaturas</a:t>
            </a:r>
            <a:r>
              <a:rPr lang="en-US" dirty="0" smtClean="0"/>
              <a:t> de la </a:t>
            </a:r>
            <a:r>
              <a:rPr lang="en-US" dirty="0" err="1" smtClean="0"/>
              <a:t>especialidad</a:t>
            </a:r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smtClean="0"/>
              <a:t>Grado en Ingeniería de Tecnologías de Telecomunicación - Sistemas Electrónicos</a:t>
            </a:r>
            <a:endParaRPr lang="en-GB" dirty="0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950" y="0"/>
            <a:ext cx="4589642" cy="685800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509120"/>
            <a:ext cx="1440160" cy="19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Control de Procesos Industriales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2000" dirty="0" smtClean="0"/>
              <a:t>Desarrollo</a:t>
            </a:r>
            <a:endParaRPr lang="es-ES" sz="2000" dirty="0"/>
          </a:p>
          <a:p>
            <a:pPr marL="857250" lvl="1" indent="-457200">
              <a:buFont typeface="+mj-lt"/>
              <a:buAutoNum type="arabicPeriod"/>
            </a:pPr>
            <a:r>
              <a:rPr lang="es-ES" sz="1800" dirty="0" smtClean="0"/>
              <a:t>Instrumentación para control de procesos</a:t>
            </a:r>
            <a:endParaRPr lang="es-ES" sz="1800" dirty="0"/>
          </a:p>
          <a:p>
            <a:pPr marL="857250" lvl="1" indent="-457200">
              <a:buFont typeface="+mj-lt"/>
              <a:buAutoNum type="arabicPeriod"/>
            </a:pPr>
            <a:r>
              <a:rPr lang="es-ES" sz="1800" dirty="0"/>
              <a:t>Modelado, simulación e identificación</a:t>
            </a:r>
          </a:p>
          <a:p>
            <a:pPr marL="857250" lvl="1" indent="-457200">
              <a:buFont typeface="+mj-lt"/>
              <a:buAutoNum type="arabicPeriod"/>
            </a:pPr>
            <a:r>
              <a:rPr lang="es-ES" sz="1800" dirty="0"/>
              <a:t>Control PID en la industria</a:t>
            </a:r>
          </a:p>
          <a:p>
            <a:pPr marL="857250" lvl="1" indent="-457200">
              <a:buFont typeface="+mj-lt"/>
              <a:buAutoNum type="arabicPeriod"/>
            </a:pPr>
            <a:r>
              <a:rPr lang="es-ES" sz="1800" dirty="0"/>
              <a:t>Estructuras avanzadas de lazos de control</a:t>
            </a:r>
          </a:p>
          <a:p>
            <a:pPr marL="857250" lvl="1" indent="-457200">
              <a:buFont typeface="+mj-lt"/>
              <a:buAutoNum type="arabicPeriod"/>
            </a:pPr>
            <a:r>
              <a:rPr lang="es-ES" sz="1800" dirty="0"/>
              <a:t>Control de sistemas </a:t>
            </a:r>
            <a:r>
              <a:rPr lang="es-ES" sz="1800" dirty="0" err="1" smtClean="0"/>
              <a:t>multivariables</a:t>
            </a:r>
            <a:endParaRPr lang="es-ES" sz="1800" dirty="0" smtClean="0"/>
          </a:p>
          <a:p>
            <a:pPr marL="857250" lvl="1" indent="-457200">
              <a:buFont typeface="+mj-lt"/>
              <a:buAutoNum type="arabicPeriod"/>
            </a:pPr>
            <a:endParaRPr lang="es-ES" sz="1800" dirty="0"/>
          </a:p>
          <a:p>
            <a:r>
              <a:rPr lang="en-GB" sz="2000" dirty="0" err="1" smtClean="0"/>
              <a:t>Metodología</a:t>
            </a:r>
            <a:r>
              <a:rPr lang="en-GB" sz="2000" dirty="0" smtClean="0"/>
              <a:t> </a:t>
            </a:r>
            <a:r>
              <a:rPr lang="en-GB" sz="2000" dirty="0" err="1" smtClean="0"/>
              <a:t>docente</a:t>
            </a:r>
            <a:r>
              <a:rPr lang="en-GB" sz="2000" dirty="0" smtClean="0"/>
              <a:t> </a:t>
            </a:r>
            <a:r>
              <a:rPr lang="en-GB" sz="2000" dirty="0" err="1" smtClean="0"/>
              <a:t>muy</a:t>
            </a:r>
            <a:r>
              <a:rPr lang="en-GB" sz="2000" dirty="0" smtClean="0"/>
              <a:t> </a:t>
            </a:r>
            <a:r>
              <a:rPr lang="en-GB" sz="2000" dirty="0" err="1" smtClean="0"/>
              <a:t>práctica</a:t>
            </a: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	</a:t>
            </a:r>
            <a:r>
              <a:rPr lang="en-GB" sz="2000" b="1" dirty="0" smtClean="0">
                <a:solidFill>
                  <a:srgbClr val="C00000"/>
                </a:solidFill>
              </a:rPr>
              <a:t>Flipped classroom + </a:t>
            </a:r>
            <a:r>
              <a:rPr lang="en-GB" sz="2000" b="1" dirty="0" err="1" smtClean="0">
                <a:solidFill>
                  <a:srgbClr val="C00000"/>
                </a:solidFill>
              </a:rPr>
              <a:t>Proyectos</a:t>
            </a:r>
            <a:endParaRPr lang="en-GB" sz="2000" b="1" dirty="0" smtClean="0">
              <a:solidFill>
                <a:srgbClr val="C00000"/>
              </a:solidFill>
            </a:endParaRPr>
          </a:p>
          <a:p>
            <a:pPr lvl="1"/>
            <a:r>
              <a:rPr lang="es-ES" sz="1800" dirty="0" smtClean="0"/>
              <a:t>Cada </a:t>
            </a:r>
            <a:r>
              <a:rPr lang="es-ES" sz="1800" dirty="0"/>
              <a:t>lección tiene</a:t>
            </a:r>
          </a:p>
          <a:p>
            <a:pPr lvl="2"/>
            <a:r>
              <a:rPr lang="es-ES" sz="1600" dirty="0"/>
              <a:t>Material de estudio autónomo (antes de la clase, en EV)</a:t>
            </a:r>
          </a:p>
          <a:p>
            <a:pPr lvl="2"/>
            <a:r>
              <a:rPr lang="es-ES" sz="1600" dirty="0"/>
              <a:t>Casos prácticos</a:t>
            </a:r>
          </a:p>
          <a:p>
            <a:pPr lvl="1"/>
            <a:r>
              <a:rPr lang="es-ES" sz="1800" dirty="0"/>
              <a:t>Las horas de clase lectiva se dedican</a:t>
            </a:r>
          </a:p>
          <a:p>
            <a:pPr lvl="2"/>
            <a:r>
              <a:rPr lang="es-ES" sz="1600" dirty="0"/>
              <a:t>Resolución de dudas</a:t>
            </a:r>
          </a:p>
          <a:p>
            <a:pPr lvl="2"/>
            <a:r>
              <a:rPr lang="es-ES" sz="1600" dirty="0"/>
              <a:t>Realización de casos prácticos</a:t>
            </a:r>
          </a:p>
          <a:p>
            <a:endParaRPr lang="en-GB" sz="2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132813"/>
            <a:ext cx="3690845" cy="87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0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Laboratorio Control Procesos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dirty="0" smtClean="0"/>
              <a:t>Objetivos: </a:t>
            </a:r>
          </a:p>
          <a:p>
            <a:pPr lvl="1"/>
            <a:r>
              <a:rPr lang="es-ES" sz="1800" dirty="0" smtClean="0"/>
              <a:t>Poner en práctica las estrategias de control aprendidas en Control de Procesos Industriales</a:t>
            </a:r>
          </a:p>
          <a:p>
            <a:pPr lvl="1"/>
            <a:r>
              <a:rPr lang="es-ES" sz="1800" dirty="0" smtClean="0"/>
              <a:t>Aprender distintas plataformas de implementación de controladores</a:t>
            </a:r>
          </a:p>
          <a:p>
            <a:pPr lvl="1"/>
            <a:endParaRPr lang="es-ES" sz="1800" dirty="0" smtClean="0"/>
          </a:p>
          <a:p>
            <a:r>
              <a:rPr lang="es-ES" sz="2000" dirty="0" smtClean="0"/>
              <a:t>Metodología docente: </a:t>
            </a:r>
            <a:r>
              <a:rPr lang="es-ES" sz="1600" dirty="0" smtClean="0"/>
              <a:t>Basada en trabajos</a:t>
            </a:r>
          </a:p>
          <a:p>
            <a:pPr lvl="1"/>
            <a:r>
              <a:rPr lang="es-ES" sz="1600" dirty="0" smtClean="0"/>
              <a:t>Trabajo 1: </a:t>
            </a:r>
          </a:p>
          <a:p>
            <a:pPr lvl="2"/>
            <a:r>
              <a:rPr lang="es-ES" sz="1400" dirty="0" smtClean="0"/>
              <a:t>Estrategia: Identificación y control PID de una planta real</a:t>
            </a:r>
          </a:p>
          <a:p>
            <a:pPr lvl="2"/>
            <a:r>
              <a:rPr lang="es-ES" sz="1400" dirty="0" smtClean="0"/>
              <a:t>Plataforma: </a:t>
            </a:r>
            <a:r>
              <a:rPr lang="es-ES" sz="1400" dirty="0" err="1" smtClean="0"/>
              <a:t>Labview</a:t>
            </a:r>
            <a:r>
              <a:rPr lang="es-ES" sz="1400" dirty="0" smtClean="0"/>
              <a:t> + tarjeta A/D</a:t>
            </a:r>
          </a:p>
          <a:p>
            <a:pPr lvl="1"/>
            <a:r>
              <a:rPr lang="es-ES" sz="1600" dirty="0" smtClean="0"/>
              <a:t>Trabajo 2:</a:t>
            </a:r>
          </a:p>
          <a:p>
            <a:pPr lvl="2"/>
            <a:r>
              <a:rPr lang="es-ES" sz="1400" dirty="0" smtClean="0"/>
              <a:t>Estrategia: Estructuras avanzadas de control</a:t>
            </a:r>
          </a:p>
          <a:p>
            <a:pPr lvl="2"/>
            <a:r>
              <a:rPr lang="es-ES" sz="1400" dirty="0" smtClean="0"/>
              <a:t>Plataforma: PLC Siemens S7-1200 + HIL (</a:t>
            </a:r>
            <a:r>
              <a:rPr lang="es-ES" sz="1400" dirty="0" err="1" smtClean="0"/>
              <a:t>Simulink</a:t>
            </a:r>
            <a:r>
              <a:rPr lang="es-ES" sz="1400" dirty="0" smtClean="0"/>
              <a:t>/</a:t>
            </a:r>
            <a:r>
              <a:rPr lang="es-ES" sz="1400" dirty="0" err="1" smtClean="0"/>
              <a:t>Quarc</a:t>
            </a:r>
            <a:r>
              <a:rPr lang="es-ES" sz="1400" dirty="0" smtClean="0"/>
              <a:t>)</a:t>
            </a:r>
          </a:p>
          <a:p>
            <a:pPr lvl="1"/>
            <a:r>
              <a:rPr lang="es-ES" sz="1600" dirty="0" smtClean="0"/>
              <a:t>Trabajo 3:</a:t>
            </a:r>
          </a:p>
          <a:p>
            <a:pPr lvl="2"/>
            <a:r>
              <a:rPr lang="es-ES" sz="1400" dirty="0" smtClean="0"/>
              <a:t>Estrategia: Control </a:t>
            </a:r>
            <a:r>
              <a:rPr lang="es-ES" sz="1400" dirty="0" err="1" smtClean="0"/>
              <a:t>multivariable</a:t>
            </a:r>
            <a:r>
              <a:rPr lang="es-ES" sz="1400" dirty="0" smtClean="0"/>
              <a:t> de una planta real</a:t>
            </a:r>
          </a:p>
          <a:p>
            <a:pPr lvl="2"/>
            <a:r>
              <a:rPr lang="es-ES" sz="1400" dirty="0" smtClean="0"/>
              <a:t>Plataforma: Matlab/</a:t>
            </a:r>
            <a:r>
              <a:rPr lang="es-ES" sz="1400" dirty="0" err="1" smtClean="0"/>
              <a:t>Simulink</a:t>
            </a:r>
            <a:r>
              <a:rPr lang="es-ES" sz="1400" dirty="0" smtClean="0"/>
              <a:t> RT u OPC</a:t>
            </a:r>
          </a:p>
          <a:p>
            <a:pPr lvl="2"/>
            <a:endParaRPr lang="es-ES" sz="1400" dirty="0" smtClean="0"/>
          </a:p>
          <a:p>
            <a:pPr lvl="2"/>
            <a:endParaRPr lang="es-ES" sz="1400" dirty="0" smtClean="0"/>
          </a:p>
        </p:txBody>
      </p:sp>
      <p:pic>
        <p:nvPicPr>
          <p:cNvPr id="1026" name="Picture 2" descr="Resultado de imagen de s7 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935506"/>
            <a:ext cx="1900647" cy="136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Resultado de imagen de Lab 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6" descr="Resultado de imagen de Lab vie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892" y="2859742"/>
            <a:ext cx="1917868" cy="83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Resultado de imagen de OP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366655"/>
            <a:ext cx="1696496" cy="117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91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Presentación del itinerario</a:t>
            </a:r>
          </a:p>
          <a:p>
            <a:pPr lvl="1"/>
            <a:r>
              <a:rPr lang="es-ES" dirty="0" smtClean="0"/>
              <a:t>Asignaturas comunes al grado</a:t>
            </a:r>
          </a:p>
          <a:p>
            <a:pPr lvl="1"/>
            <a:r>
              <a:rPr lang="es-ES" dirty="0" smtClean="0"/>
              <a:t>Asignaturas de la especialidad</a:t>
            </a:r>
          </a:p>
          <a:p>
            <a:r>
              <a:rPr lang="es-ES" dirty="0" smtClean="0"/>
              <a:t>Salidas profesionales</a:t>
            </a:r>
          </a:p>
          <a:p>
            <a:pPr lvl="1"/>
            <a:r>
              <a:rPr lang="es-ES" dirty="0" smtClean="0"/>
              <a:t>Empresas</a:t>
            </a:r>
          </a:p>
          <a:p>
            <a:pPr lvl="1"/>
            <a:r>
              <a:rPr lang="es-ES" dirty="0" smtClean="0"/>
              <a:t>Investigación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Índice</a:t>
            </a:r>
            <a:endParaRPr lang="en-GB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/>
        <p:txBody>
          <a:bodyPr anchor="t"/>
          <a:lstStyle/>
          <a:p>
            <a:r>
              <a:rPr lang="es-ES" dirty="0"/>
              <a:t>G</a:t>
            </a:r>
            <a:r>
              <a:rPr lang="es-ES" dirty="0" smtClean="0"/>
              <a:t>rado en Ingeniería Electrónica, Robótica y Mecatrónica – Instrumentación Electrónica y Control</a:t>
            </a:r>
            <a:endParaRPr lang="en-GB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968749"/>
            <a:ext cx="3933825" cy="2619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pPr>
              <a:buBlip>
                <a:blip r:embed="rId2"/>
              </a:buBlip>
            </a:pP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Presentación del itinerario</a:t>
            </a:r>
          </a:p>
          <a:p>
            <a:pPr lvl="1">
              <a:buBlip>
                <a:blip r:embed="rId2"/>
              </a:buBlip>
            </a:pP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Asignaturas </a:t>
            </a: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comunes al grado</a:t>
            </a:r>
          </a:p>
          <a:p>
            <a:pPr lvl="1">
              <a:buBlip>
                <a:blip r:embed="rId2"/>
              </a:buBlip>
            </a:pP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Asignaturas </a:t>
            </a: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 la </a:t>
            </a: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especialidad</a:t>
            </a:r>
            <a:endParaRPr lang="es-ES" dirty="0"/>
          </a:p>
          <a:p>
            <a:r>
              <a:rPr lang="es-ES" dirty="0"/>
              <a:t>Salidas profesionales</a:t>
            </a:r>
          </a:p>
          <a:p>
            <a:pPr lvl="1"/>
            <a:r>
              <a:rPr lang="es-ES" dirty="0"/>
              <a:t>Empresas</a:t>
            </a:r>
          </a:p>
          <a:p>
            <a:pPr lvl="1">
              <a:buBlip>
                <a:blip r:embed="rId2"/>
              </a:buBlip>
            </a:pP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Investigación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Índice</a:t>
            </a:r>
            <a:endParaRPr lang="en-GB" dirty="0"/>
          </a:p>
        </p:txBody>
      </p:sp>
      <p:pic>
        <p:nvPicPr>
          <p:cNvPr id="7" name="Imagen 7"/>
          <p:cNvPicPr>
            <a:picLocks noChangeAspect="1"/>
          </p:cNvPicPr>
          <p:nvPr/>
        </p:nvPicPr>
        <p:blipFill>
          <a:blip r:embed="rId3" cstate="print">
            <a:alphaModFix amt="95000"/>
          </a:blip>
          <a:stretch>
            <a:fillRect/>
          </a:stretch>
        </p:blipFill>
        <p:spPr>
          <a:xfrm>
            <a:off x="5724128" y="1177599"/>
            <a:ext cx="3240360" cy="2150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</a:t>
            </a:r>
            <a:r>
              <a:rPr lang="es-ES" dirty="0" smtClean="0"/>
              <a:t>rado en Ingeniería Electrónica, Robótica y Mecatrónica – Instrumentación Electrónica y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480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alphaModFix amt="50000"/>
          </a:blip>
          <a:stretch>
            <a:fillRect/>
          </a:stretch>
        </p:blipFill>
        <p:spPr>
          <a:xfrm>
            <a:off x="5868144" y="3166870"/>
            <a:ext cx="3240360" cy="289904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>
            <a:alphaModFix amt="30000"/>
          </a:blip>
          <a:srcRect l="5904" t="6809" r="6837" b="8181"/>
          <a:stretch/>
        </p:blipFill>
        <p:spPr>
          <a:xfrm>
            <a:off x="5468607" y="1124744"/>
            <a:ext cx="3639897" cy="2352542"/>
          </a:xfrm>
          <a:prstGeom prst="rect">
            <a:avLst/>
          </a:prstGeom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67544" y="1268760"/>
            <a:ext cx="8136904" cy="4824536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Sectores relacionados con la electrónica en España y extranjero:</a:t>
            </a:r>
          </a:p>
          <a:p>
            <a:pPr lvl="1"/>
            <a:r>
              <a:rPr lang="es-ES" dirty="0" smtClean="0"/>
              <a:t>Comunicaciones: telefonía móvil, televisión, internet, …</a:t>
            </a:r>
          </a:p>
          <a:p>
            <a:pPr lvl="1"/>
            <a:r>
              <a:rPr lang="es-ES" dirty="0" smtClean="0"/>
              <a:t>Salud: Equipos de instrumentación, monitorización de pacientes, …</a:t>
            </a:r>
          </a:p>
          <a:p>
            <a:pPr lvl="1"/>
            <a:r>
              <a:rPr lang="es-ES" dirty="0" smtClean="0"/>
              <a:t>Industria: Control, </a:t>
            </a:r>
            <a:r>
              <a:rPr lang="es-ES" dirty="0" err="1" smtClean="0"/>
              <a:t>sensorización</a:t>
            </a:r>
            <a:r>
              <a:rPr lang="es-ES" dirty="0" smtClean="0"/>
              <a:t>, … </a:t>
            </a:r>
          </a:p>
          <a:p>
            <a:pPr lvl="1"/>
            <a:r>
              <a:rPr lang="es-ES" dirty="0" smtClean="0"/>
              <a:t>Energía:  Conversión de potencia, control y eficiencia energética, …</a:t>
            </a:r>
          </a:p>
          <a:p>
            <a:pPr lvl="1"/>
            <a:r>
              <a:rPr lang="es-ES" dirty="0" smtClean="0"/>
              <a:t>Aeroespacial: Sistemas de aviónica, </a:t>
            </a:r>
            <a:r>
              <a:rPr lang="es-ES" dirty="0" err="1" smtClean="0"/>
              <a:t>sensorización</a:t>
            </a:r>
            <a:r>
              <a:rPr lang="es-ES" dirty="0" smtClean="0"/>
              <a:t>, …</a:t>
            </a:r>
          </a:p>
          <a:p>
            <a:pPr lvl="1"/>
            <a:r>
              <a:rPr lang="es-ES" dirty="0" smtClean="0"/>
              <a:t>Electrónica: Diseño electrónico, ASIC, verificación …</a:t>
            </a:r>
          </a:p>
          <a:p>
            <a:endParaRPr lang="es-ES" dirty="0" smtClean="0"/>
          </a:p>
          <a:p>
            <a:r>
              <a:rPr lang="es-ES" dirty="0" smtClean="0"/>
              <a:t>Muchas empresas que trabajan en alguno de estos sectores requieren de ingenieros con conocimientos en:</a:t>
            </a:r>
          </a:p>
          <a:p>
            <a:pPr lvl="1"/>
            <a:r>
              <a:rPr lang="es-ES" dirty="0" smtClean="0"/>
              <a:t>Electrónica digital y/o analógica</a:t>
            </a:r>
          </a:p>
          <a:p>
            <a:pPr lvl="1"/>
            <a:r>
              <a:rPr lang="es-ES" dirty="0" err="1" smtClean="0"/>
              <a:t>Prototipado</a:t>
            </a:r>
            <a:r>
              <a:rPr lang="es-ES" dirty="0" smtClean="0"/>
              <a:t>: diseño de placas PCB, uso de </a:t>
            </a:r>
            <a:r>
              <a:rPr lang="es-ES" dirty="0" err="1" smtClean="0"/>
              <a:t>FPGAs</a:t>
            </a:r>
            <a:r>
              <a:rPr lang="es-ES" dirty="0" smtClean="0"/>
              <a:t>, …</a:t>
            </a:r>
          </a:p>
          <a:p>
            <a:pPr lvl="1"/>
            <a:r>
              <a:rPr lang="es-ES" dirty="0" err="1" smtClean="0"/>
              <a:t>Microcontroladores</a:t>
            </a:r>
            <a:r>
              <a:rPr lang="es-ES" dirty="0" smtClean="0"/>
              <a:t> y </a:t>
            </a:r>
            <a:r>
              <a:rPr lang="es-ES" dirty="0" err="1" smtClean="0"/>
              <a:t>DSPs</a:t>
            </a:r>
            <a:endParaRPr lang="es-ES" dirty="0" smtClean="0"/>
          </a:p>
          <a:p>
            <a:pPr lvl="1"/>
            <a:endParaRPr lang="es-ES" dirty="0" smtClean="0"/>
          </a:p>
          <a:p>
            <a:pPr lvl="1"/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Empresas</a:t>
            </a:r>
            <a:endParaRPr lang="es-ES" dirty="0"/>
          </a:p>
        </p:txBody>
      </p:sp>
      <p:sp>
        <p:nvSpPr>
          <p:cNvPr id="7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</a:t>
            </a:r>
            <a:r>
              <a:rPr lang="es-ES" dirty="0" smtClean="0"/>
              <a:t>rado en Ingeniería Electrónica, Robótica y Mecatrónica – Instrumentación Electrónica y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44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Como prueba de ello, y teniendo en cuenta SÓLO los datos del Departamento de Ingeniería Electrónica</a:t>
            </a:r>
          </a:p>
          <a:p>
            <a:pPr lvl="1"/>
            <a:r>
              <a:rPr lang="es-ES" dirty="0" smtClean="0"/>
              <a:t>Contratos con empresas </a:t>
            </a:r>
          </a:p>
          <a:p>
            <a:pPr lvl="2"/>
            <a:r>
              <a:rPr lang="es-ES" dirty="0" smtClean="0"/>
              <a:t>Facturación de ~4 millones de € / año  </a:t>
            </a:r>
            <a:r>
              <a:rPr lang="es-ES" dirty="0" smtClean="0">
                <a:solidFill>
                  <a:srgbClr val="FF0000"/>
                </a:solidFill>
              </a:rPr>
              <a:t>(</a:t>
            </a:r>
            <a:r>
              <a:rPr lang="es-ES" b="1" dirty="0" smtClean="0">
                <a:solidFill>
                  <a:srgbClr val="FF0000"/>
                </a:solidFill>
              </a:rPr>
              <a:t>últimos 7-10 años</a:t>
            </a:r>
            <a:r>
              <a:rPr lang="es-ES" dirty="0" smtClean="0">
                <a:solidFill>
                  <a:srgbClr val="FF0000"/>
                </a:solidFill>
              </a:rPr>
              <a:t>)</a:t>
            </a:r>
          </a:p>
          <a:p>
            <a:pPr lvl="2"/>
            <a:r>
              <a:rPr lang="es-ES" dirty="0" smtClean="0"/>
              <a:t>Acuerdos y contratos con más de 20 empresas del sector</a:t>
            </a:r>
          </a:p>
          <a:p>
            <a:pPr lvl="2"/>
            <a:r>
              <a:rPr lang="es-ES" dirty="0" smtClean="0"/>
              <a:t>Más de 70 becarios/ingenieros contratados</a:t>
            </a:r>
          </a:p>
          <a:p>
            <a:pPr lvl="1"/>
            <a:r>
              <a:rPr lang="es-ES" dirty="0" smtClean="0"/>
              <a:t>Múltiples empresas creadas (Spin off) y actualmente activas:</a:t>
            </a:r>
          </a:p>
          <a:p>
            <a:pPr lvl="2"/>
            <a:r>
              <a:rPr lang="es-ES" dirty="0" err="1" smtClean="0"/>
              <a:t>GreenPower</a:t>
            </a:r>
            <a:r>
              <a:rPr lang="es-ES" dirty="0" smtClean="0"/>
              <a:t> Technologies (Energías renovables)</a:t>
            </a:r>
          </a:p>
          <a:p>
            <a:pPr lvl="2"/>
            <a:r>
              <a:rPr lang="es-ES" dirty="0" err="1" smtClean="0"/>
              <a:t>Skylife</a:t>
            </a:r>
            <a:r>
              <a:rPr lang="es-ES" dirty="0" smtClean="0"/>
              <a:t> </a:t>
            </a:r>
            <a:r>
              <a:rPr lang="es-ES" dirty="0" err="1" smtClean="0"/>
              <a:t>Engineering</a:t>
            </a:r>
            <a:r>
              <a:rPr lang="es-ES" dirty="0" smtClean="0"/>
              <a:t> (Aeronáutica)</a:t>
            </a:r>
          </a:p>
          <a:p>
            <a:pPr lvl="2"/>
            <a:r>
              <a:rPr lang="es-ES" dirty="0" smtClean="0"/>
              <a:t>Solar MEMS Technologies </a:t>
            </a:r>
            <a:r>
              <a:rPr lang="es-ES" dirty="0"/>
              <a:t>(</a:t>
            </a:r>
            <a:r>
              <a:rPr lang="es-ES" dirty="0" smtClean="0"/>
              <a:t>E. renovables y espacio)</a:t>
            </a:r>
          </a:p>
          <a:p>
            <a:pPr lvl="2"/>
            <a:endParaRPr lang="es-ES" dirty="0" smtClean="0"/>
          </a:p>
          <a:p>
            <a:pPr lvl="2"/>
            <a:endParaRPr lang="es-ES" dirty="0" smtClean="0"/>
          </a:p>
          <a:p>
            <a:pPr lvl="2"/>
            <a:endParaRPr lang="es-ES" dirty="0" smtClean="0"/>
          </a:p>
          <a:p>
            <a:endParaRPr lang="es-ES" dirty="0" smtClean="0"/>
          </a:p>
          <a:p>
            <a:pPr lvl="2"/>
            <a:endParaRPr lang="es-ES" dirty="0" smtClean="0"/>
          </a:p>
          <a:p>
            <a:pPr lvl="1"/>
            <a:endParaRPr lang="es-ES" dirty="0" smtClean="0"/>
          </a:p>
          <a:p>
            <a:pPr lvl="1"/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Empresas (II)</a:t>
            </a:r>
            <a:endParaRPr lang="es-ES" dirty="0"/>
          </a:p>
        </p:txBody>
      </p:sp>
      <p:pic>
        <p:nvPicPr>
          <p:cNvPr id="5" name="Picture 9" descr="http://t2.gstatic.com/images?q=tbn:ANd9GcQSIgDVgINWZatfBON8kgp3zor7IglyRuUxKvPU-bpZ5OwHp-j3"/>
          <p:cNvPicPr>
            <a:picLocks noChangeAspect="1" noChangeArrowheads="1"/>
          </p:cNvPicPr>
          <p:nvPr/>
        </p:nvPicPr>
        <p:blipFill>
          <a:blip r:embed="rId3" cstate="print">
            <a:alphaModFix am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632" y="4149080"/>
            <a:ext cx="248448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</a:t>
            </a:r>
            <a:r>
              <a:rPr lang="es-ES" dirty="0" smtClean="0"/>
              <a:t>rado en Ingeniería Electrónica, Robótica y Mecatrónica – Instrumentación Electrónica y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289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Algunas empresas del sector con las que el Departamento trabaja de forma asidua y que demandan Ingenieros con conocimientos de electrónica:</a:t>
            </a:r>
            <a:endParaRPr lang="es-ES" dirty="0"/>
          </a:p>
          <a:p>
            <a:pPr lvl="2"/>
            <a:endParaRPr lang="es-ES" dirty="0" smtClean="0"/>
          </a:p>
          <a:p>
            <a:pPr lvl="2"/>
            <a:endParaRPr lang="es-ES" dirty="0" smtClean="0"/>
          </a:p>
          <a:p>
            <a:pPr lvl="2"/>
            <a:endParaRPr lang="es-ES" dirty="0" smtClean="0"/>
          </a:p>
          <a:p>
            <a:endParaRPr lang="es-ES" dirty="0" smtClean="0"/>
          </a:p>
          <a:p>
            <a:pPr lvl="2"/>
            <a:endParaRPr lang="es-ES" dirty="0" smtClean="0"/>
          </a:p>
          <a:p>
            <a:pPr lvl="1"/>
            <a:endParaRPr lang="es-ES" dirty="0" smtClean="0"/>
          </a:p>
          <a:p>
            <a:pPr lvl="1"/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Empresas (III)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445380"/>
            <a:ext cx="1943100" cy="6731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2276872"/>
            <a:ext cx="2418670" cy="52908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2301364"/>
            <a:ext cx="1456184" cy="115570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2983981"/>
            <a:ext cx="1368152" cy="49253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12000" y="2085340"/>
            <a:ext cx="2032000" cy="10414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5576" y="3429000"/>
            <a:ext cx="2088232" cy="32778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19872" y="3645024"/>
            <a:ext cx="2741591" cy="529208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27984" y="5229200"/>
            <a:ext cx="2493719" cy="576706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7519" y="4291867"/>
            <a:ext cx="1523570" cy="1126626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99636" y="4691669"/>
            <a:ext cx="950893" cy="1052775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164288" y="3068960"/>
            <a:ext cx="1728192" cy="130619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300192" y="4307702"/>
            <a:ext cx="2705348" cy="106551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067944" y="4077072"/>
            <a:ext cx="1570182" cy="923636"/>
          </a:xfrm>
          <a:prstGeom prst="rect">
            <a:avLst/>
          </a:prstGeom>
        </p:spPr>
      </p:pic>
      <p:sp>
        <p:nvSpPr>
          <p:cNvPr id="18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</a:t>
            </a:r>
            <a:r>
              <a:rPr lang="es-ES" dirty="0" smtClean="0"/>
              <a:t>rado en Ingeniería Electrónica, Robótica y Mecatrónica – Instrumentación Electrónica y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267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Empresas (IV)</a:t>
            </a:r>
            <a:endParaRPr lang="es-ES" dirty="0"/>
          </a:p>
        </p:txBody>
      </p:sp>
      <p:pic>
        <p:nvPicPr>
          <p:cNvPr id="25" name="2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456875"/>
            <a:ext cx="8461375" cy="4447487"/>
          </a:xfrm>
        </p:spPr>
      </p:pic>
      <p:sp>
        <p:nvSpPr>
          <p:cNvPr id="5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</a:t>
            </a:r>
            <a:r>
              <a:rPr lang="es-ES" dirty="0" smtClean="0"/>
              <a:t>rado en Ingeniería Electrónica, Robótica y Mecatrónica – Instrumentación Electrónica y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170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pPr>
              <a:buBlip>
                <a:blip r:embed="rId2"/>
              </a:buBlip>
            </a:pP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Presentación del itinerario</a:t>
            </a:r>
          </a:p>
          <a:p>
            <a:pPr lvl="1">
              <a:buBlip>
                <a:blip r:embed="rId2"/>
              </a:buBlip>
            </a:pP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Asignaturas </a:t>
            </a: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comunes al grado</a:t>
            </a:r>
          </a:p>
          <a:p>
            <a:pPr lvl="1">
              <a:buBlip>
                <a:blip r:embed="rId2"/>
              </a:buBlip>
            </a:pP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Asignaturas </a:t>
            </a: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 la </a:t>
            </a: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especialidad</a:t>
            </a:r>
            <a:endParaRPr lang="es-ES" dirty="0"/>
          </a:p>
          <a:p>
            <a:r>
              <a:rPr lang="es-ES" dirty="0" smtClean="0"/>
              <a:t>Salidas profesionales</a:t>
            </a:r>
          </a:p>
          <a:p>
            <a:pPr lvl="1">
              <a:buBlip>
                <a:blip r:embed="rId2"/>
              </a:buBlip>
            </a:pP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Empresas</a:t>
            </a:r>
          </a:p>
          <a:p>
            <a:pPr lvl="1"/>
            <a:r>
              <a:rPr lang="es-ES" dirty="0" smtClean="0"/>
              <a:t>Investigación</a:t>
            </a:r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Índice</a:t>
            </a:r>
            <a:endParaRPr lang="en-GB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916832"/>
            <a:ext cx="3601120" cy="3068960"/>
          </a:xfrm>
          <a:prstGeom prst="rect">
            <a:avLst/>
          </a:prstGeom>
        </p:spPr>
      </p:pic>
      <p:sp>
        <p:nvSpPr>
          <p:cNvPr id="6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</a:t>
            </a:r>
            <a:r>
              <a:rPr lang="es-ES" dirty="0" smtClean="0"/>
              <a:t>rado en Ingeniería Electrónica, Robótica y Mecatrónica – Instrumentación Electrónica y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275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alphaModFix amt="52000"/>
          </a:blip>
          <a:srcRect r="5017"/>
          <a:stretch/>
        </p:blipFill>
        <p:spPr>
          <a:xfrm>
            <a:off x="6012160" y="2780928"/>
            <a:ext cx="3149079" cy="24531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67544" y="1268760"/>
            <a:ext cx="8424936" cy="4824536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Máster con mención de excelencia</a:t>
            </a:r>
          </a:p>
          <a:p>
            <a:pPr lvl="1"/>
            <a:r>
              <a:rPr lang="es-ES" dirty="0" smtClean="0"/>
              <a:t>Nuevo Máster en Electrónica, Robótica y Automática (60 </a:t>
            </a:r>
            <a:r>
              <a:rPr lang="es-ES" dirty="0" err="1" smtClean="0"/>
              <a:t>cr</a:t>
            </a:r>
            <a:r>
              <a:rPr lang="es-ES" dirty="0" smtClean="0"/>
              <a:t>. y </a:t>
            </a:r>
            <a:r>
              <a:rPr lang="es-ES" b="1" dirty="0" smtClean="0"/>
              <a:t>posible</a:t>
            </a:r>
            <a:r>
              <a:rPr lang="es-ES" dirty="0" smtClean="0"/>
              <a:t> doble titulación con el Máster de Industriales)</a:t>
            </a:r>
          </a:p>
          <a:p>
            <a:pPr lvl="1"/>
            <a:r>
              <a:rPr lang="es-ES" dirty="0" smtClean="0"/>
              <a:t>Posibilidad de acceso a Máster de Industriales</a:t>
            </a:r>
          </a:p>
          <a:p>
            <a:r>
              <a:rPr lang="es-ES" dirty="0" smtClean="0"/>
              <a:t>Programa de doctorado con mención de excelencia (Automática, Electrónica y Telecomunicaciones)</a:t>
            </a:r>
          </a:p>
          <a:p>
            <a:r>
              <a:rPr lang="es-ES" dirty="0" smtClean="0"/>
              <a:t>~12 tesis doctorales defendidas en el último año, la mayoría de ellas con mención de doctorado europeo</a:t>
            </a:r>
          </a:p>
          <a:p>
            <a:r>
              <a:rPr lang="es-ES" dirty="0" smtClean="0"/>
              <a:t>Actualmente 6 becarios FPI/FPU</a:t>
            </a:r>
          </a:p>
          <a:p>
            <a:r>
              <a:rPr lang="es-ES" dirty="0" smtClean="0"/>
              <a:t>Acuerdos/contactos con centros de investigación internacionales de prestigio para realización de estancias:</a:t>
            </a:r>
          </a:p>
          <a:p>
            <a:pPr lvl="1"/>
            <a:r>
              <a:rPr lang="es-ES" dirty="0" smtClean="0"/>
              <a:t>ESA (NL), Samsung </a:t>
            </a:r>
            <a:r>
              <a:rPr lang="es-ES" dirty="0"/>
              <a:t>R&amp;D </a:t>
            </a:r>
            <a:r>
              <a:rPr lang="es-ES" dirty="0" smtClean="0"/>
              <a:t>(</a:t>
            </a:r>
            <a:r>
              <a:rPr lang="es-ES" dirty="0" err="1" smtClean="0"/>
              <a:t>Uk</a:t>
            </a:r>
            <a:r>
              <a:rPr lang="es-ES" dirty="0" smtClean="0"/>
              <a:t>), NXP (NL), </a:t>
            </a:r>
            <a:r>
              <a:rPr lang="es-ES" dirty="0"/>
              <a:t> </a:t>
            </a:r>
            <a:r>
              <a:rPr lang="es-ES" dirty="0" err="1" smtClean="0"/>
              <a:t>Analog</a:t>
            </a:r>
            <a:r>
              <a:rPr lang="es-ES" dirty="0" smtClean="0"/>
              <a:t> &amp; </a:t>
            </a:r>
            <a:r>
              <a:rPr lang="es-ES" dirty="0" err="1" smtClean="0"/>
              <a:t>Mixed-Signal</a:t>
            </a:r>
            <a:r>
              <a:rPr lang="es-ES" dirty="0" smtClean="0"/>
              <a:t> </a:t>
            </a:r>
            <a:br>
              <a:rPr lang="es-ES" dirty="0" smtClean="0"/>
            </a:br>
            <a:r>
              <a:rPr lang="es-ES" dirty="0" smtClean="0"/>
              <a:t>Center (USA</a:t>
            </a:r>
            <a:r>
              <a:rPr lang="es-ES" dirty="0"/>
              <a:t>)</a:t>
            </a:r>
            <a:r>
              <a:rPr lang="es-ES" dirty="0" smtClean="0"/>
              <a:t>, Imperial </a:t>
            </a:r>
            <a:r>
              <a:rPr lang="es-ES" dirty="0" err="1"/>
              <a:t>C</a:t>
            </a:r>
            <a:r>
              <a:rPr lang="es-ES" dirty="0" err="1" smtClean="0"/>
              <a:t>ollege</a:t>
            </a:r>
            <a:r>
              <a:rPr lang="es-ES" dirty="0" smtClean="0"/>
              <a:t> (UK), Turku </a:t>
            </a:r>
            <a:r>
              <a:rPr lang="es-ES" dirty="0" err="1" smtClean="0"/>
              <a:t>University</a:t>
            </a:r>
            <a:r>
              <a:rPr lang="es-ES" dirty="0" smtClean="0"/>
              <a:t> (FI), </a:t>
            </a:r>
            <a:r>
              <a:rPr lang="es-ES" dirty="0" err="1" smtClean="0"/>
              <a:t>Politecnico</a:t>
            </a:r>
            <a:r>
              <a:rPr lang="es-ES" dirty="0" smtClean="0"/>
              <a:t> di Torino (Italia) …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Investigación</a:t>
            </a:r>
            <a:endParaRPr lang="es-ES" dirty="0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</a:t>
            </a:r>
            <a:r>
              <a:rPr lang="es-ES" dirty="0" smtClean="0"/>
              <a:t>rado en Ingeniería Electrónica, Robótica y Mecatrónica – Instrumentación Electrónica y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989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Trabajo\Vectorsol\Prensa\canal sur 2 tesis\Material INTA\Nanosat-au-S5-04_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26822"/>
            <a:ext cx="2479401" cy="188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67544" y="1268760"/>
            <a:ext cx="8424936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Emprendimiento</a:t>
            </a:r>
            <a:endParaRPr lang="es-ES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1996537" cy="1573912"/>
          </a:xfrm>
          <a:prstGeom prst="rect">
            <a:avLst/>
          </a:prstGeom>
        </p:spPr>
      </p:pic>
      <p:cxnSp>
        <p:nvCxnSpPr>
          <p:cNvPr id="8" name="7 Conector recto"/>
          <p:cNvCxnSpPr/>
          <p:nvPr/>
        </p:nvCxnSpPr>
        <p:spPr>
          <a:xfrm>
            <a:off x="2195736" y="1484784"/>
            <a:ext cx="1512168" cy="115212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1897860" y="2636912"/>
            <a:ext cx="181004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1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46" y="2972281"/>
            <a:ext cx="2223478" cy="833805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248889"/>
            <a:ext cx="2935412" cy="1388023"/>
          </a:xfrm>
          <a:prstGeom prst="rect">
            <a:avLst/>
          </a:prstGeom>
        </p:spPr>
      </p:pic>
      <p:pic>
        <p:nvPicPr>
          <p:cNvPr id="27" name="5 Imagen" descr="axisq6034-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38" y="4077072"/>
            <a:ext cx="3410430" cy="191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57" y="4493332"/>
            <a:ext cx="2609326" cy="13839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pic>
        <p:nvPicPr>
          <p:cNvPr id="26" name="5 Marcador de contenido" descr="logo_nasa2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560" y="4045818"/>
            <a:ext cx="811742" cy="81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407402"/>
            <a:ext cx="2160240" cy="162018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768715"/>
            <a:ext cx="1950720" cy="1463040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34" y="2710985"/>
            <a:ext cx="1711846" cy="678570"/>
          </a:xfrm>
          <a:prstGeom prst="rect">
            <a:avLst/>
          </a:prstGeom>
        </p:spPr>
      </p:pic>
      <p:sp>
        <p:nvSpPr>
          <p:cNvPr id="19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</a:t>
            </a:r>
            <a:r>
              <a:rPr lang="es-ES" dirty="0" smtClean="0"/>
              <a:t>rado en Ingeniería Electrónica, Robótica y Mecatrónica – Instrumentación Electrónica y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39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2800" dirty="0" smtClean="0"/>
              <a:t>Jornada de puertas abiertas:</a:t>
            </a:r>
          </a:p>
          <a:p>
            <a:pPr lvl="1"/>
            <a:r>
              <a:rPr lang="es-ES_tradnl" sz="2600" dirty="0" smtClean="0"/>
              <a:t>23 Mayo 2019</a:t>
            </a:r>
          </a:p>
          <a:p>
            <a:pPr lvl="2"/>
            <a:r>
              <a:rPr lang="es-ES_tradnl" sz="2400" dirty="0" smtClean="0"/>
              <a:t>De 10:00 a 13:00 y de 16:00 a 18:00</a:t>
            </a:r>
          </a:p>
          <a:p>
            <a:pPr lvl="2"/>
            <a:r>
              <a:rPr lang="es-ES_tradnl" sz="2400" dirty="0" smtClean="0"/>
              <a:t>Laboratorios </a:t>
            </a:r>
            <a:r>
              <a:rPr lang="es-ES_tradnl" sz="2400" dirty="0"/>
              <a:t>de </a:t>
            </a:r>
            <a:r>
              <a:rPr lang="es-ES_tradnl" sz="2400" dirty="0" smtClean="0"/>
              <a:t>investigación Departamento Ingeniería Electrónica (L2, planta 1, </a:t>
            </a:r>
            <a:r>
              <a:rPr lang="es-ES_tradnl" sz="2400" smtClean="0"/>
              <a:t>pasillo izquierdo)</a:t>
            </a:r>
            <a:endParaRPr lang="en-US" sz="2400" dirty="0" smtClean="0"/>
          </a:p>
          <a:p>
            <a:endParaRPr lang="en-US" sz="2800" dirty="0"/>
          </a:p>
          <a:p>
            <a:r>
              <a:rPr lang="en-US" sz="2800" dirty="0" smtClean="0"/>
              <a:t>Fernando Muñoz </a:t>
            </a:r>
            <a:r>
              <a:rPr lang="en-US" sz="2800" dirty="0" err="1" smtClean="0"/>
              <a:t>Chavero</a:t>
            </a:r>
            <a:r>
              <a:rPr lang="en-US" sz="2800" dirty="0" smtClean="0"/>
              <a:t>:</a:t>
            </a:r>
          </a:p>
          <a:p>
            <a:pPr lvl="1"/>
            <a:r>
              <a:rPr lang="en-US" sz="2800" dirty="0" smtClean="0">
                <a:hlinkClick r:id="rId2"/>
              </a:rPr>
              <a:t>fmunoz@us.es</a:t>
            </a:r>
            <a:endParaRPr lang="en-US" sz="2800" dirty="0" smtClean="0"/>
          </a:p>
          <a:p>
            <a:r>
              <a:rPr lang="en-US" sz="2800" dirty="0" err="1" smtClean="0"/>
              <a:t>Hipólito</a:t>
            </a:r>
            <a:r>
              <a:rPr lang="en-US" sz="2800" dirty="0" smtClean="0"/>
              <a:t> </a:t>
            </a:r>
            <a:r>
              <a:rPr lang="en-US" sz="2800" dirty="0" err="1" smtClean="0"/>
              <a:t>Guzmán</a:t>
            </a:r>
            <a:r>
              <a:rPr lang="en-US" sz="2800" dirty="0" smtClean="0"/>
              <a:t> Miranda:</a:t>
            </a:r>
          </a:p>
          <a:p>
            <a:pPr lvl="1"/>
            <a:r>
              <a:rPr lang="en-US" sz="2800" dirty="0" smtClean="0">
                <a:hlinkClick r:id="rId3"/>
              </a:rPr>
              <a:t>hguzman@us.es</a:t>
            </a:r>
            <a:endParaRPr lang="en-US" sz="2800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Preguntas</a:t>
            </a:r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smtClean="0"/>
              <a:t>Grado en Ingeniería de Tecnologías de Telecomunicación - Sistemas Electrónicos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945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Presentación del itinerario</a:t>
            </a:r>
          </a:p>
          <a:p>
            <a:pPr lvl="1"/>
            <a:r>
              <a:rPr lang="es-ES" dirty="0"/>
              <a:t>Asignaturas comunes al </a:t>
            </a:r>
            <a:r>
              <a:rPr lang="es-ES" dirty="0" smtClean="0"/>
              <a:t>grado</a:t>
            </a:r>
          </a:p>
          <a:p>
            <a:pPr lvl="1">
              <a:buBlip>
                <a:blip r:embed="rId2"/>
              </a:buBlip>
            </a:pP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Asignaturas </a:t>
            </a: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 la </a:t>
            </a: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especialidad</a:t>
            </a:r>
          </a:p>
          <a:p>
            <a:pPr>
              <a:buBlip>
                <a:blip r:embed="rId2"/>
              </a:buBlip>
            </a:pP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Salidas profesionales</a:t>
            </a:r>
          </a:p>
          <a:p>
            <a:pPr lvl="1">
              <a:buBlip>
                <a:blip r:embed="rId2"/>
              </a:buBlip>
            </a:pP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Empresas</a:t>
            </a:r>
          </a:p>
          <a:p>
            <a:pPr lvl="1">
              <a:buBlip>
                <a:blip r:embed="rId2"/>
              </a:buBlip>
            </a:pP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Investigación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Índice</a:t>
            </a:r>
            <a:endParaRPr lang="en-GB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968749"/>
            <a:ext cx="3933825" cy="2619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</a:t>
            </a:r>
            <a:r>
              <a:rPr lang="es-ES" dirty="0" smtClean="0"/>
              <a:t>rado en Ingeniería Electrónica, Robótica y Mecatrónica – Instrumentación Electrónica y Control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dirty="0" smtClean="0"/>
              <a:t>¿Qué sabéis ya?</a:t>
            </a:r>
          </a:p>
          <a:p>
            <a:pPr lvl="1"/>
            <a:r>
              <a:rPr lang="es-ES" dirty="0" smtClean="0"/>
              <a:t>Fundamentos de</a:t>
            </a:r>
            <a:br>
              <a:rPr lang="es-ES" dirty="0" smtClean="0"/>
            </a:br>
            <a:r>
              <a:rPr lang="es-ES" dirty="0" smtClean="0"/>
              <a:t>Electrónica Analógica:</a:t>
            </a:r>
          </a:p>
          <a:p>
            <a:pPr lvl="2"/>
            <a:endParaRPr lang="es-ES" b="1" dirty="0" smtClean="0">
              <a:solidFill>
                <a:srgbClr val="FF0000"/>
              </a:solidFill>
            </a:endParaRPr>
          </a:p>
          <a:p>
            <a:pPr lvl="2"/>
            <a:endParaRPr lang="es-ES" b="1" dirty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endParaRPr lang="es-ES" b="1" dirty="0" smtClean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endParaRPr lang="es-ES" b="1" dirty="0" smtClean="0">
              <a:solidFill>
                <a:srgbClr val="FF0000"/>
              </a:solidFill>
            </a:endParaRPr>
          </a:p>
          <a:p>
            <a:pPr lvl="1"/>
            <a:r>
              <a:rPr lang="es-ES" dirty="0" smtClean="0"/>
              <a:t>Fundamentos de</a:t>
            </a:r>
            <a:br>
              <a:rPr lang="es-ES" dirty="0" smtClean="0"/>
            </a:br>
            <a:r>
              <a:rPr lang="es-ES" dirty="0" smtClean="0"/>
              <a:t>Electrónica Digital: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Asignaturas Comunes al Grado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1340768"/>
            <a:ext cx="2108448" cy="153123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196752"/>
            <a:ext cx="2862064" cy="2146548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193" y="4269109"/>
            <a:ext cx="2857500" cy="16002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573015"/>
            <a:ext cx="3139252" cy="2321843"/>
          </a:xfrm>
          <a:prstGeom prst="rect">
            <a:avLst/>
          </a:prstGeom>
        </p:spPr>
      </p:pic>
      <p:sp>
        <p:nvSpPr>
          <p:cNvPr id="10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</a:t>
            </a:r>
            <a:r>
              <a:rPr lang="es-ES" dirty="0" smtClean="0"/>
              <a:t>rado en Ingeniería Electrónica, Robótica y Mecatrónica – Instrumentación Electrónica y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524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Presentación del itinerario</a:t>
            </a:r>
          </a:p>
          <a:p>
            <a:pPr lvl="1">
              <a:buBlip>
                <a:blip r:embed="rId2"/>
              </a:buBlip>
            </a:pP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Asignaturas comunes al grado</a:t>
            </a:r>
          </a:p>
          <a:p>
            <a:pPr lvl="1"/>
            <a:r>
              <a:rPr lang="es-ES" dirty="0" smtClean="0">
                <a:solidFill>
                  <a:srgbClr val="000000"/>
                </a:solidFill>
              </a:rPr>
              <a:t>Asignaturas </a:t>
            </a:r>
            <a:r>
              <a:rPr lang="es-ES" dirty="0">
                <a:solidFill>
                  <a:srgbClr val="000000"/>
                </a:solidFill>
              </a:rPr>
              <a:t>de la </a:t>
            </a:r>
            <a:r>
              <a:rPr lang="es-ES" dirty="0" smtClean="0">
                <a:solidFill>
                  <a:srgbClr val="000000"/>
                </a:solidFill>
              </a:rPr>
              <a:t>especialidad</a:t>
            </a:r>
          </a:p>
          <a:p>
            <a:pPr>
              <a:buBlip>
                <a:blip r:embed="rId2"/>
              </a:buBlip>
            </a:pP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Salidas profesionales</a:t>
            </a:r>
          </a:p>
          <a:p>
            <a:pPr lvl="1">
              <a:buBlip>
                <a:blip r:embed="rId2"/>
              </a:buBlip>
            </a:pP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Empresas</a:t>
            </a:r>
          </a:p>
          <a:p>
            <a:pPr lvl="1">
              <a:buBlip>
                <a:blip r:embed="rId2"/>
              </a:buBlip>
            </a:pP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Investigación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Índice</a:t>
            </a:r>
            <a:endParaRPr lang="en-GB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alphaModFix amt="76000"/>
          </a:blip>
          <a:stretch>
            <a:fillRect/>
          </a:stretch>
        </p:blipFill>
        <p:spPr>
          <a:xfrm flipH="1">
            <a:off x="5004048" y="2492896"/>
            <a:ext cx="3593395" cy="2736304"/>
          </a:xfrm>
          <a:prstGeom prst="rect">
            <a:avLst/>
          </a:prstGeom>
          <a:ln>
            <a:noFill/>
          </a:ln>
          <a:effectLst>
            <a:softEdge rad="152400"/>
          </a:effectLst>
        </p:spPr>
      </p:pic>
      <p:sp>
        <p:nvSpPr>
          <p:cNvPr id="6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</a:t>
            </a:r>
            <a:r>
              <a:rPr lang="es-ES" dirty="0" smtClean="0"/>
              <a:t>rado en Ingeniería Electrónica, Robótica y Mecatrónica – Instrumentación Electrónica y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72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3"/>
          <p:cNvPicPr>
            <a:picLocks noChangeAspect="1"/>
          </p:cNvPicPr>
          <p:nvPr/>
        </p:nvPicPr>
        <p:blipFill rotWithShape="1">
          <a:blip r:embed="rId2" cstate="print">
            <a:alphaModFix amt="73000"/>
          </a:blip>
          <a:srcRect l="14810" r="12883"/>
          <a:stretch/>
        </p:blipFill>
        <p:spPr>
          <a:xfrm>
            <a:off x="6440293" y="764704"/>
            <a:ext cx="2544989" cy="24765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67544" y="1196752"/>
            <a:ext cx="8496944" cy="4824536"/>
          </a:xfrm>
        </p:spPr>
        <p:txBody>
          <a:bodyPr>
            <a:normAutofit lnSpcReduction="10000"/>
          </a:bodyPr>
          <a:lstStyle/>
          <a:p>
            <a:pPr lvl="0"/>
            <a:r>
              <a:rPr lang="es-ES" dirty="0" smtClean="0"/>
              <a:t>Todas las asignaturas de la especialidad</a:t>
            </a:r>
            <a:br>
              <a:rPr lang="es-ES" dirty="0" smtClean="0"/>
            </a:br>
            <a:r>
              <a:rPr lang="es-ES" dirty="0" smtClean="0"/>
              <a:t>tienen una </a:t>
            </a:r>
            <a:r>
              <a:rPr lang="es-ES" b="1" dirty="0" smtClean="0">
                <a:solidFill>
                  <a:srgbClr val="FF0000"/>
                </a:solidFill>
              </a:rPr>
              <a:t>elevada carga en prácticas de</a:t>
            </a:r>
            <a:br>
              <a:rPr lang="es-ES" b="1" dirty="0" smtClean="0">
                <a:solidFill>
                  <a:srgbClr val="FF0000"/>
                </a:solidFill>
              </a:rPr>
            </a:br>
            <a:r>
              <a:rPr lang="es-ES" b="1" dirty="0" smtClean="0">
                <a:solidFill>
                  <a:srgbClr val="FF0000"/>
                </a:solidFill>
              </a:rPr>
              <a:t>laboratorio y/o informáticas</a:t>
            </a:r>
            <a:endParaRPr lang="es-ES" dirty="0" smtClean="0"/>
          </a:p>
          <a:p>
            <a:pPr lvl="0"/>
            <a:r>
              <a:rPr lang="es-ES" dirty="0" smtClean="0"/>
              <a:t>Las asignaturas de la mención de</a:t>
            </a:r>
            <a:br>
              <a:rPr lang="es-ES" dirty="0" smtClean="0"/>
            </a:br>
            <a:r>
              <a:rPr lang="es-ES" dirty="0" smtClean="0"/>
              <a:t>Instrumentación Electrónica y Control son:</a:t>
            </a:r>
          </a:p>
          <a:p>
            <a:pPr lvl="2"/>
            <a:r>
              <a:rPr lang="es-ES" dirty="0" smtClean="0"/>
              <a:t>Acondicionamiento </a:t>
            </a:r>
            <a:r>
              <a:rPr lang="es-ES" dirty="0"/>
              <a:t>de Señal y Conversión A/D</a:t>
            </a:r>
          </a:p>
          <a:p>
            <a:pPr lvl="2"/>
            <a:r>
              <a:rPr lang="es-ES" dirty="0" smtClean="0"/>
              <a:t>Ampliación </a:t>
            </a:r>
            <a:r>
              <a:rPr lang="es-ES" dirty="0"/>
              <a:t>de Instrumentación </a:t>
            </a:r>
            <a:r>
              <a:rPr lang="es-ES" dirty="0" smtClean="0"/>
              <a:t>Electrónica</a:t>
            </a:r>
          </a:p>
          <a:p>
            <a:pPr lvl="2"/>
            <a:r>
              <a:rPr lang="es-ES" dirty="0" smtClean="0"/>
              <a:t>Laboratorio </a:t>
            </a:r>
            <a:r>
              <a:rPr lang="es-ES" dirty="0"/>
              <a:t>de Instrumentación </a:t>
            </a:r>
            <a:r>
              <a:rPr lang="es-ES" dirty="0" smtClean="0"/>
              <a:t>Electrónica</a:t>
            </a:r>
          </a:p>
          <a:p>
            <a:pPr lvl="2"/>
            <a:r>
              <a:rPr lang="es-ES" dirty="0" smtClean="0"/>
              <a:t>Diseño </a:t>
            </a:r>
            <a:r>
              <a:rPr lang="es-ES" dirty="0"/>
              <a:t>de circuitos y sistemas </a:t>
            </a:r>
            <a:r>
              <a:rPr lang="es-ES" dirty="0" smtClean="0"/>
              <a:t>electrónicos</a:t>
            </a:r>
          </a:p>
          <a:p>
            <a:pPr lvl="2"/>
            <a:r>
              <a:rPr lang="es-ES" dirty="0" smtClean="0"/>
              <a:t>Laboratorio </a:t>
            </a:r>
            <a:r>
              <a:rPr lang="es-ES" dirty="0" smtClean="0"/>
              <a:t>de Diseño de Circuitos </a:t>
            </a:r>
            <a:r>
              <a:rPr lang="es-ES" dirty="0"/>
              <a:t>y Sistemas </a:t>
            </a:r>
            <a:r>
              <a:rPr lang="es-ES" dirty="0" smtClean="0"/>
              <a:t>Electrónicos</a:t>
            </a:r>
          </a:p>
          <a:p>
            <a:pPr lvl="2"/>
            <a:r>
              <a:rPr lang="es-ES" dirty="0" smtClean="0">
                <a:solidFill>
                  <a:srgbClr val="C00000"/>
                </a:solidFill>
              </a:rPr>
              <a:t>[Optativa]</a:t>
            </a:r>
            <a:r>
              <a:rPr lang="es-ES" dirty="0" smtClean="0"/>
              <a:t> Optoelectrónica</a:t>
            </a:r>
            <a:endParaRPr lang="es-ES" dirty="0"/>
          </a:p>
          <a:p>
            <a:pPr lvl="2"/>
            <a:r>
              <a:rPr lang="es-ES" dirty="0">
                <a:solidFill>
                  <a:srgbClr val="C00000"/>
                </a:solidFill>
              </a:rPr>
              <a:t>[Optativa]</a:t>
            </a:r>
            <a:r>
              <a:rPr lang="es-ES" dirty="0" smtClean="0"/>
              <a:t> Electrónica y Control de Sistemas </a:t>
            </a:r>
            <a:r>
              <a:rPr lang="es-ES" dirty="0"/>
              <a:t>de Energía</a:t>
            </a:r>
            <a:endParaRPr lang="es-ES" dirty="0" smtClean="0"/>
          </a:p>
          <a:p>
            <a:pPr lvl="2"/>
            <a:r>
              <a:rPr lang="es-ES" dirty="0" smtClean="0"/>
              <a:t>Control </a:t>
            </a:r>
            <a:r>
              <a:rPr lang="es-ES" dirty="0"/>
              <a:t>de Procesos Industriales</a:t>
            </a:r>
          </a:p>
          <a:p>
            <a:pPr lvl="2"/>
            <a:r>
              <a:rPr lang="es-ES" dirty="0">
                <a:solidFill>
                  <a:srgbClr val="C00000"/>
                </a:solidFill>
              </a:rPr>
              <a:t>[Optativa]</a:t>
            </a:r>
            <a:r>
              <a:rPr lang="es-ES" dirty="0" smtClean="0"/>
              <a:t> Laboratorio </a:t>
            </a:r>
            <a:r>
              <a:rPr lang="es-ES" dirty="0"/>
              <a:t>de Control de </a:t>
            </a:r>
            <a:r>
              <a:rPr lang="es-ES" dirty="0" smtClean="0"/>
              <a:t>Procesos</a:t>
            </a:r>
          </a:p>
          <a:p>
            <a:pPr lvl="2"/>
            <a:r>
              <a:rPr lang="es-ES" dirty="0">
                <a:solidFill>
                  <a:srgbClr val="C00000"/>
                </a:solidFill>
              </a:rPr>
              <a:t>[Optativa] </a:t>
            </a:r>
            <a:r>
              <a:rPr lang="es-ES" dirty="0" smtClean="0"/>
              <a:t>Robótica y Automatización</a:t>
            </a:r>
            <a:endParaRPr lang="es-ES" dirty="0"/>
          </a:p>
          <a:p>
            <a:pPr lvl="2"/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Asignaturas de la especialidad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403648" y="4941168"/>
            <a:ext cx="7416824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1403648" y="2780928"/>
            <a:ext cx="7416824" cy="936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1403648" y="3717032"/>
            <a:ext cx="7416824" cy="12241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 rot="21022540">
            <a:off x="7122671" y="5237246"/>
            <a:ext cx="1668990" cy="50405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Control de procesos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 rot="21022540">
            <a:off x="7121091" y="4229134"/>
            <a:ext cx="1668990" cy="50405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Diseño Electrónico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 rot="21022540">
            <a:off x="6969240" y="3058160"/>
            <a:ext cx="1894436" cy="50405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 smtClean="0">
                <a:solidFill>
                  <a:srgbClr val="FF0000"/>
                </a:solidFill>
              </a:rPr>
              <a:t>Sensorización</a:t>
            </a:r>
            <a:r>
              <a:rPr lang="es-ES" b="1" dirty="0" smtClean="0">
                <a:solidFill>
                  <a:srgbClr val="FF0000"/>
                </a:solidFill>
              </a:rPr>
              <a:t> e Instrumentación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2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</a:t>
            </a:r>
            <a:r>
              <a:rPr lang="es-ES" dirty="0" smtClean="0"/>
              <a:t>rado en Ingeniería Electrónica, Robótica y Mecatrónica – Instrumentación Electrónica y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687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dirty="0" smtClean="0"/>
              <a:t>Instrumentación*, Ampliación </a:t>
            </a:r>
            <a:r>
              <a:rPr lang="es-ES_tradnl" b="1" dirty="0" err="1" smtClean="0"/>
              <a:t>instr</a:t>
            </a:r>
            <a:r>
              <a:rPr lang="es-ES_tradnl" b="1" dirty="0" smtClean="0"/>
              <a:t>. y Laboratorio </a:t>
            </a:r>
            <a:r>
              <a:rPr lang="es-ES_tradnl" b="1" dirty="0" err="1" smtClean="0"/>
              <a:t>instr</a:t>
            </a:r>
            <a:r>
              <a:rPr lang="es-ES_tradnl" b="1" dirty="0" smtClean="0"/>
              <a:t>.:</a:t>
            </a:r>
          </a:p>
          <a:p>
            <a:pPr lvl="1">
              <a:buFont typeface="Arial"/>
              <a:buChar char="•"/>
            </a:pPr>
            <a:r>
              <a:rPr lang="es-ES_tradnl" dirty="0" smtClean="0"/>
              <a:t>Análisis y diseño de sistemas de instrumentación</a:t>
            </a:r>
          </a:p>
          <a:p>
            <a:pPr lvl="1">
              <a:buFont typeface="Arial"/>
              <a:buChar char="•"/>
            </a:pPr>
            <a:r>
              <a:rPr lang="es-ES_tradnl" dirty="0" smtClean="0"/>
              <a:t>Uso del instrumental de un laboratorio de electrónica</a:t>
            </a:r>
          </a:p>
          <a:p>
            <a:pPr lvl="1">
              <a:buFont typeface="Arial"/>
              <a:buChar char="•"/>
            </a:pPr>
            <a:r>
              <a:rPr lang="es-ES_tradnl" dirty="0" smtClean="0"/>
              <a:t>Sensores y Transductores</a:t>
            </a:r>
          </a:p>
          <a:p>
            <a:pPr lvl="1">
              <a:buFont typeface="Arial"/>
              <a:buChar char="•"/>
            </a:pPr>
            <a:r>
              <a:rPr lang="es-ES_tradnl" dirty="0" smtClean="0"/>
              <a:t>Técnicas de medida</a:t>
            </a:r>
          </a:p>
          <a:p>
            <a:pPr lvl="1">
              <a:buFont typeface="Arial"/>
              <a:buChar char="•"/>
            </a:pPr>
            <a:r>
              <a:rPr lang="es-ES_tradnl" dirty="0" smtClean="0"/>
              <a:t>Aplicaciones de medida</a:t>
            </a:r>
          </a:p>
          <a:p>
            <a:pPr lvl="1">
              <a:buFont typeface="Arial"/>
              <a:buChar char="•"/>
            </a:pPr>
            <a:r>
              <a:rPr lang="es-ES_tradnl" dirty="0" smtClean="0"/>
              <a:t>Adquisición de datos</a:t>
            </a:r>
          </a:p>
          <a:p>
            <a:pPr lvl="1">
              <a:buFont typeface="Arial"/>
              <a:buChar char="•"/>
            </a:pPr>
            <a:r>
              <a:rPr lang="es-ES_tradnl" dirty="0" smtClean="0"/>
              <a:t>Hardware in-</a:t>
            </a:r>
            <a:r>
              <a:rPr lang="es-ES_tradnl" dirty="0" err="1" smtClean="0"/>
              <a:t>the</a:t>
            </a:r>
            <a:r>
              <a:rPr lang="es-ES_tradnl" dirty="0" smtClean="0"/>
              <a:t>-</a:t>
            </a:r>
            <a:r>
              <a:rPr lang="es-ES_tradnl" dirty="0" err="1" smtClean="0"/>
              <a:t>loop</a:t>
            </a:r>
            <a:endParaRPr lang="es-ES_tradnl" dirty="0" smtClean="0"/>
          </a:p>
          <a:p>
            <a:pPr lvl="1">
              <a:buFont typeface="Arial"/>
              <a:buChar char="•"/>
            </a:pPr>
            <a:r>
              <a:rPr lang="es-ES_tradnl" dirty="0" smtClean="0"/>
              <a:t>Buses de instrumentación y buses industriales	</a:t>
            </a:r>
          </a:p>
          <a:p>
            <a:pPr marL="457200" indent="-457200">
              <a:buFont typeface="+mj-lt"/>
              <a:buAutoNum type="arabicPeriod"/>
            </a:pPr>
            <a:endParaRPr lang="es-ES_tradnl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Asignaturas de la </a:t>
            </a:r>
            <a:r>
              <a:rPr lang="es-ES" dirty="0" smtClean="0"/>
              <a:t>especialidad</a:t>
            </a:r>
            <a:endParaRPr lang="es-ES_tradn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 smtClean="0"/>
              <a:t>Grado en Ingeniería de Tecnologías de Telecomunicación - Sistemas Electrónicos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77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1268760"/>
            <a:ext cx="8280920" cy="4824536"/>
          </a:xfrm>
        </p:spPr>
        <p:txBody>
          <a:bodyPr/>
          <a:lstStyle/>
          <a:p>
            <a:r>
              <a:rPr lang="es-ES_tradnl" b="1" dirty="0"/>
              <a:t>Instrumentación electrónica </a:t>
            </a:r>
            <a:r>
              <a:rPr lang="es-ES_tradnl" b="1" dirty="0" smtClean="0"/>
              <a:t>y control:</a:t>
            </a:r>
            <a:endParaRPr lang="es-ES_tradnl" b="1" dirty="0" smtClean="0"/>
          </a:p>
          <a:p>
            <a:pPr lvl="1">
              <a:buFont typeface="Arial"/>
              <a:buChar char="•"/>
            </a:pPr>
            <a:r>
              <a:rPr lang="es-ES_tradnl" dirty="0"/>
              <a:t>Aprender a utilizar autómatas programables dotados de sistemas de adquisición de datos (</a:t>
            </a:r>
            <a:r>
              <a:rPr lang="es-ES_tradnl" dirty="0" err="1" smtClean="0"/>
              <a:t>PACs</a:t>
            </a:r>
            <a:r>
              <a:rPr lang="es-ES_tradnl" dirty="0" smtClean="0"/>
              <a:t>)</a:t>
            </a:r>
          </a:p>
          <a:p>
            <a:pPr lvl="1">
              <a:buFont typeface="Arial"/>
              <a:buChar char="•"/>
            </a:pPr>
            <a:r>
              <a:rPr lang="es-ES_tradnl" dirty="0" smtClean="0"/>
              <a:t>Aprender </a:t>
            </a:r>
            <a:r>
              <a:rPr lang="es-ES_tradnl" dirty="0"/>
              <a:t>a utilizar entornos de desarrollo para programar autómatas programables (Schneider Electric, </a:t>
            </a:r>
            <a:r>
              <a:rPr lang="es-ES_tradnl" dirty="0" smtClean="0"/>
              <a:t>Siemens)</a:t>
            </a:r>
          </a:p>
          <a:p>
            <a:pPr lvl="1">
              <a:buFont typeface="Arial"/>
              <a:buChar char="•"/>
            </a:pPr>
            <a:r>
              <a:rPr lang="es-ES_tradnl" dirty="0" smtClean="0"/>
              <a:t>Aprender </a:t>
            </a:r>
            <a:r>
              <a:rPr lang="es-ES_tradnl" dirty="0"/>
              <a:t>a utilizar un entorno de desarrollo para programar aplicaciones de adquisición y tratamiento de datos (</a:t>
            </a:r>
            <a:r>
              <a:rPr lang="es-ES_tradnl" dirty="0" err="1"/>
              <a:t>LabVIEW</a:t>
            </a:r>
            <a:r>
              <a:rPr lang="es-ES_tradnl" dirty="0"/>
              <a:t>)</a:t>
            </a:r>
            <a:r>
              <a:rPr lang="es-ES_tradnl" dirty="0" smtClean="0"/>
              <a:t>	</a:t>
            </a:r>
          </a:p>
          <a:p>
            <a:pPr marL="457200" indent="-457200">
              <a:buFont typeface="+mj-lt"/>
              <a:buAutoNum type="arabicPeriod"/>
            </a:pPr>
            <a:endParaRPr lang="es-ES_tradnl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Asignaturas de la especialidad</a:t>
            </a:r>
            <a:endParaRPr lang="es-ES_tradn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 smtClean="0"/>
              <a:t>Grado en Ingeniería de Tecnologías de Telecomunicación - Sistemas Electrónicos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393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1268760"/>
            <a:ext cx="5617801" cy="4824536"/>
          </a:xfrm>
        </p:spPr>
        <p:txBody>
          <a:bodyPr/>
          <a:lstStyle/>
          <a:p>
            <a:r>
              <a:rPr lang="es-ES_tradnl" b="1" dirty="0"/>
              <a:t>Instrumentación electrónica </a:t>
            </a:r>
            <a:r>
              <a:rPr lang="es-ES_tradnl" b="1" dirty="0" smtClean="0"/>
              <a:t>y control:</a:t>
            </a:r>
            <a:endParaRPr lang="es-ES_tradnl" b="1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Asignaturas de la especialidad</a:t>
            </a:r>
            <a:endParaRPr lang="es-ES_tradn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 smtClean="0"/>
              <a:t>Grado en Ingeniería de Tecnologías de Telecomunicación - Sistemas Electrónicos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12482"/>
            <a:ext cx="3999101" cy="46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Callout 1 6"/>
          <p:cNvSpPr/>
          <p:nvPr/>
        </p:nvSpPr>
        <p:spPr>
          <a:xfrm>
            <a:off x="6474835" y="1165377"/>
            <a:ext cx="1300163" cy="1362370"/>
          </a:xfrm>
          <a:prstGeom prst="borderCallout1">
            <a:avLst>
              <a:gd name="adj1" fmla="val 18750"/>
              <a:gd name="adj2" fmla="val -8333"/>
              <a:gd name="adj3" fmla="val 155421"/>
              <a:gd name="adj4" fmla="val -1683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Entradas </a:t>
            </a:r>
            <a:r>
              <a:rPr lang="en-US" sz="1400" dirty="0" err="1" smtClean="0"/>
              <a:t>Analógicas</a:t>
            </a:r>
            <a:r>
              <a:rPr lang="en-US" sz="1400" dirty="0" smtClean="0"/>
              <a:t> para leer Corrientes</a:t>
            </a:r>
          </a:p>
          <a:p>
            <a:pPr algn="ctr"/>
            <a:r>
              <a:rPr lang="en-US" sz="1400" dirty="0" smtClean="0"/>
              <a:t>de las </a:t>
            </a:r>
            <a:r>
              <a:rPr lang="en-US" sz="1400" dirty="0" err="1" smtClean="0"/>
              <a:t>Lámparas</a:t>
            </a:r>
            <a:endParaRPr lang="en-US" sz="1400" dirty="0"/>
          </a:p>
        </p:txBody>
      </p:sp>
      <p:sp>
        <p:nvSpPr>
          <p:cNvPr id="7" name="Line Callout 1 7"/>
          <p:cNvSpPr/>
          <p:nvPr/>
        </p:nvSpPr>
        <p:spPr>
          <a:xfrm>
            <a:off x="6489123" y="2733566"/>
            <a:ext cx="1285875" cy="857250"/>
          </a:xfrm>
          <a:prstGeom prst="borderCallout1">
            <a:avLst>
              <a:gd name="adj1" fmla="val 18750"/>
              <a:gd name="adj2" fmla="val -8333"/>
              <a:gd name="adj3" fmla="val 102643"/>
              <a:gd name="adj4" fmla="val -1795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Salidas</a:t>
            </a:r>
            <a:r>
              <a:rPr lang="en-US" sz="1400" dirty="0" smtClean="0"/>
              <a:t> </a:t>
            </a:r>
            <a:r>
              <a:rPr lang="en-US" sz="1400" dirty="0" err="1" smtClean="0"/>
              <a:t>Digitales</a:t>
            </a:r>
            <a:r>
              <a:rPr lang="en-US" sz="1400" dirty="0" smtClean="0"/>
              <a:t> para </a:t>
            </a:r>
            <a:r>
              <a:rPr lang="en-US" sz="1400" dirty="0" err="1" smtClean="0"/>
              <a:t>encender</a:t>
            </a:r>
            <a:r>
              <a:rPr lang="en-US" sz="1400" dirty="0" smtClean="0"/>
              <a:t> </a:t>
            </a:r>
            <a:r>
              <a:rPr lang="en-US" sz="1400" dirty="0" err="1" smtClean="0"/>
              <a:t>lámparas</a:t>
            </a:r>
            <a:endParaRPr lang="en-US" sz="1400" dirty="0"/>
          </a:p>
        </p:txBody>
      </p:sp>
      <p:sp>
        <p:nvSpPr>
          <p:cNvPr id="8" name="Line Callout 1 8"/>
          <p:cNvSpPr/>
          <p:nvPr/>
        </p:nvSpPr>
        <p:spPr>
          <a:xfrm>
            <a:off x="6837012" y="5268319"/>
            <a:ext cx="1395695" cy="1086953"/>
          </a:xfrm>
          <a:prstGeom prst="borderCallout1">
            <a:avLst>
              <a:gd name="adj1" fmla="val 18750"/>
              <a:gd name="adj2" fmla="val -8333"/>
              <a:gd name="adj3" fmla="val -28468"/>
              <a:gd name="adj4" fmla="val -1600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Dibuja</a:t>
            </a:r>
            <a:r>
              <a:rPr lang="en-US" sz="1400" dirty="0" smtClean="0"/>
              <a:t> el </a:t>
            </a:r>
            <a:r>
              <a:rPr lang="en-US" sz="1400" dirty="0" err="1" smtClean="0"/>
              <a:t>voltaje</a:t>
            </a:r>
            <a:r>
              <a:rPr lang="en-US" sz="1400" dirty="0" smtClean="0"/>
              <a:t> </a:t>
            </a:r>
            <a:r>
              <a:rPr lang="en-US" sz="1400" dirty="0" err="1" smtClean="0"/>
              <a:t>monitorizado</a:t>
            </a:r>
            <a:r>
              <a:rPr lang="en-US" sz="1400" dirty="0" smtClean="0"/>
              <a:t> de las </a:t>
            </a:r>
            <a:r>
              <a:rPr lang="en-US" sz="1400" dirty="0" err="1" smtClean="0"/>
              <a:t>lámparas</a:t>
            </a:r>
            <a:r>
              <a:rPr lang="en-US" sz="1400" dirty="0" smtClean="0"/>
              <a:t> a lo largo del </a:t>
            </a:r>
            <a:r>
              <a:rPr lang="en-US" sz="1400" dirty="0" err="1" smtClean="0"/>
              <a:t>tiempo</a:t>
            </a:r>
            <a:endParaRPr lang="en-US" sz="1400" dirty="0"/>
          </a:p>
        </p:txBody>
      </p:sp>
      <p:sp>
        <p:nvSpPr>
          <p:cNvPr id="9" name="Line Callout 1 9"/>
          <p:cNvSpPr/>
          <p:nvPr/>
        </p:nvSpPr>
        <p:spPr>
          <a:xfrm>
            <a:off x="6453404" y="3905141"/>
            <a:ext cx="1518047" cy="1069006"/>
          </a:xfrm>
          <a:prstGeom prst="borderCallout1">
            <a:avLst>
              <a:gd name="adj1" fmla="val 18750"/>
              <a:gd name="adj2" fmla="val -8333"/>
              <a:gd name="adj3" fmla="val 44432"/>
              <a:gd name="adj4" fmla="val -1989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Muestras</a:t>
            </a:r>
            <a:r>
              <a:rPr lang="en-US" sz="1400" dirty="0" smtClean="0"/>
              <a:t> </a:t>
            </a:r>
            <a:r>
              <a:rPr lang="en-US" sz="1400" dirty="0" err="1" smtClean="0"/>
              <a:t>analógicas</a:t>
            </a:r>
            <a:r>
              <a:rPr lang="en-US" sz="1400" dirty="0" smtClean="0"/>
              <a:t> </a:t>
            </a:r>
            <a:r>
              <a:rPr lang="en-US" sz="1400" dirty="0" err="1" smtClean="0"/>
              <a:t>procesadas</a:t>
            </a:r>
            <a:r>
              <a:rPr lang="en-US" sz="1400" dirty="0" smtClean="0"/>
              <a:t> para </a:t>
            </a:r>
            <a:r>
              <a:rPr lang="en-US" sz="1400" dirty="0" err="1" smtClean="0"/>
              <a:t>dar</a:t>
            </a:r>
            <a:r>
              <a:rPr lang="en-US" sz="1400" dirty="0" smtClean="0"/>
              <a:t>  I y </a:t>
            </a:r>
            <a:r>
              <a:rPr lang="en-US" sz="1400" dirty="0" err="1" smtClean="0"/>
              <a:t>Vrms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7021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Plantilla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3077</TotalTime>
  <Words>1526</Words>
  <Application>Microsoft Office PowerPoint</Application>
  <PresentationFormat>Presentación en pantalla (4:3)</PresentationFormat>
  <Paragraphs>306</Paragraphs>
  <Slides>28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Plantilla2</vt:lpstr>
      <vt:lpstr>Mención en Instrumentación Electrónica y Control</vt:lpstr>
      <vt:lpstr>Índice</vt:lpstr>
      <vt:lpstr>Índice</vt:lpstr>
      <vt:lpstr>Asignaturas Comunes al Grado</vt:lpstr>
      <vt:lpstr>Índice</vt:lpstr>
      <vt:lpstr>Asignaturas de la especialidad</vt:lpstr>
      <vt:lpstr>Asignaturas de la especialidad</vt:lpstr>
      <vt:lpstr>Asignaturas de la especialidad</vt:lpstr>
      <vt:lpstr>Asignaturas de la especialidad</vt:lpstr>
      <vt:lpstr>Asignaturas de la especialidad</vt:lpstr>
      <vt:lpstr>Asignaturas de la especialidad</vt:lpstr>
      <vt:lpstr>Asignaturas de la especialidad</vt:lpstr>
      <vt:lpstr>Asignaturas de la especialidad</vt:lpstr>
      <vt:lpstr>Asignaturas de la especialidad</vt:lpstr>
      <vt:lpstr>Asignaturas de la especialidad</vt:lpstr>
      <vt:lpstr>Asignaturas de la especialidad</vt:lpstr>
      <vt:lpstr>Asignaturas de la especialidad</vt:lpstr>
      <vt:lpstr>Control de Procesos Industriales</vt:lpstr>
      <vt:lpstr>Laboratorio Control Procesos</vt:lpstr>
      <vt:lpstr>Índice</vt:lpstr>
      <vt:lpstr>Empresas</vt:lpstr>
      <vt:lpstr>Empresas (II)</vt:lpstr>
      <vt:lpstr>Empresas (III)</vt:lpstr>
      <vt:lpstr>Empresas (IV)</vt:lpstr>
      <vt:lpstr>Índice</vt:lpstr>
      <vt:lpstr>Investigación</vt:lpstr>
      <vt:lpstr>Emprendimiento</vt:lpstr>
      <vt:lpstr>Preguntas</vt:lpstr>
    </vt:vector>
  </TitlesOfParts>
  <Company>AICIA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Capítulo 1</dc:title>
  <dc:creator>Vicente Baena Lecuyer</dc:creator>
  <cp:lastModifiedBy>hipolito</cp:lastModifiedBy>
  <cp:revision>206</cp:revision>
  <dcterms:created xsi:type="dcterms:W3CDTF">2008-12-18T09:50:27Z</dcterms:created>
  <dcterms:modified xsi:type="dcterms:W3CDTF">2019-05-16T17:00:33Z</dcterms:modified>
</cp:coreProperties>
</file>