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16" r:id="rId1"/>
  </p:sldMasterIdLst>
  <p:notesMasterIdLst>
    <p:notesMasterId r:id="rId17"/>
  </p:notesMasterIdLst>
  <p:sldIdLst>
    <p:sldId id="262" r:id="rId2"/>
    <p:sldId id="263" r:id="rId3"/>
    <p:sldId id="269" r:id="rId4"/>
    <p:sldId id="288" r:id="rId5"/>
    <p:sldId id="290" r:id="rId6"/>
    <p:sldId id="270" r:id="rId7"/>
    <p:sldId id="291" r:id="rId8"/>
    <p:sldId id="293" r:id="rId9"/>
    <p:sldId id="294" r:id="rId10"/>
    <p:sldId id="296" r:id="rId11"/>
    <p:sldId id="299" r:id="rId12"/>
    <p:sldId id="292" r:id="rId13"/>
    <p:sldId id="295" r:id="rId14"/>
    <p:sldId id="298" r:id="rId15"/>
    <p:sldId id="300" r:id="rId16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EA3"/>
    <a:srgbClr val="375C88"/>
    <a:srgbClr val="90ABDC"/>
    <a:srgbClr val="B6C8E8"/>
    <a:srgbClr val="A5BBE3"/>
    <a:srgbClr val="CAD7EE"/>
    <a:srgbClr val="1F497D"/>
    <a:srgbClr val="3A6DCA"/>
    <a:srgbClr val="D9E2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C4B1156A-380E-4F78-BDF5-A606A8083BF9}" styleName="Estilo medio 4 - Énfasis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8A107856-5554-42FB-B03E-39F5DBC370BA}" styleName="Estilo medio 4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76" autoAdjust="0"/>
    <p:restoredTop sz="94640" autoAdjust="0"/>
  </p:normalViewPr>
  <p:slideViewPr>
    <p:cSldViewPr>
      <p:cViewPr>
        <p:scale>
          <a:sx n="100" d="100"/>
          <a:sy n="100" d="100"/>
        </p:scale>
        <p:origin x="-480" y="22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508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B94BA1-8084-41DF-8565-7D5A8036DA57}" type="datetimeFigureOut">
              <a:rPr lang="es-ES" smtClean="0"/>
              <a:pPr/>
              <a:t>22/04/2016</a:t>
            </a:fld>
            <a:endParaRPr lang="en-GB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GB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CE174-0945-4191-894D-A1DEB58562E2}" type="slidenum">
              <a:rPr lang="en-GB" smtClean="0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1350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Diseño</a:t>
            </a:r>
            <a:r>
              <a:rPr lang="en-US" dirty="0" smtClean="0"/>
              <a:t> </a:t>
            </a:r>
            <a:r>
              <a:rPr lang="en-US" dirty="0" err="1" smtClean="0"/>
              <a:t>avanzado</a:t>
            </a:r>
            <a:r>
              <a:rPr lang="en-US" dirty="0" smtClean="0"/>
              <a:t> con FPGAs y micros, y </a:t>
            </a:r>
            <a:r>
              <a:rPr lang="en-US" dirty="0" err="1" smtClean="0"/>
              <a:t>ahora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 el </a:t>
            </a:r>
            <a:r>
              <a:rPr lang="en-US" dirty="0" err="1" smtClean="0"/>
              <a:t>momento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apropiado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para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profundizar</a:t>
            </a:r>
            <a:r>
              <a:rPr lang="en-US" baseline="0" dirty="0" smtClean="0"/>
              <a:t> y </a:t>
            </a:r>
            <a:r>
              <a:rPr lang="en-US" baseline="0" dirty="0" err="1" smtClean="0"/>
              <a:t>aprender</a:t>
            </a:r>
            <a:r>
              <a:rPr lang="en-US" baseline="0" dirty="0" smtClean="0"/>
              <a:t> lo </a:t>
            </a:r>
            <a:r>
              <a:rPr lang="en-US" baseline="0" dirty="0" err="1" smtClean="0"/>
              <a:t>que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necesitan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para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aplicar</a:t>
            </a:r>
            <a:r>
              <a:rPr lang="en-US" baseline="0" dirty="0" smtClean="0"/>
              <a:t> en </a:t>
            </a:r>
            <a:r>
              <a:rPr lang="en-US" baseline="0" dirty="0" err="1" smtClean="0"/>
              <a:t>su</a:t>
            </a:r>
            <a:r>
              <a:rPr lang="en-US" baseline="0" dirty="0" smtClean="0"/>
              <a:t> campo</a:t>
            </a:r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CE174-0945-4191-894D-A1DEB58562E2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33110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Tradicionalmente</a:t>
            </a:r>
            <a:r>
              <a:rPr lang="en-US" baseline="0" dirty="0" smtClean="0"/>
              <a:t> el </a:t>
            </a:r>
            <a:r>
              <a:rPr lang="en-US" baseline="0" dirty="0" err="1" smtClean="0"/>
              <a:t>que</a:t>
            </a:r>
            <a:r>
              <a:rPr lang="en-US" baseline="0" dirty="0" smtClean="0"/>
              <a:t> ha </a:t>
            </a:r>
            <a:r>
              <a:rPr lang="en-US" baseline="0" dirty="0" err="1" smtClean="0"/>
              <a:t>sido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contratado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para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hacer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ingeniería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electrónica</a:t>
            </a:r>
            <a:r>
              <a:rPr lang="en-US" baseline="0" dirty="0" smtClean="0"/>
              <a:t> era el </a:t>
            </a:r>
            <a:r>
              <a:rPr lang="en-US" baseline="0" dirty="0" err="1" smtClean="0"/>
              <a:t>Ingeniero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Teleco</a:t>
            </a:r>
            <a:r>
              <a:rPr lang="en-US" baseline="0" dirty="0" smtClean="0"/>
              <a:t> o el Industrial </a:t>
            </a:r>
            <a:r>
              <a:rPr lang="en-US" baseline="0" dirty="0" err="1" smtClean="0"/>
              <a:t>para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cosas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electrónica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potencia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CE174-0945-4191-894D-A1DEB58562E2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88503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Algunas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estas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empresas</a:t>
            </a:r>
            <a:r>
              <a:rPr lang="en-US" baseline="0" dirty="0" smtClean="0"/>
              <a:t> son locales (</a:t>
            </a:r>
            <a:r>
              <a:rPr lang="en-US" baseline="0" dirty="0" err="1" smtClean="0"/>
              <a:t>Sevilla</a:t>
            </a:r>
            <a:r>
              <a:rPr lang="en-US" baseline="0" dirty="0" smtClean="0"/>
              <a:t>), el </a:t>
            </a:r>
            <a:r>
              <a:rPr lang="en-US" baseline="0" dirty="0" err="1" smtClean="0"/>
              <a:t>departamento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trabaja</a:t>
            </a:r>
            <a:r>
              <a:rPr lang="en-US" baseline="0" dirty="0" smtClean="0"/>
              <a:t> con </a:t>
            </a:r>
            <a:r>
              <a:rPr lang="en-US" baseline="0" dirty="0" err="1" smtClean="0"/>
              <a:t>estas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empresas</a:t>
            </a:r>
            <a:r>
              <a:rPr lang="en-US" baseline="0" dirty="0" smtClean="0"/>
              <a:t> de forma </a:t>
            </a:r>
            <a:r>
              <a:rPr lang="en-US" baseline="0" dirty="0" err="1" smtClean="0"/>
              <a:t>asidua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esos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conocimientos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que</a:t>
            </a:r>
            <a:r>
              <a:rPr lang="en-US" baseline="0" dirty="0" smtClean="0"/>
              <a:t> les </a:t>
            </a:r>
            <a:r>
              <a:rPr lang="en-US" baseline="0" dirty="0" err="1" smtClean="0"/>
              <a:t>transferimos</a:t>
            </a:r>
            <a:r>
              <a:rPr lang="en-US" baseline="0" dirty="0" smtClean="0"/>
              <a:t> a </a:t>
            </a:r>
            <a:r>
              <a:rPr lang="en-US" baseline="0" dirty="0" err="1" smtClean="0"/>
              <a:t>esas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empresas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desde</a:t>
            </a:r>
            <a:r>
              <a:rPr lang="en-US" baseline="0" dirty="0" smtClean="0"/>
              <a:t> el </a:t>
            </a:r>
            <a:r>
              <a:rPr lang="en-US" baseline="0" dirty="0" err="1" smtClean="0"/>
              <a:t>departamento</a:t>
            </a:r>
            <a:r>
              <a:rPr lang="en-US" baseline="0" dirty="0" smtClean="0"/>
              <a:t> son los </a:t>
            </a:r>
            <a:r>
              <a:rPr lang="en-US" baseline="0" dirty="0" err="1" smtClean="0"/>
              <a:t>que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necesitan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esas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empresas</a:t>
            </a:r>
            <a:r>
              <a:rPr lang="en-US" baseline="0" dirty="0" smtClean="0"/>
              <a:t> y son lo </a:t>
            </a:r>
            <a:r>
              <a:rPr lang="en-US" baseline="0" dirty="0" err="1" smtClean="0"/>
              <a:t>que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enseñaremos</a:t>
            </a:r>
            <a:r>
              <a:rPr lang="en-US" baseline="0" dirty="0" smtClean="0"/>
              <a:t> a </a:t>
            </a:r>
            <a:r>
              <a:rPr lang="en-US" baseline="0" dirty="0" err="1" smtClean="0"/>
              <a:t>vosotros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Somos</a:t>
            </a:r>
            <a:r>
              <a:rPr lang="en-US" baseline="0" dirty="0" smtClean="0"/>
              <a:t> el N-</a:t>
            </a:r>
            <a:r>
              <a:rPr lang="en-US" baseline="0" dirty="0" err="1" smtClean="0"/>
              <a:t>esimo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dpto</a:t>
            </a:r>
            <a:r>
              <a:rPr lang="en-US" baseline="0" dirty="0" smtClean="0"/>
              <a:t> de la </a:t>
            </a:r>
            <a:r>
              <a:rPr lang="en-US" baseline="0" dirty="0" err="1" smtClean="0"/>
              <a:t>universidad</a:t>
            </a:r>
            <a:r>
              <a:rPr lang="en-US" baseline="0" dirty="0" smtClean="0"/>
              <a:t> en </a:t>
            </a:r>
            <a:r>
              <a:rPr lang="en-US" baseline="0" dirty="0" err="1" smtClean="0"/>
              <a:t>facturación</a:t>
            </a:r>
            <a:r>
              <a:rPr lang="en-US" baseline="0" dirty="0" smtClean="0"/>
              <a:t> con </a:t>
            </a:r>
            <a:r>
              <a:rPr lang="en-US" baseline="0" dirty="0" err="1" smtClean="0"/>
              <a:t>proyectos</a:t>
            </a:r>
            <a:r>
              <a:rPr lang="en-US" baseline="0" dirty="0" smtClean="0"/>
              <a:t> con </a:t>
            </a:r>
            <a:r>
              <a:rPr lang="en-US" baseline="0" dirty="0" err="1" smtClean="0"/>
              <a:t>empresas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Además</a:t>
            </a:r>
            <a:r>
              <a:rPr lang="en-US" baseline="0" dirty="0" smtClean="0"/>
              <a:t> el </a:t>
            </a:r>
            <a:r>
              <a:rPr lang="en-US" baseline="0" dirty="0" err="1" smtClean="0"/>
              <a:t>conocimiento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que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aquí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tenemos</a:t>
            </a:r>
            <a:r>
              <a:rPr lang="en-US" baseline="0" dirty="0" smtClean="0"/>
              <a:t> y </a:t>
            </a:r>
            <a:r>
              <a:rPr lang="en-US" baseline="0" dirty="0" err="1" smtClean="0"/>
              <a:t>generamos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puede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servir</a:t>
            </a:r>
            <a:r>
              <a:rPr lang="en-US" baseline="0" dirty="0" smtClean="0"/>
              <a:t> y </a:t>
            </a:r>
            <a:r>
              <a:rPr lang="en-US" baseline="0" dirty="0" err="1" smtClean="0"/>
              <a:t>sirve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para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crear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empresas</a:t>
            </a:r>
            <a:r>
              <a:rPr lang="en-US" baseline="0" dirty="0" smtClean="0"/>
              <a:t> (spin off) de base </a:t>
            </a:r>
            <a:r>
              <a:rPr lang="en-US" baseline="0" dirty="0" err="1" smtClean="0"/>
              <a:t>tecnológica</a:t>
            </a:r>
            <a:r>
              <a:rPr lang="en-US" baseline="0" dirty="0" smtClean="0"/>
              <a:t>, y no </a:t>
            </a:r>
            <a:r>
              <a:rPr lang="en-US" baseline="0" dirty="0" err="1" smtClean="0"/>
              <a:t>sólo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por</a:t>
            </a:r>
            <a:r>
              <a:rPr lang="en-US" baseline="0" dirty="0" smtClean="0"/>
              <a:t> parte de los </a:t>
            </a:r>
            <a:r>
              <a:rPr lang="en-US" baseline="0" dirty="0" err="1" smtClean="0"/>
              <a:t>profesores</a:t>
            </a:r>
            <a:r>
              <a:rPr lang="en-US" baseline="0" dirty="0" smtClean="0"/>
              <a:t> (</a:t>
            </a:r>
            <a:r>
              <a:rPr lang="en-US" baseline="0" dirty="0" err="1" smtClean="0"/>
              <a:t>por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ejemplo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wininertia</a:t>
            </a:r>
            <a:r>
              <a:rPr lang="en-US" baseline="0" dirty="0" smtClean="0"/>
              <a:t> la </a:t>
            </a:r>
            <a:r>
              <a:rPr lang="en-US" baseline="0" dirty="0" err="1" smtClean="0"/>
              <a:t>crearon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alumnos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que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eran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becarios</a:t>
            </a:r>
            <a:r>
              <a:rPr lang="en-US" baseline="0" dirty="0" smtClean="0"/>
              <a:t> del </a:t>
            </a:r>
            <a:r>
              <a:rPr lang="en-US" baseline="0" dirty="0" err="1" smtClean="0"/>
              <a:t>departamento</a:t>
            </a:r>
            <a:r>
              <a:rPr lang="en-US" baseline="0" dirty="0" smtClean="0"/>
              <a:t>)</a:t>
            </a:r>
            <a:endParaRPr lang="en-US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CE174-0945-4191-894D-A1DEB58562E2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19657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CE174-0945-4191-894D-A1DEB58562E2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71725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El </a:t>
            </a:r>
            <a:r>
              <a:rPr lang="en-US" dirty="0" err="1" smtClean="0"/>
              <a:t>Máster</a:t>
            </a:r>
            <a:r>
              <a:rPr lang="en-US" baseline="0" dirty="0" smtClean="0"/>
              <a:t> de ERM </a:t>
            </a:r>
            <a:r>
              <a:rPr lang="en-US" baseline="0" dirty="0" err="1" smtClean="0"/>
              <a:t>dirección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quería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sacarlo</a:t>
            </a:r>
            <a:r>
              <a:rPr lang="en-US" baseline="0" dirty="0" smtClean="0"/>
              <a:t> y </a:t>
            </a:r>
            <a:r>
              <a:rPr lang="en-US" baseline="0" dirty="0" err="1" smtClean="0"/>
              <a:t>aún</a:t>
            </a:r>
            <a:r>
              <a:rPr lang="en-US" baseline="0" dirty="0" smtClean="0"/>
              <a:t> no </a:t>
            </a:r>
            <a:r>
              <a:rPr lang="en-US" baseline="0" dirty="0" err="1" smtClean="0"/>
              <a:t>sabemos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si</a:t>
            </a:r>
            <a:r>
              <a:rPr lang="en-US" baseline="0" dirty="0" smtClean="0"/>
              <a:t> se </a:t>
            </a:r>
            <a:r>
              <a:rPr lang="en-US" baseline="0" dirty="0" err="1" smtClean="0"/>
              <a:t>hará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os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iremos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informando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CE174-0945-4191-894D-A1DEB58562E2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39978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SPADE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mejora</a:t>
            </a:r>
            <a:r>
              <a:rPr lang="en-US" baseline="0" dirty="0" smtClean="0"/>
              <a:t> la </a:t>
            </a:r>
            <a:r>
              <a:rPr lang="en-US" baseline="0" dirty="0" err="1" smtClean="0"/>
              <a:t>empleabilidad</a:t>
            </a:r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CE174-0945-4191-894D-A1DEB58562E2}" type="slidenum">
              <a:rPr lang="en-GB" smtClean="0"/>
              <a:pPr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19602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gif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 hasCustomPrompt="1"/>
          </p:nvPr>
        </p:nvSpPr>
        <p:spPr>
          <a:xfrm>
            <a:off x="800096" y="2204864"/>
            <a:ext cx="7772400" cy="979649"/>
          </a:xfrm>
          <a:prstGeom prst="rect">
            <a:avLst/>
          </a:prstGeom>
        </p:spPr>
        <p:txBody>
          <a:bodyPr/>
          <a:lstStyle>
            <a:lvl1pPr>
              <a:defRPr b="1" cap="small" baseline="0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s-ES" dirty="0" smtClean="0"/>
              <a:t>Grado en Ingeniería de Tecnologías de comunicación</a:t>
            </a:r>
            <a:endParaRPr lang="en-GB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 hasCustomPrompt="1"/>
          </p:nvPr>
        </p:nvSpPr>
        <p:spPr>
          <a:xfrm>
            <a:off x="857192" y="3357562"/>
            <a:ext cx="7715304" cy="142876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dirty="0" smtClean="0"/>
              <a:t>Sistemas Electrónicos</a:t>
            </a:r>
          </a:p>
        </p:txBody>
      </p:sp>
      <p:pic>
        <p:nvPicPr>
          <p:cNvPr id="153602" name="Picture 2" descr="http://ftp.us.es/ftp/pub/Logos/marca-dos-tintas_150.gif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000108"/>
            <a:ext cx="1428750" cy="1428750"/>
          </a:xfrm>
          <a:prstGeom prst="rect">
            <a:avLst/>
          </a:prstGeom>
          <a:noFill/>
        </p:spPr>
      </p:pic>
      <p:pic>
        <p:nvPicPr>
          <p:cNvPr id="12" name="Picture 11" descr="ESI1"/>
          <p:cNvPicPr>
            <a:picLocks noChangeAspect="1" noChangeArrowheads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45481" y="1223955"/>
            <a:ext cx="955675" cy="1062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12 Rectángulo"/>
          <p:cNvSpPr/>
          <p:nvPr userDrawn="1"/>
        </p:nvSpPr>
        <p:spPr>
          <a:xfrm>
            <a:off x="2214546" y="1475890"/>
            <a:ext cx="51435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400" dirty="0" smtClean="0">
                <a:latin typeface="Verdana" pitchFamily="34" charset="0"/>
              </a:rPr>
              <a:t>UNIVERSIDAD DE SEVILLA</a:t>
            </a:r>
          </a:p>
          <a:p>
            <a:pPr algn="ctr"/>
            <a:r>
              <a:rPr lang="es-ES" sz="1400" dirty="0" smtClean="0">
                <a:latin typeface="Verdana" pitchFamily="34" charset="0"/>
              </a:rPr>
              <a:t>DPTO. DE INGENIERÍA ELECTRÓNICA</a:t>
            </a:r>
          </a:p>
        </p:txBody>
      </p:sp>
      <p:sp>
        <p:nvSpPr>
          <p:cNvPr id="14" name="2 Subtítulo"/>
          <p:cNvSpPr txBox="1">
            <a:spLocks/>
          </p:cNvSpPr>
          <p:nvPr userDrawn="1"/>
        </p:nvSpPr>
        <p:spPr>
          <a:xfrm>
            <a:off x="2808280" y="4653136"/>
            <a:ext cx="3851952" cy="64294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s-E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Arial" pitchFamily="34" charset="0"/>
            </a:endParaRPr>
          </a:p>
        </p:txBody>
      </p:sp>
      <p:sp>
        <p:nvSpPr>
          <p:cNvPr id="10" name="9 Rectángulo"/>
          <p:cNvSpPr/>
          <p:nvPr userDrawn="1"/>
        </p:nvSpPr>
        <p:spPr>
          <a:xfrm>
            <a:off x="-214346" y="3214686"/>
            <a:ext cx="9144000" cy="71438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50000">
                <a:srgbClr val="1F497D"/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268760"/>
            <a:ext cx="8462174" cy="482453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SzPct val="100000"/>
              <a:buFontTx/>
              <a:buBlip>
                <a:blip r:embed="rId2"/>
              </a:buBlip>
              <a:defRPr sz="2200"/>
            </a:lvl1pPr>
            <a:lvl2pPr>
              <a:buSzPct val="100000"/>
              <a:buFontTx/>
              <a:buBlip>
                <a:blip r:embed="rId3"/>
              </a:buBlip>
              <a:defRPr sz="2000"/>
            </a:lvl2pPr>
            <a:lvl3pPr>
              <a:buFontTx/>
              <a:buBlip>
                <a:blip r:embed="rId4"/>
              </a:buBlip>
              <a:defRPr sz="1800"/>
            </a:lvl3pPr>
            <a:lvl4pPr>
              <a:buFontTx/>
              <a:buBlip>
                <a:blip r:embed="rId5"/>
              </a:buBlip>
              <a:defRPr sz="1800"/>
            </a:lvl4pPr>
            <a:lvl5pPr>
              <a:defRPr sz="1600"/>
            </a:lvl5pPr>
          </a:lstStyle>
          <a:p>
            <a:pPr lvl="0"/>
            <a:r>
              <a:rPr lang="es-ES_tradnl" dirty="0" smtClean="0"/>
              <a:t>Haga clic para modificar el estilo de texto del patrón</a:t>
            </a:r>
          </a:p>
          <a:p>
            <a:pPr lvl="1"/>
            <a:r>
              <a:rPr lang="es-ES_tradnl" dirty="0" smtClean="0"/>
              <a:t>Segundo nivel</a:t>
            </a:r>
          </a:p>
          <a:p>
            <a:pPr lvl="2"/>
            <a:r>
              <a:rPr lang="es-ES_tradnl" dirty="0" smtClean="0"/>
              <a:t>Tercer nivel</a:t>
            </a:r>
          </a:p>
          <a:p>
            <a:pPr lvl="3"/>
            <a:r>
              <a:rPr lang="es-ES_tradnl" dirty="0" smtClean="0"/>
              <a:t>Cuarto nivel</a:t>
            </a:r>
          </a:p>
        </p:txBody>
      </p:sp>
      <p:sp>
        <p:nvSpPr>
          <p:cNvPr id="20" name="19 Título"/>
          <p:cNvSpPr>
            <a:spLocks noGrp="1"/>
          </p:cNvSpPr>
          <p:nvPr>
            <p:ph type="title"/>
          </p:nvPr>
        </p:nvSpPr>
        <p:spPr>
          <a:xfrm>
            <a:off x="971600" y="274638"/>
            <a:ext cx="7958118" cy="725470"/>
          </a:xfrm>
          <a:prstGeom prst="rect">
            <a:avLst/>
          </a:prstGeom>
        </p:spPr>
        <p:txBody>
          <a:bodyPr/>
          <a:lstStyle>
            <a:lvl1pPr algn="l">
              <a:defRPr sz="3600" b="1">
                <a:solidFill>
                  <a:srgbClr val="005EA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s-ES_tradnl" dirty="0" smtClean="0"/>
              <a:t>Clic para editar título</a:t>
            </a:r>
            <a:endParaRPr lang="en-GB" dirty="0"/>
          </a:p>
        </p:txBody>
      </p:sp>
      <p:sp>
        <p:nvSpPr>
          <p:cNvPr id="10" name="5 Marcador de número de diapositiva"/>
          <p:cNvSpPr txBox="1">
            <a:spLocks/>
          </p:cNvSpPr>
          <p:nvPr userDrawn="1"/>
        </p:nvSpPr>
        <p:spPr>
          <a:xfrm>
            <a:off x="6715140" y="5214950"/>
            <a:ext cx="5000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F43868-B712-4F61-9E3E-A03B57F199AA}" type="slidenum">
              <a:rPr kumimoji="0" lang="en-GB" sz="12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51520" y="6165304"/>
            <a:ext cx="8712968" cy="548680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400" b="0">
                <a:solidFill>
                  <a:srgbClr val="000000"/>
                </a:solidFill>
                <a:effectLst/>
              </a:defRPr>
            </a:lvl1pPr>
          </a:lstStyle>
          <a:p>
            <a:r>
              <a:rPr lang="es-ES" dirty="0" smtClean="0"/>
              <a:t>Grado en Ingeniería de Tecnologías de Telecomunicación - Sistemas Electrónicos</a:t>
            </a:r>
            <a:endParaRPr lang="en-GB" dirty="0"/>
          </a:p>
        </p:txBody>
      </p:sp>
      <p:sp>
        <p:nvSpPr>
          <p:cNvPr id="15" name="9 Rectángulo"/>
          <p:cNvSpPr/>
          <p:nvPr userDrawn="1"/>
        </p:nvSpPr>
        <p:spPr>
          <a:xfrm>
            <a:off x="251520" y="6093296"/>
            <a:ext cx="8640960" cy="72008"/>
          </a:xfrm>
          <a:prstGeom prst="rect">
            <a:avLst/>
          </a:prstGeom>
          <a:solidFill>
            <a:srgbClr val="005EA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16" name="Picture 2" descr="http://ftp.us.es/ftp/pub/Logos/marca-dos-tintas_150.gif"/>
          <p:cNvPicPr>
            <a:picLocks noChangeAspect="1" noChangeArrowheads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107504" y="260648"/>
            <a:ext cx="864096" cy="864096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9" name="9 Rectángulo"/>
          <p:cNvSpPr/>
          <p:nvPr userDrawn="1"/>
        </p:nvSpPr>
        <p:spPr>
          <a:xfrm>
            <a:off x="899592" y="980728"/>
            <a:ext cx="7992888" cy="72008"/>
          </a:xfrm>
          <a:prstGeom prst="rect">
            <a:avLst/>
          </a:prstGeom>
          <a:solidFill>
            <a:srgbClr val="005EA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7" name="2 Subtítulo"/>
          <p:cNvSpPr txBox="1">
            <a:spLocks/>
          </p:cNvSpPr>
          <p:nvPr userDrawn="1"/>
        </p:nvSpPr>
        <p:spPr>
          <a:xfrm>
            <a:off x="6588224" y="6165304"/>
            <a:ext cx="2339784" cy="49892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fld id="{051DD779-65B8-5945-985F-DD868202DDA5}" type="slidenum">
              <a:rPr kumimoji="0" lang="es-E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‹Nº›</a:t>
            </a:fld>
            <a:endParaRPr kumimoji="0" lang="es-E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chemeClr val="accent1">
              <a:lumMod val="20000"/>
              <a:lumOff val="80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5" Type="http://schemas.openxmlformats.org/officeDocument/2006/relationships/image" Target="../media/image3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Relationship Id="rId1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jpeg"/><Relationship Id="rId7" Type="http://schemas.openxmlformats.org/officeDocument/2006/relationships/image" Target="../media/image40.png"/><Relationship Id="rId12" Type="http://schemas.openxmlformats.org/officeDocument/2006/relationships/image" Target="../media/image4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g"/><Relationship Id="rId11" Type="http://schemas.openxmlformats.org/officeDocument/2006/relationships/image" Target="../media/image44.jpeg"/><Relationship Id="rId5" Type="http://schemas.openxmlformats.org/officeDocument/2006/relationships/image" Target="../media/image38.jpg"/><Relationship Id="rId10" Type="http://schemas.openxmlformats.org/officeDocument/2006/relationships/image" Target="../media/image43.jpeg"/><Relationship Id="rId4" Type="http://schemas.openxmlformats.org/officeDocument/2006/relationships/image" Target="../media/image37.jpg"/><Relationship Id="rId9" Type="http://schemas.openxmlformats.org/officeDocument/2006/relationships/image" Target="../media/image4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hguzman@us.es" TargetMode="External"/><Relationship Id="rId2" Type="http://schemas.openxmlformats.org/officeDocument/2006/relationships/hyperlink" Target="mailto:fmunoz@us.es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12.gif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Título"/>
          <p:cNvSpPr>
            <a:spLocks noGrp="1"/>
          </p:cNvSpPr>
          <p:nvPr>
            <p:ph type="ctrTitle"/>
          </p:nvPr>
        </p:nvSpPr>
        <p:spPr>
          <a:xfrm>
            <a:off x="800096" y="2492896"/>
            <a:ext cx="7772400" cy="691617"/>
          </a:xfrm>
        </p:spPr>
        <p:txBody>
          <a:bodyPr/>
          <a:lstStyle/>
          <a:p>
            <a:r>
              <a:rPr lang="es-ES_tradnl" dirty="0" smtClean="0"/>
              <a:t>Instrumentación Electrónica y Control</a:t>
            </a:r>
            <a:endParaRPr lang="en-GB" dirty="0"/>
          </a:p>
        </p:txBody>
      </p:sp>
      <p:sp>
        <p:nvSpPr>
          <p:cNvPr id="7" name="6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/>
              <a:t>GRADO EN INGENIERÍA </a:t>
            </a:r>
            <a:r>
              <a:rPr lang="es-ES" dirty="0" smtClean="0"/>
              <a:t>ELECTRÓNICA, ROBÓTICA Y MECATRÓNICA</a:t>
            </a:r>
            <a:endParaRPr lang="en-GB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2">
            <a:alphaModFix amt="74000"/>
          </a:blip>
          <a:srcRect l="4651" t="5782" r="4596" b="7912"/>
          <a:stretch/>
        </p:blipFill>
        <p:spPr>
          <a:xfrm>
            <a:off x="411957" y="4315499"/>
            <a:ext cx="2880320" cy="21602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" name="1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4705" y="4270693"/>
            <a:ext cx="3920082" cy="22050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Algunas empresas del sector con las que el Departamento trabaja de forma asidua y que demandan Ingenieros con conocimientos de electrónica:</a:t>
            </a:r>
            <a:endParaRPr lang="es-ES" dirty="0"/>
          </a:p>
          <a:p>
            <a:pPr lvl="2"/>
            <a:endParaRPr lang="es-ES" dirty="0" smtClean="0"/>
          </a:p>
          <a:p>
            <a:pPr lvl="2"/>
            <a:endParaRPr lang="es-ES" dirty="0" smtClean="0"/>
          </a:p>
          <a:p>
            <a:pPr lvl="2"/>
            <a:endParaRPr lang="es-ES" dirty="0" smtClean="0"/>
          </a:p>
          <a:p>
            <a:endParaRPr lang="es-ES" dirty="0" smtClean="0"/>
          </a:p>
          <a:p>
            <a:pPr lvl="2"/>
            <a:endParaRPr lang="es-ES" dirty="0" smtClean="0"/>
          </a:p>
          <a:p>
            <a:pPr lvl="1"/>
            <a:endParaRPr lang="es-ES" dirty="0" smtClean="0"/>
          </a:p>
          <a:p>
            <a:pPr lvl="1"/>
            <a:endParaRPr lang="es-ES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Empresas (III)</a:t>
            </a:r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2445380"/>
            <a:ext cx="1943100" cy="67310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15816" y="2276872"/>
            <a:ext cx="2418670" cy="529084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08104" y="2301364"/>
            <a:ext cx="1456184" cy="1155702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91880" y="2983981"/>
            <a:ext cx="1368152" cy="492535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12000" y="2085340"/>
            <a:ext cx="2032000" cy="1041400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5576" y="3429000"/>
            <a:ext cx="2088232" cy="327782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19872" y="3645024"/>
            <a:ext cx="2741591" cy="529208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427984" y="5229200"/>
            <a:ext cx="2493719" cy="576706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27519" y="4291867"/>
            <a:ext cx="1523570" cy="1126626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99636" y="4691669"/>
            <a:ext cx="950893" cy="1052775"/>
          </a:xfrm>
          <a:prstGeom prst="rect">
            <a:avLst/>
          </a:prstGeom>
        </p:spPr>
      </p:pic>
      <p:pic>
        <p:nvPicPr>
          <p:cNvPr id="23" name="Imagen 2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164288" y="3068960"/>
            <a:ext cx="1728192" cy="1306192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300192" y="4307702"/>
            <a:ext cx="2705348" cy="1065514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067944" y="4077072"/>
            <a:ext cx="1570182" cy="923636"/>
          </a:xfrm>
          <a:prstGeom prst="rect">
            <a:avLst/>
          </a:prstGeom>
        </p:spPr>
      </p:pic>
      <p:sp>
        <p:nvSpPr>
          <p:cNvPr id="18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51520" y="6165304"/>
            <a:ext cx="8712968" cy="548680"/>
          </a:xfrm>
        </p:spPr>
        <p:txBody>
          <a:bodyPr anchor="t"/>
          <a:lstStyle/>
          <a:p>
            <a:r>
              <a:rPr lang="es-ES" dirty="0"/>
              <a:t>G</a:t>
            </a:r>
            <a:r>
              <a:rPr lang="es-ES" dirty="0" smtClean="0"/>
              <a:t>rado en Ingeniería Electrónica, Robótica y Mecatrónica – Instrumentación Electrónica y Control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62679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Empresas (IV)</a:t>
            </a:r>
            <a:endParaRPr lang="es-ES" dirty="0"/>
          </a:p>
        </p:txBody>
      </p:sp>
      <p:pic>
        <p:nvPicPr>
          <p:cNvPr id="25" name="24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13" y="1456875"/>
            <a:ext cx="8461375" cy="4447487"/>
          </a:xfrm>
        </p:spPr>
      </p:pic>
      <p:sp>
        <p:nvSpPr>
          <p:cNvPr id="5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51520" y="6165304"/>
            <a:ext cx="8712968" cy="548680"/>
          </a:xfrm>
        </p:spPr>
        <p:txBody>
          <a:bodyPr anchor="t"/>
          <a:lstStyle/>
          <a:p>
            <a:r>
              <a:rPr lang="es-ES" dirty="0"/>
              <a:t>G</a:t>
            </a:r>
            <a:r>
              <a:rPr lang="es-ES" dirty="0" smtClean="0"/>
              <a:t>rado en Ingeniería Electrónica, Robótica y Mecatrónica – Instrumentación Electrónica y Control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1705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s-ES" dirty="0" smtClean="0"/>
          </a:p>
          <a:p>
            <a:pPr>
              <a:buBlip>
                <a:blip r:embed="rId2"/>
              </a:buBlip>
            </a:pPr>
            <a:r>
              <a:rPr lang="es-E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Presentación del itinerario</a:t>
            </a:r>
          </a:p>
          <a:p>
            <a:pPr lvl="1">
              <a:buBlip>
                <a:blip r:embed="rId2"/>
              </a:buBlip>
            </a:pPr>
            <a:r>
              <a:rPr lang="es-E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Asignaturas </a:t>
            </a:r>
            <a:r>
              <a:rPr lang="es-E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comunes al grado</a:t>
            </a:r>
          </a:p>
          <a:p>
            <a:pPr lvl="1">
              <a:buBlip>
                <a:blip r:embed="rId2"/>
              </a:buBlip>
            </a:pPr>
            <a:r>
              <a:rPr lang="es-E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Asignaturas </a:t>
            </a:r>
            <a:r>
              <a:rPr lang="es-E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de la </a:t>
            </a:r>
            <a:r>
              <a:rPr lang="es-E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especialidad</a:t>
            </a:r>
            <a:endParaRPr lang="es-ES" dirty="0"/>
          </a:p>
          <a:p>
            <a:r>
              <a:rPr lang="es-ES" dirty="0" smtClean="0"/>
              <a:t>Salidas profesionales</a:t>
            </a:r>
          </a:p>
          <a:p>
            <a:pPr lvl="1">
              <a:buBlip>
                <a:blip r:embed="rId2"/>
              </a:buBlip>
            </a:pPr>
            <a:r>
              <a:rPr lang="es-E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Empresas</a:t>
            </a:r>
          </a:p>
          <a:p>
            <a:pPr lvl="1"/>
            <a:r>
              <a:rPr lang="es-ES" dirty="0" smtClean="0"/>
              <a:t>Investigación</a:t>
            </a:r>
            <a:endParaRPr lang="es-ES" dirty="0"/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Índice</a:t>
            </a:r>
            <a:endParaRPr lang="en-GB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6056" y="1916832"/>
            <a:ext cx="3601120" cy="3068960"/>
          </a:xfrm>
          <a:prstGeom prst="rect">
            <a:avLst/>
          </a:prstGeom>
        </p:spPr>
      </p:pic>
      <p:sp>
        <p:nvSpPr>
          <p:cNvPr id="6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51520" y="6165304"/>
            <a:ext cx="8712968" cy="548680"/>
          </a:xfrm>
        </p:spPr>
        <p:txBody>
          <a:bodyPr anchor="t"/>
          <a:lstStyle/>
          <a:p>
            <a:r>
              <a:rPr lang="es-ES" dirty="0"/>
              <a:t>G</a:t>
            </a:r>
            <a:r>
              <a:rPr lang="es-ES" dirty="0" smtClean="0"/>
              <a:t>rado en Ingeniería Electrónica, Robótica y Mecatrónica – Instrumentación Electrónica y Control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72754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>
            <a:alphaModFix amt="52000"/>
          </a:blip>
          <a:srcRect r="5017"/>
          <a:stretch/>
        </p:blipFill>
        <p:spPr>
          <a:xfrm>
            <a:off x="6012160" y="2780928"/>
            <a:ext cx="3149079" cy="2453103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sp>
        <p:nvSpPr>
          <p:cNvPr id="2" name="Marcador de contenido 1"/>
          <p:cNvSpPr>
            <a:spLocks noGrp="1"/>
          </p:cNvSpPr>
          <p:nvPr>
            <p:ph idx="1"/>
          </p:nvPr>
        </p:nvSpPr>
        <p:spPr>
          <a:xfrm>
            <a:off x="467544" y="1268760"/>
            <a:ext cx="8424936" cy="4824536"/>
          </a:xfrm>
        </p:spPr>
        <p:txBody>
          <a:bodyPr>
            <a:normAutofit lnSpcReduction="10000"/>
          </a:bodyPr>
          <a:lstStyle/>
          <a:p>
            <a:r>
              <a:rPr lang="es-ES" dirty="0" smtClean="0"/>
              <a:t>Máster con mención de excelencia</a:t>
            </a:r>
          </a:p>
          <a:p>
            <a:pPr lvl="1"/>
            <a:r>
              <a:rPr lang="es-ES" dirty="0" smtClean="0"/>
              <a:t>Nuevo Máster en Electrónica, Robótica y Automática (60 </a:t>
            </a:r>
            <a:r>
              <a:rPr lang="es-ES" dirty="0" err="1" smtClean="0"/>
              <a:t>cr</a:t>
            </a:r>
            <a:r>
              <a:rPr lang="es-ES" dirty="0" smtClean="0"/>
              <a:t>. y </a:t>
            </a:r>
            <a:r>
              <a:rPr lang="es-ES" b="1" dirty="0" smtClean="0"/>
              <a:t>posible</a:t>
            </a:r>
            <a:r>
              <a:rPr lang="es-ES" dirty="0" smtClean="0"/>
              <a:t> doble titulación con el Máster de Industriales)</a:t>
            </a:r>
          </a:p>
          <a:p>
            <a:pPr lvl="1"/>
            <a:r>
              <a:rPr lang="es-ES" dirty="0" smtClean="0"/>
              <a:t>Posibilidad de acceso a Máster de Industriales</a:t>
            </a:r>
          </a:p>
          <a:p>
            <a:r>
              <a:rPr lang="es-ES" dirty="0" smtClean="0"/>
              <a:t>Programa de doctorado con mención de excelencia (Automática, Electrónica y Telecomunicaciones)</a:t>
            </a:r>
          </a:p>
          <a:p>
            <a:r>
              <a:rPr lang="es-ES" dirty="0" smtClean="0"/>
              <a:t>~12 tesis doctorales defendidas en el último año, la mayoría de ellas con mención de doctorado europeo</a:t>
            </a:r>
          </a:p>
          <a:p>
            <a:r>
              <a:rPr lang="es-ES" dirty="0" smtClean="0"/>
              <a:t>Actualmente 6 becarios FPI/FPU</a:t>
            </a:r>
          </a:p>
          <a:p>
            <a:r>
              <a:rPr lang="es-ES" dirty="0" smtClean="0"/>
              <a:t>Acuerdos/contactos con centros de investigación internacionales de prestigio para realización de estancias:</a:t>
            </a:r>
          </a:p>
          <a:p>
            <a:pPr lvl="1"/>
            <a:r>
              <a:rPr lang="es-ES" dirty="0" smtClean="0"/>
              <a:t>ESA (NL), Samsung </a:t>
            </a:r>
            <a:r>
              <a:rPr lang="es-ES" dirty="0"/>
              <a:t>R&amp;D </a:t>
            </a:r>
            <a:r>
              <a:rPr lang="es-ES" dirty="0" smtClean="0"/>
              <a:t>(</a:t>
            </a:r>
            <a:r>
              <a:rPr lang="es-ES" dirty="0" err="1" smtClean="0"/>
              <a:t>Uk</a:t>
            </a:r>
            <a:r>
              <a:rPr lang="es-ES" dirty="0" smtClean="0"/>
              <a:t>), NXP (NL), </a:t>
            </a:r>
            <a:r>
              <a:rPr lang="es-ES" dirty="0"/>
              <a:t> </a:t>
            </a:r>
            <a:r>
              <a:rPr lang="es-ES" dirty="0" err="1" smtClean="0"/>
              <a:t>Analog</a:t>
            </a:r>
            <a:r>
              <a:rPr lang="es-ES" dirty="0" smtClean="0"/>
              <a:t> &amp; </a:t>
            </a:r>
            <a:r>
              <a:rPr lang="es-ES" dirty="0" err="1" smtClean="0"/>
              <a:t>Mixed-Signal</a:t>
            </a:r>
            <a:r>
              <a:rPr lang="es-ES" dirty="0" smtClean="0"/>
              <a:t> </a:t>
            </a:r>
            <a:br>
              <a:rPr lang="es-ES" dirty="0" smtClean="0"/>
            </a:br>
            <a:r>
              <a:rPr lang="es-ES" dirty="0" smtClean="0"/>
              <a:t>Center (USA</a:t>
            </a:r>
            <a:r>
              <a:rPr lang="es-ES" dirty="0"/>
              <a:t>)</a:t>
            </a:r>
            <a:r>
              <a:rPr lang="es-ES" dirty="0" smtClean="0"/>
              <a:t>, Imperial </a:t>
            </a:r>
            <a:r>
              <a:rPr lang="es-ES" dirty="0" err="1"/>
              <a:t>C</a:t>
            </a:r>
            <a:r>
              <a:rPr lang="es-ES" dirty="0" err="1" smtClean="0"/>
              <a:t>ollege</a:t>
            </a:r>
            <a:r>
              <a:rPr lang="es-ES" dirty="0" smtClean="0"/>
              <a:t> (UK), Turku </a:t>
            </a:r>
            <a:r>
              <a:rPr lang="es-ES" dirty="0" err="1" smtClean="0"/>
              <a:t>University</a:t>
            </a:r>
            <a:r>
              <a:rPr lang="es-ES" dirty="0" smtClean="0"/>
              <a:t> (FI), </a:t>
            </a:r>
            <a:r>
              <a:rPr lang="es-ES" dirty="0" err="1" smtClean="0"/>
              <a:t>Politecnico</a:t>
            </a:r>
            <a:r>
              <a:rPr lang="es-ES" dirty="0" smtClean="0"/>
              <a:t> di Torino (Italia) …</a:t>
            </a:r>
          </a:p>
          <a:p>
            <a:endParaRPr lang="es-ES" dirty="0" smtClean="0"/>
          </a:p>
          <a:p>
            <a:endParaRPr lang="es-ES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Investigación</a:t>
            </a:r>
            <a:endParaRPr lang="es-ES" dirty="0"/>
          </a:p>
        </p:txBody>
      </p:sp>
      <p:sp>
        <p:nvSpPr>
          <p:cNvPr id="6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51520" y="6165304"/>
            <a:ext cx="8712968" cy="548680"/>
          </a:xfrm>
        </p:spPr>
        <p:txBody>
          <a:bodyPr anchor="t"/>
          <a:lstStyle/>
          <a:p>
            <a:r>
              <a:rPr lang="es-ES" dirty="0"/>
              <a:t>G</a:t>
            </a:r>
            <a:r>
              <a:rPr lang="es-ES" dirty="0" smtClean="0"/>
              <a:t>rado en Ingeniería Electrónica, Robótica y Mecatrónica – Instrumentación Electrónica y Control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89891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 descr="D:\Trabajo\Vectorsol\Prensa\canal sur 2 tesis\Material INTA\Nanosat-au-S5-04_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826822"/>
            <a:ext cx="2479401" cy="1883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Marcador de contenido 1"/>
          <p:cNvSpPr>
            <a:spLocks noGrp="1"/>
          </p:cNvSpPr>
          <p:nvPr>
            <p:ph idx="1"/>
          </p:nvPr>
        </p:nvSpPr>
        <p:spPr>
          <a:xfrm>
            <a:off x="467544" y="1268760"/>
            <a:ext cx="8424936" cy="482453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endParaRPr lang="es-ES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Emprendimiento</a:t>
            </a:r>
            <a:endParaRPr lang="es-ES" dirty="0"/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340768"/>
            <a:ext cx="1996537" cy="1573912"/>
          </a:xfrm>
          <a:prstGeom prst="rect">
            <a:avLst/>
          </a:prstGeom>
        </p:spPr>
      </p:pic>
      <p:cxnSp>
        <p:nvCxnSpPr>
          <p:cNvPr id="8" name="7 Conector recto"/>
          <p:cNvCxnSpPr/>
          <p:nvPr/>
        </p:nvCxnSpPr>
        <p:spPr>
          <a:xfrm>
            <a:off x="2195736" y="1484784"/>
            <a:ext cx="1512168" cy="115212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10 Conector recto"/>
          <p:cNvCxnSpPr/>
          <p:nvPr/>
        </p:nvCxnSpPr>
        <p:spPr>
          <a:xfrm>
            <a:off x="1897860" y="2636912"/>
            <a:ext cx="1810044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11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346" y="2972281"/>
            <a:ext cx="2223478" cy="833805"/>
          </a:xfrm>
          <a:prstGeom prst="rect">
            <a:avLst/>
          </a:prstGeom>
        </p:spPr>
      </p:pic>
      <p:pic>
        <p:nvPicPr>
          <p:cNvPr id="18" name="17 Image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1248889"/>
            <a:ext cx="2935412" cy="1388023"/>
          </a:xfrm>
          <a:prstGeom prst="rect">
            <a:avLst/>
          </a:prstGeom>
        </p:spPr>
      </p:pic>
      <p:pic>
        <p:nvPicPr>
          <p:cNvPr id="27" name="5 Imagen" descr="axisq6034-e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538" y="4077072"/>
            <a:ext cx="3410430" cy="1910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23 Imagen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8057" y="4493332"/>
            <a:ext cx="2609326" cy="138394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</p:pic>
      <p:pic>
        <p:nvPicPr>
          <p:cNvPr id="26" name="5 Marcador de contenido" descr="logo_nasa2.pn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1560" y="4045818"/>
            <a:ext cx="811742" cy="811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4407402"/>
            <a:ext cx="2160240" cy="1620180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2768715"/>
            <a:ext cx="1950720" cy="1463040"/>
          </a:xfrm>
          <a:prstGeom prst="rect">
            <a:avLst/>
          </a:prstGeom>
        </p:spPr>
      </p:pic>
      <p:pic>
        <p:nvPicPr>
          <p:cNvPr id="17" name="16 Imagen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834" y="2710985"/>
            <a:ext cx="1711846" cy="678570"/>
          </a:xfrm>
          <a:prstGeom prst="rect">
            <a:avLst/>
          </a:prstGeom>
        </p:spPr>
      </p:pic>
      <p:sp>
        <p:nvSpPr>
          <p:cNvPr id="19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51520" y="6165304"/>
            <a:ext cx="8712968" cy="548680"/>
          </a:xfrm>
        </p:spPr>
        <p:txBody>
          <a:bodyPr anchor="t"/>
          <a:lstStyle/>
          <a:p>
            <a:r>
              <a:rPr lang="es-ES" dirty="0"/>
              <a:t>G</a:t>
            </a:r>
            <a:r>
              <a:rPr lang="es-ES" dirty="0" smtClean="0"/>
              <a:t>rado en Ingeniería Electrónica, Robótica y Mecatrónica – Instrumentación Electrónica y Control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1393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800" dirty="0" smtClean="0"/>
          </a:p>
          <a:p>
            <a:endParaRPr lang="en-US" sz="2800" dirty="0"/>
          </a:p>
          <a:p>
            <a:r>
              <a:rPr lang="en-US" sz="2800" dirty="0" smtClean="0"/>
              <a:t>Fernando Muñoz </a:t>
            </a:r>
            <a:r>
              <a:rPr lang="en-US" sz="2800" dirty="0" err="1" smtClean="0"/>
              <a:t>Chavero</a:t>
            </a:r>
            <a:r>
              <a:rPr lang="en-US" sz="2800" dirty="0" smtClean="0"/>
              <a:t>:</a:t>
            </a:r>
          </a:p>
          <a:p>
            <a:pPr lvl="1"/>
            <a:r>
              <a:rPr lang="en-US" sz="2800" dirty="0" smtClean="0">
                <a:hlinkClick r:id="rId2"/>
              </a:rPr>
              <a:t>fmunoz@us.es</a:t>
            </a:r>
            <a:endParaRPr lang="en-US" sz="2800" dirty="0" smtClean="0"/>
          </a:p>
          <a:p>
            <a:r>
              <a:rPr lang="en-US" sz="2800" dirty="0" err="1" smtClean="0"/>
              <a:t>Hipólito</a:t>
            </a:r>
            <a:r>
              <a:rPr lang="en-US" sz="2800" dirty="0" smtClean="0"/>
              <a:t> </a:t>
            </a:r>
            <a:r>
              <a:rPr lang="en-US" sz="2800" dirty="0" err="1" smtClean="0"/>
              <a:t>Guzmán</a:t>
            </a:r>
            <a:r>
              <a:rPr lang="en-US" sz="2800" dirty="0" smtClean="0"/>
              <a:t> Miranda:</a:t>
            </a:r>
          </a:p>
          <a:p>
            <a:pPr lvl="1"/>
            <a:r>
              <a:rPr lang="en-US" sz="2800" dirty="0" smtClean="0">
                <a:hlinkClick r:id="rId3"/>
              </a:rPr>
              <a:t>hguzman@us.es</a:t>
            </a:r>
            <a:endParaRPr lang="en-US" sz="2800" dirty="0" smtClean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Preguntas</a:t>
            </a:r>
            <a:endParaRPr lang="en-U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s-ES" smtClean="0"/>
              <a:t>Grado en Ingeniería de Tecnologías de Telecomunicación - Sistemas Electrónicos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594589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s-ES" dirty="0" smtClean="0"/>
          </a:p>
          <a:p>
            <a:r>
              <a:rPr lang="es-ES" dirty="0" smtClean="0"/>
              <a:t>Presentación del itinerario</a:t>
            </a:r>
          </a:p>
          <a:p>
            <a:pPr lvl="1"/>
            <a:r>
              <a:rPr lang="es-ES" dirty="0" smtClean="0"/>
              <a:t>Asignaturas comunes al grado</a:t>
            </a:r>
          </a:p>
          <a:p>
            <a:pPr lvl="1"/>
            <a:r>
              <a:rPr lang="es-ES" dirty="0" smtClean="0"/>
              <a:t>Asignaturas de la especialidad</a:t>
            </a:r>
          </a:p>
          <a:p>
            <a:r>
              <a:rPr lang="es-ES" dirty="0" smtClean="0"/>
              <a:t>Salidas profesionales</a:t>
            </a:r>
          </a:p>
          <a:p>
            <a:pPr lvl="1"/>
            <a:r>
              <a:rPr lang="es-ES" dirty="0" smtClean="0"/>
              <a:t>Empresas</a:t>
            </a:r>
          </a:p>
          <a:p>
            <a:pPr lvl="1"/>
            <a:r>
              <a:rPr lang="es-ES" dirty="0" smtClean="0"/>
              <a:t>Investigación</a:t>
            </a:r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Índice</a:t>
            </a:r>
            <a:endParaRPr lang="en-GB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/>
        <p:txBody>
          <a:bodyPr anchor="t"/>
          <a:lstStyle/>
          <a:p>
            <a:r>
              <a:rPr lang="es-ES" dirty="0"/>
              <a:t>G</a:t>
            </a:r>
            <a:r>
              <a:rPr lang="es-ES" dirty="0" smtClean="0"/>
              <a:t>rado en Ingeniería Electrónica, Robótica y Mecatrónica – Instrumentación Electrónica y Control</a:t>
            </a:r>
            <a:endParaRPr lang="en-GB" dirty="0"/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2968749"/>
            <a:ext cx="3933825" cy="26193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s-ES" dirty="0" smtClean="0"/>
          </a:p>
          <a:p>
            <a:r>
              <a:rPr lang="es-ES" dirty="0" smtClean="0"/>
              <a:t>Presentación del itinerario</a:t>
            </a:r>
          </a:p>
          <a:p>
            <a:pPr lvl="1"/>
            <a:r>
              <a:rPr lang="es-ES" dirty="0"/>
              <a:t>Asignaturas comunes al </a:t>
            </a:r>
            <a:r>
              <a:rPr lang="es-ES" dirty="0" smtClean="0"/>
              <a:t>grado</a:t>
            </a:r>
          </a:p>
          <a:p>
            <a:pPr lvl="1">
              <a:buBlip>
                <a:blip r:embed="rId2"/>
              </a:buBlip>
            </a:pPr>
            <a:r>
              <a:rPr lang="es-E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Asignaturas </a:t>
            </a:r>
            <a:r>
              <a:rPr lang="es-E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de la </a:t>
            </a:r>
            <a:r>
              <a:rPr lang="es-E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especialidad</a:t>
            </a:r>
          </a:p>
          <a:p>
            <a:pPr>
              <a:buBlip>
                <a:blip r:embed="rId2"/>
              </a:buBlip>
            </a:pPr>
            <a:r>
              <a:rPr lang="es-E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Salidas profesionales</a:t>
            </a:r>
          </a:p>
          <a:p>
            <a:pPr lvl="1">
              <a:buBlip>
                <a:blip r:embed="rId2"/>
              </a:buBlip>
            </a:pPr>
            <a:r>
              <a:rPr lang="es-E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Empresas</a:t>
            </a:r>
          </a:p>
          <a:p>
            <a:pPr lvl="1">
              <a:buBlip>
                <a:blip r:embed="rId2"/>
              </a:buBlip>
            </a:pPr>
            <a:r>
              <a:rPr lang="es-E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Investigación</a:t>
            </a:r>
            <a:endParaRPr lang="es-E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Índice</a:t>
            </a:r>
            <a:endParaRPr lang="en-GB" dirty="0"/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2968749"/>
            <a:ext cx="3933825" cy="26193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51520" y="6165304"/>
            <a:ext cx="8712968" cy="548680"/>
          </a:xfrm>
        </p:spPr>
        <p:txBody>
          <a:bodyPr anchor="t"/>
          <a:lstStyle/>
          <a:p>
            <a:r>
              <a:rPr lang="es-ES" dirty="0"/>
              <a:t>G</a:t>
            </a:r>
            <a:r>
              <a:rPr lang="es-ES" dirty="0" smtClean="0"/>
              <a:t>rado en Ingeniería Electrónica, Robótica y Mecatrónica – Instrumentación Electrónica y Control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s-ES" dirty="0" smtClean="0"/>
              <a:t>¿Qué </a:t>
            </a:r>
            <a:r>
              <a:rPr lang="es-ES" dirty="0" err="1" smtClean="0"/>
              <a:t>sabeis</a:t>
            </a:r>
            <a:r>
              <a:rPr lang="es-ES" dirty="0" smtClean="0"/>
              <a:t> ya?</a:t>
            </a:r>
          </a:p>
          <a:p>
            <a:pPr lvl="1"/>
            <a:r>
              <a:rPr lang="es-ES" dirty="0" smtClean="0"/>
              <a:t>Fundamentos de</a:t>
            </a:r>
            <a:br>
              <a:rPr lang="es-ES" dirty="0" smtClean="0"/>
            </a:br>
            <a:r>
              <a:rPr lang="es-ES" dirty="0" smtClean="0"/>
              <a:t>Electrónica Analógica:</a:t>
            </a:r>
          </a:p>
          <a:p>
            <a:pPr lvl="2"/>
            <a:endParaRPr lang="es-ES" b="1" dirty="0" smtClean="0">
              <a:solidFill>
                <a:srgbClr val="FF0000"/>
              </a:solidFill>
            </a:endParaRPr>
          </a:p>
          <a:p>
            <a:pPr lvl="2"/>
            <a:endParaRPr lang="es-ES" b="1" dirty="0">
              <a:solidFill>
                <a:srgbClr val="FF0000"/>
              </a:solidFill>
            </a:endParaRPr>
          </a:p>
          <a:p>
            <a:pPr marL="914400" lvl="2" indent="0">
              <a:buNone/>
            </a:pPr>
            <a:endParaRPr lang="es-ES" b="1" dirty="0" smtClean="0">
              <a:solidFill>
                <a:srgbClr val="FF0000"/>
              </a:solidFill>
            </a:endParaRPr>
          </a:p>
          <a:p>
            <a:pPr marL="914400" lvl="2" indent="0">
              <a:buNone/>
            </a:pPr>
            <a:endParaRPr lang="es-ES" b="1" dirty="0" smtClean="0">
              <a:solidFill>
                <a:srgbClr val="FF0000"/>
              </a:solidFill>
            </a:endParaRPr>
          </a:p>
          <a:p>
            <a:pPr lvl="1"/>
            <a:r>
              <a:rPr lang="es-ES" dirty="0" smtClean="0"/>
              <a:t>Fundamentos de</a:t>
            </a:r>
            <a:br>
              <a:rPr lang="es-ES" dirty="0" smtClean="0"/>
            </a:br>
            <a:r>
              <a:rPr lang="es-ES" dirty="0" smtClean="0"/>
              <a:t>Electrónica Digital: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Asignaturas Comunes al Grado</a:t>
            </a:r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8224" y="1340768"/>
            <a:ext cx="2108448" cy="1531230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1196752"/>
            <a:ext cx="2862064" cy="2146548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6193" y="4269109"/>
            <a:ext cx="2857500" cy="1600200"/>
          </a:xfrm>
          <a:prstGeom prst="rect">
            <a:avLst/>
          </a:prstGeom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3573015"/>
            <a:ext cx="3139252" cy="2321843"/>
          </a:xfrm>
          <a:prstGeom prst="rect">
            <a:avLst/>
          </a:prstGeom>
        </p:spPr>
      </p:pic>
      <p:sp>
        <p:nvSpPr>
          <p:cNvPr id="10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51520" y="6165304"/>
            <a:ext cx="8712968" cy="548680"/>
          </a:xfrm>
        </p:spPr>
        <p:txBody>
          <a:bodyPr anchor="t"/>
          <a:lstStyle/>
          <a:p>
            <a:r>
              <a:rPr lang="es-ES" dirty="0"/>
              <a:t>G</a:t>
            </a:r>
            <a:r>
              <a:rPr lang="es-ES" dirty="0" smtClean="0"/>
              <a:t>rado en Ingeniería Electrónica, Robótica y Mecatrónica – Instrumentación Electrónica y Control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5245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s-ES" dirty="0" smtClean="0"/>
          </a:p>
          <a:p>
            <a:r>
              <a:rPr lang="es-ES" dirty="0" smtClean="0"/>
              <a:t>Presentación del itinerario</a:t>
            </a:r>
          </a:p>
          <a:p>
            <a:pPr lvl="1">
              <a:buBlip>
                <a:blip r:embed="rId2"/>
              </a:buBlip>
            </a:pPr>
            <a:r>
              <a:rPr lang="es-E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Asignaturas comunes al grado</a:t>
            </a:r>
          </a:p>
          <a:p>
            <a:pPr lvl="1"/>
            <a:r>
              <a:rPr lang="es-ES" dirty="0" smtClean="0">
                <a:solidFill>
                  <a:srgbClr val="000000"/>
                </a:solidFill>
              </a:rPr>
              <a:t>Asignaturas </a:t>
            </a:r>
            <a:r>
              <a:rPr lang="es-ES" dirty="0">
                <a:solidFill>
                  <a:srgbClr val="000000"/>
                </a:solidFill>
              </a:rPr>
              <a:t>de la </a:t>
            </a:r>
            <a:r>
              <a:rPr lang="es-ES" dirty="0" smtClean="0">
                <a:solidFill>
                  <a:srgbClr val="000000"/>
                </a:solidFill>
              </a:rPr>
              <a:t>especialidad</a:t>
            </a:r>
          </a:p>
          <a:p>
            <a:pPr>
              <a:buBlip>
                <a:blip r:embed="rId2"/>
              </a:buBlip>
            </a:pPr>
            <a:r>
              <a:rPr lang="es-E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Salidas profesionales</a:t>
            </a:r>
          </a:p>
          <a:p>
            <a:pPr lvl="1">
              <a:buBlip>
                <a:blip r:embed="rId2"/>
              </a:buBlip>
            </a:pPr>
            <a:r>
              <a:rPr lang="es-E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Empresas</a:t>
            </a:r>
          </a:p>
          <a:p>
            <a:pPr lvl="1">
              <a:buBlip>
                <a:blip r:embed="rId2"/>
              </a:buBlip>
            </a:pPr>
            <a:r>
              <a:rPr lang="es-E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Investigación</a:t>
            </a:r>
            <a:endParaRPr lang="es-E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Índice</a:t>
            </a:r>
            <a:endParaRPr lang="en-GB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alphaModFix amt="76000"/>
          </a:blip>
          <a:stretch>
            <a:fillRect/>
          </a:stretch>
        </p:blipFill>
        <p:spPr>
          <a:xfrm flipH="1">
            <a:off x="5004048" y="2492896"/>
            <a:ext cx="3593395" cy="2736304"/>
          </a:xfrm>
          <a:prstGeom prst="rect">
            <a:avLst/>
          </a:prstGeom>
          <a:ln>
            <a:noFill/>
          </a:ln>
          <a:effectLst>
            <a:softEdge rad="152400"/>
          </a:effectLst>
        </p:spPr>
      </p:pic>
      <p:sp>
        <p:nvSpPr>
          <p:cNvPr id="6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51520" y="6165304"/>
            <a:ext cx="8712968" cy="548680"/>
          </a:xfrm>
        </p:spPr>
        <p:txBody>
          <a:bodyPr anchor="t"/>
          <a:lstStyle/>
          <a:p>
            <a:r>
              <a:rPr lang="es-ES" dirty="0"/>
              <a:t>G</a:t>
            </a:r>
            <a:r>
              <a:rPr lang="es-ES" dirty="0" smtClean="0"/>
              <a:t>rado en Ingeniería Electrónica, Robótica y Mecatrónica – Instrumentación Electrónica y Control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7726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3"/>
          <p:cNvPicPr>
            <a:picLocks noChangeAspect="1"/>
          </p:cNvPicPr>
          <p:nvPr/>
        </p:nvPicPr>
        <p:blipFill rotWithShape="1">
          <a:blip r:embed="rId2">
            <a:alphaModFix amt="73000"/>
          </a:blip>
          <a:srcRect l="14810" r="12883"/>
          <a:stretch/>
        </p:blipFill>
        <p:spPr>
          <a:xfrm>
            <a:off x="6440293" y="764704"/>
            <a:ext cx="2544989" cy="2476556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sp>
        <p:nvSpPr>
          <p:cNvPr id="2" name="Marcador de contenido 1"/>
          <p:cNvSpPr>
            <a:spLocks noGrp="1"/>
          </p:cNvSpPr>
          <p:nvPr>
            <p:ph idx="1"/>
          </p:nvPr>
        </p:nvSpPr>
        <p:spPr>
          <a:xfrm>
            <a:off x="467544" y="1196752"/>
            <a:ext cx="8496944" cy="4824536"/>
          </a:xfrm>
        </p:spPr>
        <p:txBody>
          <a:bodyPr>
            <a:normAutofit/>
          </a:bodyPr>
          <a:lstStyle/>
          <a:p>
            <a:pPr lvl="0"/>
            <a:r>
              <a:rPr lang="es-ES" dirty="0" smtClean="0"/>
              <a:t>Todas las asignaturas de la especialidad</a:t>
            </a:r>
            <a:br>
              <a:rPr lang="es-ES" dirty="0" smtClean="0"/>
            </a:br>
            <a:r>
              <a:rPr lang="es-ES" dirty="0" smtClean="0"/>
              <a:t>tienen una </a:t>
            </a:r>
            <a:r>
              <a:rPr lang="es-ES" b="1" dirty="0" smtClean="0">
                <a:solidFill>
                  <a:srgbClr val="FF0000"/>
                </a:solidFill>
              </a:rPr>
              <a:t>elevada carga en prácticas de</a:t>
            </a:r>
            <a:br>
              <a:rPr lang="es-ES" b="1" dirty="0" smtClean="0">
                <a:solidFill>
                  <a:srgbClr val="FF0000"/>
                </a:solidFill>
              </a:rPr>
            </a:br>
            <a:r>
              <a:rPr lang="es-ES" b="1" dirty="0" smtClean="0">
                <a:solidFill>
                  <a:srgbClr val="FF0000"/>
                </a:solidFill>
              </a:rPr>
              <a:t>laboratorio y/o </a:t>
            </a:r>
            <a:r>
              <a:rPr lang="es-ES" b="1" dirty="0" smtClean="0">
                <a:solidFill>
                  <a:srgbClr val="FF0000"/>
                </a:solidFill>
              </a:rPr>
              <a:t>informáticas</a:t>
            </a:r>
            <a:endParaRPr lang="es-ES" dirty="0" smtClean="0"/>
          </a:p>
          <a:p>
            <a:pPr lvl="0"/>
            <a:r>
              <a:rPr lang="es-ES" dirty="0" smtClean="0"/>
              <a:t>Las asignaturas del itinerario de</a:t>
            </a:r>
            <a:br>
              <a:rPr lang="es-ES" dirty="0" smtClean="0"/>
            </a:br>
            <a:r>
              <a:rPr lang="es-ES" dirty="0" smtClean="0"/>
              <a:t>Instrumentación Electrónica y Control son:</a:t>
            </a:r>
          </a:p>
          <a:p>
            <a:pPr lvl="2"/>
            <a:r>
              <a:rPr lang="es-ES" dirty="0" smtClean="0"/>
              <a:t>Ampliación </a:t>
            </a:r>
            <a:r>
              <a:rPr lang="es-ES" dirty="0"/>
              <a:t>de Instrumentación Electrónica</a:t>
            </a:r>
          </a:p>
          <a:p>
            <a:pPr lvl="2"/>
            <a:r>
              <a:rPr lang="es-ES" dirty="0"/>
              <a:t>Acondicionamiento de Señal y Conversión </a:t>
            </a:r>
            <a:r>
              <a:rPr lang="es-ES" dirty="0" smtClean="0"/>
              <a:t>A/D</a:t>
            </a:r>
          </a:p>
          <a:p>
            <a:pPr lvl="2"/>
            <a:r>
              <a:rPr lang="es-ES" dirty="0" smtClean="0"/>
              <a:t>Instrumentación Electrónica y Control</a:t>
            </a:r>
            <a:endParaRPr lang="es-ES" dirty="0" smtClean="0"/>
          </a:p>
          <a:p>
            <a:pPr lvl="2"/>
            <a:r>
              <a:rPr lang="es-ES" dirty="0" smtClean="0"/>
              <a:t>Laboratorio </a:t>
            </a:r>
            <a:r>
              <a:rPr lang="es-ES" dirty="0"/>
              <a:t>de Instrumentación </a:t>
            </a:r>
            <a:r>
              <a:rPr lang="es-ES" dirty="0" smtClean="0"/>
              <a:t>Electrónica</a:t>
            </a:r>
          </a:p>
          <a:p>
            <a:pPr lvl="2"/>
            <a:r>
              <a:rPr lang="es-ES" dirty="0" smtClean="0"/>
              <a:t>Optoelectrónica</a:t>
            </a:r>
            <a:endParaRPr lang="es-ES" dirty="0"/>
          </a:p>
          <a:p>
            <a:pPr lvl="2"/>
            <a:r>
              <a:rPr lang="es-ES" dirty="0" smtClean="0"/>
              <a:t>Diseño </a:t>
            </a:r>
            <a:r>
              <a:rPr lang="es-ES" dirty="0"/>
              <a:t>de circuitos y sistemas </a:t>
            </a:r>
            <a:r>
              <a:rPr lang="es-ES" dirty="0" smtClean="0"/>
              <a:t>electrónicos</a:t>
            </a:r>
          </a:p>
          <a:p>
            <a:pPr lvl="2"/>
            <a:r>
              <a:rPr lang="es-ES" dirty="0" smtClean="0"/>
              <a:t>Laboratorio de Diseño de Circuitos </a:t>
            </a:r>
            <a:r>
              <a:rPr lang="es-ES" dirty="0"/>
              <a:t>y Sistemas </a:t>
            </a:r>
            <a:r>
              <a:rPr lang="es-ES" dirty="0" smtClean="0"/>
              <a:t>Electrónicos</a:t>
            </a:r>
            <a:endParaRPr lang="es-ES" dirty="0"/>
          </a:p>
          <a:p>
            <a:pPr lvl="2"/>
            <a:r>
              <a:rPr lang="es-ES" dirty="0"/>
              <a:t>Control de Procesos </a:t>
            </a:r>
            <a:r>
              <a:rPr lang="es-ES" dirty="0" smtClean="0"/>
              <a:t>Industriales</a:t>
            </a:r>
          </a:p>
          <a:p>
            <a:pPr lvl="2"/>
            <a:r>
              <a:rPr lang="es-ES" dirty="0"/>
              <a:t>Laboratorio de Control de Procesos</a:t>
            </a:r>
          </a:p>
          <a:p>
            <a:pPr lvl="2"/>
            <a:endParaRPr lang="es-ES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Asignaturas de la especialidad (I)</a:t>
            </a:r>
            <a:endParaRPr lang="es-ES" dirty="0"/>
          </a:p>
        </p:txBody>
      </p:sp>
      <p:sp>
        <p:nvSpPr>
          <p:cNvPr id="4" name="3 Rectángulo"/>
          <p:cNvSpPr/>
          <p:nvPr/>
        </p:nvSpPr>
        <p:spPr>
          <a:xfrm>
            <a:off x="1403648" y="5301208"/>
            <a:ext cx="7416824" cy="64807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Rectángulo"/>
          <p:cNvSpPr/>
          <p:nvPr/>
        </p:nvSpPr>
        <p:spPr>
          <a:xfrm>
            <a:off x="1403648" y="2996952"/>
            <a:ext cx="7416824" cy="165618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Rectángulo"/>
          <p:cNvSpPr/>
          <p:nvPr/>
        </p:nvSpPr>
        <p:spPr>
          <a:xfrm>
            <a:off x="1403648" y="4653136"/>
            <a:ext cx="7416824" cy="64807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Rectángulo"/>
          <p:cNvSpPr/>
          <p:nvPr/>
        </p:nvSpPr>
        <p:spPr>
          <a:xfrm rot="21022540">
            <a:off x="7122671" y="5381262"/>
            <a:ext cx="1668990" cy="504056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rgbClr val="FF0000"/>
                </a:solidFill>
              </a:rPr>
              <a:t>Control de procesos</a:t>
            </a:r>
            <a:endParaRPr lang="es-ES" b="1" dirty="0">
              <a:solidFill>
                <a:srgbClr val="FF0000"/>
              </a:solidFill>
            </a:endParaRPr>
          </a:p>
        </p:txBody>
      </p:sp>
      <p:sp>
        <p:nvSpPr>
          <p:cNvPr id="10" name="9 Rectángulo"/>
          <p:cNvSpPr/>
          <p:nvPr/>
        </p:nvSpPr>
        <p:spPr>
          <a:xfrm rot="21022540">
            <a:off x="7121091" y="4733190"/>
            <a:ext cx="1668990" cy="504056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rgbClr val="FF0000"/>
                </a:solidFill>
              </a:rPr>
              <a:t>Diseño Electrónico</a:t>
            </a:r>
            <a:endParaRPr lang="es-ES" b="1" dirty="0">
              <a:solidFill>
                <a:srgbClr val="FF0000"/>
              </a:solidFill>
            </a:endParaRPr>
          </a:p>
        </p:txBody>
      </p:sp>
      <p:sp>
        <p:nvSpPr>
          <p:cNvPr id="11" name="10 Rectángulo"/>
          <p:cNvSpPr/>
          <p:nvPr/>
        </p:nvSpPr>
        <p:spPr>
          <a:xfrm rot="21022540">
            <a:off x="6969240" y="3655824"/>
            <a:ext cx="1894436" cy="504056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err="1" smtClean="0">
                <a:solidFill>
                  <a:srgbClr val="FF0000"/>
                </a:solidFill>
              </a:rPr>
              <a:t>Sensorización</a:t>
            </a:r>
            <a:r>
              <a:rPr lang="es-ES" b="1" dirty="0" smtClean="0">
                <a:solidFill>
                  <a:srgbClr val="FF0000"/>
                </a:solidFill>
              </a:rPr>
              <a:t> e Instrumentación</a:t>
            </a:r>
            <a:endParaRPr lang="es-ES" b="1" dirty="0">
              <a:solidFill>
                <a:srgbClr val="FF0000"/>
              </a:solidFill>
            </a:endParaRPr>
          </a:p>
        </p:txBody>
      </p:sp>
      <p:sp>
        <p:nvSpPr>
          <p:cNvPr id="12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51520" y="6165304"/>
            <a:ext cx="8712968" cy="548680"/>
          </a:xfrm>
        </p:spPr>
        <p:txBody>
          <a:bodyPr anchor="t"/>
          <a:lstStyle/>
          <a:p>
            <a:r>
              <a:rPr lang="es-ES" dirty="0"/>
              <a:t>G</a:t>
            </a:r>
            <a:r>
              <a:rPr lang="es-ES" dirty="0" smtClean="0"/>
              <a:t>rado en Ingeniería Electrónica, Robótica y Mecatrónica – Instrumentación Electrónica y Control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53744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s-ES" dirty="0" smtClean="0"/>
          </a:p>
          <a:p>
            <a:pPr>
              <a:buBlip>
                <a:blip r:embed="rId2"/>
              </a:buBlip>
            </a:pPr>
            <a:r>
              <a:rPr lang="es-E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Presentación del itinerario</a:t>
            </a:r>
          </a:p>
          <a:p>
            <a:pPr lvl="1">
              <a:buBlip>
                <a:blip r:embed="rId2"/>
              </a:buBlip>
            </a:pPr>
            <a:r>
              <a:rPr lang="es-E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Asignaturas </a:t>
            </a:r>
            <a:r>
              <a:rPr lang="es-E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comunes al grado</a:t>
            </a:r>
          </a:p>
          <a:p>
            <a:pPr lvl="1">
              <a:buBlip>
                <a:blip r:embed="rId2"/>
              </a:buBlip>
            </a:pPr>
            <a:r>
              <a:rPr lang="es-E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Asignaturas </a:t>
            </a:r>
            <a:r>
              <a:rPr lang="es-E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de la </a:t>
            </a:r>
            <a:r>
              <a:rPr lang="es-E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especialidad</a:t>
            </a:r>
            <a:endParaRPr lang="es-ES" dirty="0"/>
          </a:p>
          <a:p>
            <a:r>
              <a:rPr lang="es-ES" dirty="0"/>
              <a:t>Salidas profesionales</a:t>
            </a:r>
          </a:p>
          <a:p>
            <a:pPr lvl="1"/>
            <a:r>
              <a:rPr lang="es-ES" dirty="0"/>
              <a:t>Empresas</a:t>
            </a:r>
          </a:p>
          <a:p>
            <a:pPr lvl="1">
              <a:buBlip>
                <a:blip r:embed="rId2"/>
              </a:buBlip>
            </a:pPr>
            <a:r>
              <a:rPr lang="es-E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Investigación</a:t>
            </a:r>
            <a:endParaRPr lang="es-E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Índice</a:t>
            </a:r>
            <a:endParaRPr lang="en-GB" dirty="0"/>
          </a:p>
        </p:txBody>
      </p:sp>
      <p:pic>
        <p:nvPicPr>
          <p:cNvPr id="7" name="Imagen 7"/>
          <p:cNvPicPr>
            <a:picLocks noChangeAspect="1"/>
          </p:cNvPicPr>
          <p:nvPr/>
        </p:nvPicPr>
        <p:blipFill>
          <a:blip r:embed="rId3">
            <a:alphaModFix amt="95000"/>
          </a:blip>
          <a:stretch>
            <a:fillRect/>
          </a:stretch>
        </p:blipFill>
        <p:spPr>
          <a:xfrm>
            <a:off x="5724128" y="1177599"/>
            <a:ext cx="3240360" cy="21500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51520" y="6165304"/>
            <a:ext cx="8712968" cy="548680"/>
          </a:xfrm>
        </p:spPr>
        <p:txBody>
          <a:bodyPr anchor="t"/>
          <a:lstStyle/>
          <a:p>
            <a:r>
              <a:rPr lang="es-ES" dirty="0"/>
              <a:t>G</a:t>
            </a:r>
            <a:r>
              <a:rPr lang="es-ES" dirty="0" smtClean="0"/>
              <a:t>rado en Ingeniería Electrónica, Robótica y Mecatrónica – Instrumentación Electrónica y Control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4803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5868144" y="3166870"/>
            <a:ext cx="3240360" cy="2899042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4">
            <a:alphaModFix amt="30000"/>
          </a:blip>
          <a:srcRect l="5904" t="6809" r="6837" b="8181"/>
          <a:stretch/>
        </p:blipFill>
        <p:spPr>
          <a:xfrm>
            <a:off x="5468607" y="1124744"/>
            <a:ext cx="3639897" cy="2352542"/>
          </a:xfrm>
          <a:prstGeom prst="rect">
            <a:avLst/>
          </a:prstGeom>
        </p:spPr>
      </p:pic>
      <p:sp>
        <p:nvSpPr>
          <p:cNvPr id="2" name="Marcador de contenido 1"/>
          <p:cNvSpPr>
            <a:spLocks noGrp="1"/>
          </p:cNvSpPr>
          <p:nvPr>
            <p:ph idx="1"/>
          </p:nvPr>
        </p:nvSpPr>
        <p:spPr>
          <a:xfrm>
            <a:off x="467544" y="1268760"/>
            <a:ext cx="8136904" cy="4824536"/>
          </a:xfrm>
        </p:spPr>
        <p:txBody>
          <a:bodyPr>
            <a:normAutofit lnSpcReduction="10000"/>
          </a:bodyPr>
          <a:lstStyle/>
          <a:p>
            <a:r>
              <a:rPr lang="es-ES" dirty="0" smtClean="0"/>
              <a:t>Sectores relacionados con la electrónica en España y extranjero:</a:t>
            </a:r>
          </a:p>
          <a:p>
            <a:pPr lvl="1"/>
            <a:r>
              <a:rPr lang="es-ES" dirty="0" smtClean="0"/>
              <a:t>Comunicaciones: telefonía móvil, televisión, internet, …</a:t>
            </a:r>
          </a:p>
          <a:p>
            <a:pPr lvl="1"/>
            <a:r>
              <a:rPr lang="es-ES" dirty="0" smtClean="0"/>
              <a:t>Salud: Equipos de instrumentación, monitorización de pacientes, …</a:t>
            </a:r>
          </a:p>
          <a:p>
            <a:pPr lvl="1"/>
            <a:r>
              <a:rPr lang="es-ES" dirty="0" smtClean="0"/>
              <a:t>Industria: Control, </a:t>
            </a:r>
            <a:r>
              <a:rPr lang="es-ES" dirty="0" err="1" smtClean="0"/>
              <a:t>sensorización</a:t>
            </a:r>
            <a:r>
              <a:rPr lang="es-ES" dirty="0" smtClean="0"/>
              <a:t>, … </a:t>
            </a:r>
          </a:p>
          <a:p>
            <a:pPr lvl="1"/>
            <a:r>
              <a:rPr lang="es-ES" dirty="0" smtClean="0"/>
              <a:t>Energía:  Conversión de potencia, control y eficiencia energética, …</a:t>
            </a:r>
          </a:p>
          <a:p>
            <a:pPr lvl="1"/>
            <a:r>
              <a:rPr lang="es-ES" dirty="0" smtClean="0"/>
              <a:t>Aeroespacial: Sistemas de aviónica, </a:t>
            </a:r>
            <a:r>
              <a:rPr lang="es-ES" dirty="0" err="1" smtClean="0"/>
              <a:t>sensorización</a:t>
            </a:r>
            <a:r>
              <a:rPr lang="es-ES" dirty="0" smtClean="0"/>
              <a:t>, …</a:t>
            </a:r>
          </a:p>
          <a:p>
            <a:pPr lvl="1"/>
            <a:r>
              <a:rPr lang="es-ES" dirty="0" smtClean="0"/>
              <a:t>Electrónica: Diseño electrónico, ASIC, verificación …</a:t>
            </a:r>
          </a:p>
          <a:p>
            <a:endParaRPr lang="es-ES" dirty="0" smtClean="0"/>
          </a:p>
          <a:p>
            <a:r>
              <a:rPr lang="es-ES" dirty="0" smtClean="0"/>
              <a:t>Muchas empresas que trabajan en alguno de estos sectores requieren de ingenieros con conocimientos en:</a:t>
            </a:r>
          </a:p>
          <a:p>
            <a:pPr lvl="1"/>
            <a:r>
              <a:rPr lang="es-ES" dirty="0" smtClean="0"/>
              <a:t>Electrónica digital y/o analógica</a:t>
            </a:r>
          </a:p>
          <a:p>
            <a:pPr lvl="1"/>
            <a:r>
              <a:rPr lang="es-ES" dirty="0" err="1" smtClean="0"/>
              <a:t>Prototipado</a:t>
            </a:r>
            <a:r>
              <a:rPr lang="es-ES" dirty="0" smtClean="0"/>
              <a:t>: diseño de placas PCB, uso de </a:t>
            </a:r>
            <a:r>
              <a:rPr lang="es-ES" dirty="0" err="1" smtClean="0"/>
              <a:t>FPGAs</a:t>
            </a:r>
            <a:r>
              <a:rPr lang="es-ES" dirty="0" smtClean="0"/>
              <a:t>, …</a:t>
            </a:r>
          </a:p>
          <a:p>
            <a:pPr lvl="1"/>
            <a:r>
              <a:rPr lang="es-ES" dirty="0" err="1" smtClean="0"/>
              <a:t>Microcontroladores</a:t>
            </a:r>
            <a:r>
              <a:rPr lang="es-ES" dirty="0" smtClean="0"/>
              <a:t> y </a:t>
            </a:r>
            <a:r>
              <a:rPr lang="es-ES" dirty="0" err="1" smtClean="0"/>
              <a:t>DSPs</a:t>
            </a:r>
            <a:endParaRPr lang="es-ES" dirty="0" smtClean="0"/>
          </a:p>
          <a:p>
            <a:pPr lvl="1"/>
            <a:endParaRPr lang="es-ES" dirty="0" smtClean="0"/>
          </a:p>
          <a:p>
            <a:pPr lvl="1"/>
            <a:endParaRPr lang="es-ES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Empresas</a:t>
            </a:r>
            <a:endParaRPr lang="es-ES" dirty="0"/>
          </a:p>
        </p:txBody>
      </p:sp>
      <p:sp>
        <p:nvSpPr>
          <p:cNvPr id="7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51520" y="6165304"/>
            <a:ext cx="8712968" cy="548680"/>
          </a:xfrm>
        </p:spPr>
        <p:txBody>
          <a:bodyPr anchor="t"/>
          <a:lstStyle/>
          <a:p>
            <a:r>
              <a:rPr lang="es-ES" dirty="0"/>
              <a:t>G</a:t>
            </a:r>
            <a:r>
              <a:rPr lang="es-ES" dirty="0" smtClean="0"/>
              <a:t>rado en Ingeniería Electrónica, Robótica y Mecatrónica – Instrumentación Electrónica y Control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0446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Como prueba de ello, y teniendo en cuenta SÓLO los datos del Departamento de Ingeniería Electrónica</a:t>
            </a:r>
          </a:p>
          <a:p>
            <a:pPr lvl="1"/>
            <a:r>
              <a:rPr lang="es-ES" dirty="0" smtClean="0"/>
              <a:t>Contratos con empresas durante 2015</a:t>
            </a:r>
          </a:p>
          <a:p>
            <a:pPr lvl="2"/>
            <a:r>
              <a:rPr lang="es-ES" dirty="0" smtClean="0"/>
              <a:t>Facturación de más de 4 millones de € </a:t>
            </a:r>
            <a:r>
              <a:rPr lang="es-ES" dirty="0" smtClean="0">
                <a:solidFill>
                  <a:srgbClr val="FF0000"/>
                </a:solidFill>
              </a:rPr>
              <a:t>(</a:t>
            </a:r>
            <a:r>
              <a:rPr lang="es-ES" b="1" dirty="0" smtClean="0">
                <a:solidFill>
                  <a:srgbClr val="FF0000"/>
                </a:solidFill>
              </a:rPr>
              <a:t>más de 4 millones para 2016</a:t>
            </a:r>
            <a:r>
              <a:rPr lang="es-ES" dirty="0" smtClean="0">
                <a:solidFill>
                  <a:srgbClr val="FF0000"/>
                </a:solidFill>
              </a:rPr>
              <a:t>)</a:t>
            </a:r>
          </a:p>
          <a:p>
            <a:pPr lvl="2"/>
            <a:r>
              <a:rPr lang="es-ES" dirty="0" smtClean="0"/>
              <a:t>Acuerdos y contratos con más de 20 empresas del sector</a:t>
            </a:r>
          </a:p>
          <a:p>
            <a:pPr lvl="2"/>
            <a:r>
              <a:rPr lang="es-ES" dirty="0" smtClean="0"/>
              <a:t>Más de 70 becarios/ingenieros contratados</a:t>
            </a:r>
          </a:p>
          <a:p>
            <a:pPr lvl="1"/>
            <a:r>
              <a:rPr lang="es-ES" dirty="0" smtClean="0"/>
              <a:t>6 empresas creadas (Spin off) y actualmente activas:</a:t>
            </a:r>
          </a:p>
          <a:p>
            <a:pPr lvl="2"/>
            <a:r>
              <a:rPr lang="es-ES" dirty="0" err="1" smtClean="0"/>
              <a:t>GreenPower</a:t>
            </a:r>
            <a:r>
              <a:rPr lang="es-ES" dirty="0" smtClean="0"/>
              <a:t> Technologies (Energías renovables)</a:t>
            </a:r>
          </a:p>
          <a:p>
            <a:pPr lvl="2"/>
            <a:r>
              <a:rPr lang="es-ES" dirty="0" err="1" smtClean="0"/>
              <a:t>Windinertia</a:t>
            </a:r>
            <a:r>
              <a:rPr lang="es-ES" dirty="0" smtClean="0"/>
              <a:t> </a:t>
            </a:r>
            <a:r>
              <a:rPr lang="es-ES" dirty="0"/>
              <a:t>Technologies </a:t>
            </a:r>
            <a:r>
              <a:rPr lang="es-ES" dirty="0" smtClean="0"/>
              <a:t> (Energías </a:t>
            </a:r>
            <a:r>
              <a:rPr lang="es-ES" dirty="0"/>
              <a:t>renovables</a:t>
            </a:r>
            <a:r>
              <a:rPr lang="es-ES" dirty="0" smtClean="0"/>
              <a:t>)</a:t>
            </a:r>
          </a:p>
          <a:p>
            <a:pPr lvl="2"/>
            <a:r>
              <a:rPr lang="es-ES" dirty="0" err="1" smtClean="0"/>
              <a:t>Skylife</a:t>
            </a:r>
            <a:r>
              <a:rPr lang="es-ES" dirty="0" smtClean="0"/>
              <a:t> </a:t>
            </a:r>
            <a:r>
              <a:rPr lang="es-ES" dirty="0" err="1" smtClean="0"/>
              <a:t>Engineering</a:t>
            </a:r>
            <a:r>
              <a:rPr lang="es-ES" dirty="0" smtClean="0"/>
              <a:t> (Aeronáutica)</a:t>
            </a:r>
          </a:p>
          <a:p>
            <a:pPr lvl="2"/>
            <a:r>
              <a:rPr lang="es-ES" dirty="0" smtClean="0"/>
              <a:t>Solar MEMS Technologies </a:t>
            </a:r>
            <a:r>
              <a:rPr lang="es-ES" dirty="0"/>
              <a:t>(</a:t>
            </a:r>
            <a:r>
              <a:rPr lang="es-ES" dirty="0" smtClean="0"/>
              <a:t>E. renovables y espacio)</a:t>
            </a:r>
          </a:p>
          <a:p>
            <a:pPr lvl="2"/>
            <a:r>
              <a:rPr lang="es-ES" dirty="0" err="1" smtClean="0"/>
              <a:t>Adevice</a:t>
            </a:r>
            <a:r>
              <a:rPr lang="es-ES" dirty="0" smtClean="0"/>
              <a:t> (Redes inalámbricas)</a:t>
            </a:r>
          </a:p>
          <a:p>
            <a:pPr lvl="2"/>
            <a:r>
              <a:rPr lang="es-ES" dirty="0" err="1" smtClean="0"/>
              <a:t>TicTouch</a:t>
            </a:r>
            <a:r>
              <a:rPr lang="es-ES" dirty="0" smtClean="0"/>
              <a:t> (Salud)</a:t>
            </a:r>
            <a:endParaRPr lang="es-ES" dirty="0"/>
          </a:p>
          <a:p>
            <a:pPr lvl="2"/>
            <a:endParaRPr lang="es-ES" dirty="0" smtClean="0"/>
          </a:p>
          <a:p>
            <a:pPr lvl="2"/>
            <a:endParaRPr lang="es-ES" dirty="0" smtClean="0"/>
          </a:p>
          <a:p>
            <a:pPr lvl="2"/>
            <a:endParaRPr lang="es-ES" dirty="0" smtClean="0"/>
          </a:p>
          <a:p>
            <a:endParaRPr lang="es-ES" dirty="0" smtClean="0"/>
          </a:p>
          <a:p>
            <a:pPr lvl="2"/>
            <a:endParaRPr lang="es-ES" dirty="0" smtClean="0"/>
          </a:p>
          <a:p>
            <a:pPr lvl="1"/>
            <a:endParaRPr lang="es-ES" dirty="0" smtClean="0"/>
          </a:p>
          <a:p>
            <a:pPr lvl="1"/>
            <a:endParaRPr lang="es-ES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Empresas (II)</a:t>
            </a:r>
            <a:endParaRPr lang="es-ES" dirty="0"/>
          </a:p>
        </p:txBody>
      </p:sp>
      <p:pic>
        <p:nvPicPr>
          <p:cNvPr id="5" name="Picture 9" descr="http://t2.gstatic.com/images?q=tbn:ANd9GcQSIgDVgINWZatfBON8kgp3zor7IglyRuUxKvPU-bpZ5OwHp-j3"/>
          <p:cNvPicPr>
            <a:picLocks noChangeAspect="1" noChangeArrowheads="1"/>
          </p:cNvPicPr>
          <p:nvPr/>
        </p:nvPicPr>
        <p:blipFill>
          <a:blip r:embed="rId3">
            <a:alphaModFix amt="8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6632" y="4149080"/>
            <a:ext cx="2484486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51520" y="6165304"/>
            <a:ext cx="8712968" cy="548680"/>
          </a:xfrm>
        </p:spPr>
        <p:txBody>
          <a:bodyPr anchor="t"/>
          <a:lstStyle/>
          <a:p>
            <a:r>
              <a:rPr lang="es-ES" dirty="0"/>
              <a:t>G</a:t>
            </a:r>
            <a:r>
              <a:rPr lang="es-ES" dirty="0" smtClean="0"/>
              <a:t>rado en Ingeniería Electrónica, Robótica y Mecatrónica – Instrumentación Electrónica y Control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22895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lantilla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2862</TotalTime>
  <Words>836</Words>
  <Application>Microsoft Office PowerPoint</Application>
  <PresentationFormat>Presentación en pantalla (4:3)</PresentationFormat>
  <Paragraphs>146</Paragraphs>
  <Slides>15</Slides>
  <Notes>6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16" baseType="lpstr">
      <vt:lpstr>Plantilla2</vt:lpstr>
      <vt:lpstr>Instrumentación Electrónica y Control</vt:lpstr>
      <vt:lpstr>Índice</vt:lpstr>
      <vt:lpstr>Índice</vt:lpstr>
      <vt:lpstr>Asignaturas Comunes al Grado</vt:lpstr>
      <vt:lpstr>Índice</vt:lpstr>
      <vt:lpstr>Asignaturas de la especialidad (I)</vt:lpstr>
      <vt:lpstr>Índice</vt:lpstr>
      <vt:lpstr>Empresas</vt:lpstr>
      <vt:lpstr>Empresas (II)</vt:lpstr>
      <vt:lpstr>Empresas (III)</vt:lpstr>
      <vt:lpstr>Empresas (IV)</vt:lpstr>
      <vt:lpstr>Índice</vt:lpstr>
      <vt:lpstr>Investigación</vt:lpstr>
      <vt:lpstr>Emprendimiento</vt:lpstr>
      <vt:lpstr>Preguntas</vt:lpstr>
    </vt:vector>
  </TitlesOfParts>
  <Company>AICIA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Capítulo 1</dc:title>
  <dc:creator>Vicente Baena Lecuyer</dc:creator>
  <cp:lastModifiedBy>hipolito</cp:lastModifiedBy>
  <cp:revision>165</cp:revision>
  <dcterms:created xsi:type="dcterms:W3CDTF">2008-12-18T09:50:27Z</dcterms:created>
  <dcterms:modified xsi:type="dcterms:W3CDTF">2016-04-22T10:33:17Z</dcterms:modified>
</cp:coreProperties>
</file>