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16"/>
  </p:notesMasterIdLst>
  <p:sldIdLst>
    <p:sldId id="262" r:id="rId2"/>
    <p:sldId id="263" r:id="rId3"/>
    <p:sldId id="269" r:id="rId4"/>
    <p:sldId id="288" r:id="rId5"/>
    <p:sldId id="290" r:id="rId6"/>
    <p:sldId id="270" r:id="rId7"/>
    <p:sldId id="291" r:id="rId8"/>
    <p:sldId id="293" r:id="rId9"/>
    <p:sldId id="294" r:id="rId10"/>
    <p:sldId id="296" r:id="rId11"/>
    <p:sldId id="299" r:id="rId12"/>
    <p:sldId id="292" r:id="rId13"/>
    <p:sldId id="295" r:id="rId14"/>
    <p:sldId id="298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3"/>
    <a:srgbClr val="375C88"/>
    <a:srgbClr val="90ABDC"/>
    <a:srgbClr val="B6C8E8"/>
    <a:srgbClr val="A5BBE3"/>
    <a:srgbClr val="CAD7EE"/>
    <a:srgbClr val="1F497D"/>
    <a:srgbClr val="3A6DCA"/>
    <a:srgbClr val="D9E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4" autoAdjust="0"/>
    <p:restoredTop sz="94640" autoAdjust="0"/>
  </p:normalViewPr>
  <p:slideViewPr>
    <p:cSldViewPr>
      <p:cViewPr>
        <p:scale>
          <a:sx n="100" d="100"/>
          <a:sy n="100" d="100"/>
        </p:scale>
        <p:origin x="-1302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0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94BA1-8084-41DF-8565-7D5A8036DA57}" type="datetimeFigureOut">
              <a:rPr lang="es-ES" smtClean="0"/>
              <a:pPr/>
              <a:t>29/04/2015</a:t>
            </a:fld>
            <a:endParaRPr lang="en-GB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CE174-0945-4191-894D-A1DEB58562E2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3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Diseño</a:t>
            </a:r>
            <a:r>
              <a:rPr lang="en-US" dirty="0" smtClean="0"/>
              <a:t> </a:t>
            </a:r>
            <a:r>
              <a:rPr lang="en-US" dirty="0" err="1" smtClean="0"/>
              <a:t>avanzado</a:t>
            </a:r>
            <a:r>
              <a:rPr lang="en-US" dirty="0" smtClean="0"/>
              <a:t> con FPGAs y micros, y </a:t>
            </a:r>
            <a:r>
              <a:rPr lang="en-US" dirty="0" err="1" smtClean="0"/>
              <a:t>ahora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momento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apropiado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profundizar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aprender</a:t>
            </a:r>
            <a:r>
              <a:rPr lang="en-US" baseline="0" dirty="0" smtClean="0"/>
              <a:t> lo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necesitan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aplicar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campo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CE174-0945-4191-894D-A1DEB58562E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311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Tradicionalmente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ha </a:t>
            </a:r>
            <a:r>
              <a:rPr lang="en-US" baseline="0" dirty="0" err="1" smtClean="0"/>
              <a:t>sido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contratado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hacer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ingeniería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electrónica</a:t>
            </a:r>
            <a:r>
              <a:rPr lang="en-US" baseline="0" dirty="0" smtClean="0"/>
              <a:t> era el </a:t>
            </a:r>
            <a:r>
              <a:rPr lang="en-US" baseline="0" dirty="0" err="1" smtClean="0"/>
              <a:t>Ingeniero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Teleco</a:t>
            </a:r>
            <a:r>
              <a:rPr lang="en-US" baseline="0" dirty="0" smtClean="0"/>
              <a:t> o el Industrial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cosas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electrónica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potencia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CE174-0945-4191-894D-A1DEB58562E2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850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Algunas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estas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empresas</a:t>
            </a:r>
            <a:r>
              <a:rPr lang="en-US" baseline="0" dirty="0" smtClean="0"/>
              <a:t> son locales (</a:t>
            </a:r>
            <a:r>
              <a:rPr lang="en-US" baseline="0" dirty="0" err="1" smtClean="0"/>
              <a:t>Sevilla</a:t>
            </a:r>
            <a:r>
              <a:rPr lang="en-US" baseline="0" dirty="0" smtClean="0"/>
              <a:t>), el </a:t>
            </a:r>
            <a:r>
              <a:rPr lang="en-US" baseline="0" dirty="0" err="1" smtClean="0"/>
              <a:t>departamento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trabaja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estas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empresas</a:t>
            </a:r>
            <a:r>
              <a:rPr lang="en-US" baseline="0" dirty="0" smtClean="0"/>
              <a:t> de forma </a:t>
            </a:r>
            <a:r>
              <a:rPr lang="en-US" baseline="0" dirty="0" err="1" smtClean="0"/>
              <a:t>asidua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esos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conocimientos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transferimos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esas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empresas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desde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departamento</a:t>
            </a:r>
            <a:r>
              <a:rPr lang="en-US" baseline="0" dirty="0" smtClean="0"/>
              <a:t> son los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necesitan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empresas</a:t>
            </a:r>
            <a:r>
              <a:rPr lang="en-US" baseline="0" dirty="0" smtClean="0"/>
              <a:t> y son lo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enseñaremos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vosotros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Somos</a:t>
            </a:r>
            <a:r>
              <a:rPr lang="en-US" baseline="0" dirty="0" smtClean="0"/>
              <a:t> el N-</a:t>
            </a:r>
            <a:r>
              <a:rPr lang="en-US" baseline="0" dirty="0" err="1" smtClean="0"/>
              <a:t>esimo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dpto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universidad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facturación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proyectos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empresas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Además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conocimiento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aquí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tenemos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generamos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servir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sirve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crear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empresas</a:t>
            </a:r>
            <a:r>
              <a:rPr lang="en-US" baseline="0" dirty="0" smtClean="0"/>
              <a:t> (spin off) de base </a:t>
            </a:r>
            <a:r>
              <a:rPr lang="en-US" baseline="0" dirty="0" err="1" smtClean="0"/>
              <a:t>tecnológica</a:t>
            </a:r>
            <a:r>
              <a:rPr lang="en-US" baseline="0" dirty="0" smtClean="0"/>
              <a:t>, y no </a:t>
            </a:r>
            <a:r>
              <a:rPr lang="en-US" baseline="0" dirty="0" err="1" smtClean="0"/>
              <a:t>sólo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parte de los </a:t>
            </a:r>
            <a:r>
              <a:rPr lang="en-US" baseline="0" dirty="0" err="1" smtClean="0"/>
              <a:t>profesores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ejemplo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wininertia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crearon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alumnos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becarios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departamento</a:t>
            </a:r>
            <a:r>
              <a:rPr lang="en-US" baseline="0" dirty="0" smtClean="0"/>
              <a:t>)</a:t>
            </a:r>
            <a:endParaRPr lang="en-U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CE174-0945-4191-894D-A1DEB58562E2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965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CE174-0945-4191-894D-A1DEB58562E2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172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Máster</a:t>
            </a:r>
            <a:r>
              <a:rPr lang="en-US" baseline="0" dirty="0" smtClean="0"/>
              <a:t> de ERM </a:t>
            </a:r>
            <a:r>
              <a:rPr lang="en-US" baseline="0" dirty="0" err="1" smtClean="0"/>
              <a:t>dirección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quería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sacarlo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aún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sabemos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hará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iremos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informando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CE174-0945-4191-894D-A1DEB58562E2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997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SPADE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mejora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empleabilidad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CE174-0945-4191-894D-A1DEB58562E2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96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800096" y="2204864"/>
            <a:ext cx="7772400" cy="979649"/>
          </a:xfrm>
          <a:prstGeom prst="rect">
            <a:avLst/>
          </a:prstGeom>
        </p:spPr>
        <p:txBody>
          <a:bodyPr/>
          <a:lstStyle>
            <a:lvl1pPr>
              <a:defRPr b="1" cap="small" baseline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s-ES" dirty="0" smtClean="0"/>
              <a:t>Grado en Ingeniería de Tecnologías de comunicación</a:t>
            </a:r>
            <a:endParaRPr lang="en-GB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857192" y="3357562"/>
            <a:ext cx="7715304" cy="14287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Sistemas Electrónicos</a:t>
            </a:r>
          </a:p>
        </p:txBody>
      </p:sp>
      <p:pic>
        <p:nvPicPr>
          <p:cNvPr id="153602" name="Picture 2" descr="http://ftp.us.es/ftp/pub/Logos/marca-dos-tintas_150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1428750" cy="1428750"/>
          </a:xfrm>
          <a:prstGeom prst="rect">
            <a:avLst/>
          </a:prstGeom>
          <a:noFill/>
        </p:spPr>
      </p:pic>
      <p:pic>
        <p:nvPicPr>
          <p:cNvPr id="12" name="Picture 11" descr="ESI1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45481" y="1223955"/>
            <a:ext cx="955675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"/>
          <p:cNvSpPr/>
          <p:nvPr userDrawn="1"/>
        </p:nvSpPr>
        <p:spPr>
          <a:xfrm>
            <a:off x="2214546" y="1475890"/>
            <a:ext cx="5143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Verdana" pitchFamily="34" charset="0"/>
              </a:rPr>
              <a:t>UNIVERSIDAD DE SEVILLA</a:t>
            </a:r>
          </a:p>
          <a:p>
            <a:pPr algn="ctr"/>
            <a:r>
              <a:rPr lang="es-ES" sz="1400" dirty="0" smtClean="0">
                <a:latin typeface="Verdana" pitchFamily="34" charset="0"/>
              </a:rPr>
              <a:t>DPTO. DE INGENIERÍA ELECTRÓNICA</a:t>
            </a:r>
          </a:p>
        </p:txBody>
      </p:sp>
      <p:sp>
        <p:nvSpPr>
          <p:cNvPr id="14" name="2 Subtítulo"/>
          <p:cNvSpPr txBox="1">
            <a:spLocks/>
          </p:cNvSpPr>
          <p:nvPr userDrawn="1"/>
        </p:nvSpPr>
        <p:spPr>
          <a:xfrm>
            <a:off x="2808280" y="4653136"/>
            <a:ext cx="3851952" cy="642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0" name="9 Rectángulo"/>
          <p:cNvSpPr/>
          <p:nvPr userDrawn="1"/>
        </p:nvSpPr>
        <p:spPr>
          <a:xfrm>
            <a:off x="-214346" y="3214686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rgbClr val="1F497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8462174" cy="48245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Tx/>
              <a:buBlip>
                <a:blip r:embed="rId2"/>
              </a:buBlip>
              <a:defRPr sz="2200"/>
            </a:lvl1pPr>
            <a:lvl2pPr>
              <a:buSzPct val="100000"/>
              <a:buFontTx/>
              <a:buBlip>
                <a:blip r:embed="rId3"/>
              </a:buBlip>
              <a:defRPr sz="2000"/>
            </a:lvl2pPr>
            <a:lvl3pPr>
              <a:buFontTx/>
              <a:buBlip>
                <a:blip r:embed="rId4"/>
              </a:buBlip>
              <a:defRPr sz="1800"/>
            </a:lvl3pPr>
            <a:lvl4pPr>
              <a:buFontTx/>
              <a:buBlip>
                <a:blip r:embed="rId5"/>
              </a:buBlip>
              <a:defRPr sz="1800"/>
            </a:lvl4pPr>
            <a:lvl5pPr>
              <a:defRPr sz="1600"/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</p:txBody>
      </p:sp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58118" cy="72547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5E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s-ES_tradnl" dirty="0" smtClean="0"/>
              <a:t>Clic para editar título</a:t>
            </a:r>
            <a:endParaRPr lang="en-GB" dirty="0"/>
          </a:p>
        </p:txBody>
      </p:sp>
      <p:sp>
        <p:nvSpPr>
          <p:cNvPr id="10" name="5 Marcador de número de diapositiva"/>
          <p:cNvSpPr txBox="1">
            <a:spLocks/>
          </p:cNvSpPr>
          <p:nvPr userDrawn="1"/>
        </p:nvSpPr>
        <p:spPr>
          <a:xfrm>
            <a:off x="6715140" y="5214950"/>
            <a:ext cx="5000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43868-B712-4F61-9E3E-A03B57F199AA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400" b="0">
                <a:solidFill>
                  <a:srgbClr val="000000"/>
                </a:solidFill>
                <a:effectLst/>
              </a:defRPr>
            </a:lvl1pPr>
          </a:lstStyle>
          <a:p>
            <a:r>
              <a:rPr lang="es-ES" dirty="0" smtClean="0"/>
              <a:t>Grado en Ingeniería de Tecnologías de Telecomunicación - Sistemas Electrónicos</a:t>
            </a:r>
            <a:endParaRPr lang="en-GB" dirty="0"/>
          </a:p>
        </p:txBody>
      </p:sp>
      <p:sp>
        <p:nvSpPr>
          <p:cNvPr id="15" name="9 Rectángulo"/>
          <p:cNvSpPr/>
          <p:nvPr userDrawn="1"/>
        </p:nvSpPr>
        <p:spPr>
          <a:xfrm>
            <a:off x="251520" y="6093296"/>
            <a:ext cx="8640960" cy="72008"/>
          </a:xfrm>
          <a:prstGeom prst="rect">
            <a:avLst/>
          </a:prstGeom>
          <a:solidFill>
            <a:srgbClr val="005EA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6" name="Picture 2" descr="http://ftp.us.es/ftp/pub/Logos/marca-dos-tintas_150.gif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07504" y="260648"/>
            <a:ext cx="864096" cy="8640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9 Rectángulo"/>
          <p:cNvSpPr/>
          <p:nvPr userDrawn="1"/>
        </p:nvSpPr>
        <p:spPr>
          <a:xfrm>
            <a:off x="899592" y="980728"/>
            <a:ext cx="7992888" cy="72008"/>
          </a:xfrm>
          <a:prstGeom prst="rect">
            <a:avLst/>
          </a:prstGeom>
          <a:solidFill>
            <a:srgbClr val="005EA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2 Subtítulo"/>
          <p:cNvSpPr txBox="1">
            <a:spLocks/>
          </p:cNvSpPr>
          <p:nvPr userDrawn="1"/>
        </p:nvSpPr>
        <p:spPr>
          <a:xfrm>
            <a:off x="6588224" y="6165304"/>
            <a:ext cx="2339784" cy="4989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051DD779-65B8-5945-985F-DD868202DDA5}" type="slidenum"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‹Nº›</a:t>
            </a:fld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1">
              <a:lumMod val="20000"/>
              <a:lumOff val="8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12" Type="http://schemas.openxmlformats.org/officeDocument/2006/relationships/image" Target="../media/image4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11" Type="http://schemas.openxmlformats.org/officeDocument/2006/relationships/image" Target="../media/image44.jpeg"/><Relationship Id="rId5" Type="http://schemas.openxmlformats.org/officeDocument/2006/relationships/image" Target="../media/image38.jpg"/><Relationship Id="rId10" Type="http://schemas.openxmlformats.org/officeDocument/2006/relationships/image" Target="../media/image43.jpeg"/><Relationship Id="rId4" Type="http://schemas.openxmlformats.org/officeDocument/2006/relationships/image" Target="../media/image37.jp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gif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800096" y="2492896"/>
            <a:ext cx="7772400" cy="691617"/>
          </a:xfrm>
        </p:spPr>
        <p:txBody>
          <a:bodyPr/>
          <a:lstStyle/>
          <a:p>
            <a:r>
              <a:rPr lang="es-ES_tradnl" dirty="0" smtClean="0"/>
              <a:t>Instrumentación Electrónica y Control</a:t>
            </a:r>
            <a:endParaRPr lang="en-GB" dirty="0"/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GRADO EN INGENIERÍA </a:t>
            </a:r>
            <a:r>
              <a:rPr lang="es-ES" dirty="0" smtClean="0"/>
              <a:t>ELECTRÓNICA, ROBÓTICA Y MECATRÓNICA</a:t>
            </a:r>
            <a:endParaRPr lang="en-GB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alphaModFix amt="74000"/>
          </a:blip>
          <a:srcRect l="4651" t="5782" r="4596" b="7912"/>
          <a:stretch/>
        </p:blipFill>
        <p:spPr>
          <a:xfrm>
            <a:off x="411957" y="4315499"/>
            <a:ext cx="288032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705" y="4270693"/>
            <a:ext cx="3920082" cy="2205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Algunas empresas del sector con las que el Departamento trabaja de forma asidua y que demandan Ingenieros con conocimientos de electrónica:</a:t>
            </a:r>
            <a:endParaRPr lang="es-ES" dirty="0"/>
          </a:p>
          <a:p>
            <a:pPr lvl="2"/>
            <a:endParaRPr lang="es-ES" dirty="0" smtClean="0"/>
          </a:p>
          <a:p>
            <a:pPr lvl="2"/>
            <a:endParaRPr lang="es-ES" dirty="0" smtClean="0"/>
          </a:p>
          <a:p>
            <a:pPr lvl="2"/>
            <a:endParaRPr lang="es-ES" dirty="0" smtClean="0"/>
          </a:p>
          <a:p>
            <a:endParaRPr lang="es-ES" dirty="0" smtClean="0"/>
          </a:p>
          <a:p>
            <a:pPr lvl="2"/>
            <a:endParaRPr lang="es-ES" dirty="0" smtClean="0"/>
          </a:p>
          <a:p>
            <a:pPr lvl="1"/>
            <a:endParaRPr lang="es-ES" dirty="0" smtClean="0"/>
          </a:p>
          <a:p>
            <a:pPr lvl="1"/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Empresas (III)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445380"/>
            <a:ext cx="1943100" cy="6731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2276872"/>
            <a:ext cx="2418670" cy="52908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2301364"/>
            <a:ext cx="1456184" cy="115570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1880" y="2983981"/>
            <a:ext cx="1368152" cy="49253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0" y="2085340"/>
            <a:ext cx="2032000" cy="10414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576" y="3429000"/>
            <a:ext cx="2088232" cy="32778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9872" y="3645024"/>
            <a:ext cx="2741591" cy="52920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7984" y="5229200"/>
            <a:ext cx="2493719" cy="57670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7519" y="4291867"/>
            <a:ext cx="1523570" cy="1126626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99636" y="4691669"/>
            <a:ext cx="950893" cy="105277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64288" y="3068960"/>
            <a:ext cx="1728192" cy="130619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00192" y="4307702"/>
            <a:ext cx="2705348" cy="106551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67944" y="4077072"/>
            <a:ext cx="1570182" cy="923636"/>
          </a:xfrm>
          <a:prstGeom prst="rect">
            <a:avLst/>
          </a:prstGeom>
        </p:spPr>
      </p:pic>
      <p:sp>
        <p:nvSpPr>
          <p:cNvPr id="18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</a:t>
            </a:r>
            <a:r>
              <a:rPr lang="es-ES" dirty="0" smtClean="0"/>
              <a:t>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67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Empresas (IV)</a:t>
            </a:r>
            <a:endParaRPr lang="es-ES" dirty="0"/>
          </a:p>
        </p:txBody>
      </p:sp>
      <p:pic>
        <p:nvPicPr>
          <p:cNvPr id="25" name="2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456875"/>
            <a:ext cx="8461375" cy="4447487"/>
          </a:xfrm>
        </p:spPr>
      </p:pic>
      <p:sp>
        <p:nvSpPr>
          <p:cNvPr id="5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</a:t>
            </a:r>
            <a:r>
              <a:rPr lang="es-ES" dirty="0" smtClean="0"/>
              <a:t>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170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pPr>
              <a:buBlip>
                <a:blip r:embed="rId2"/>
              </a:buBlip>
            </a:pP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Presentación del itinerario</a:t>
            </a:r>
          </a:p>
          <a:p>
            <a:pPr lvl="1">
              <a:buBlip>
                <a:blip r:embed="rId2"/>
              </a:buBlip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Asignaturas 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comunes al grado</a:t>
            </a:r>
          </a:p>
          <a:p>
            <a:pPr lvl="1">
              <a:buBlip>
                <a:blip r:embed="rId2"/>
              </a:buBlip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Asignaturas 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 la </a:t>
            </a: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especialidad</a:t>
            </a:r>
            <a:endParaRPr lang="es-ES" dirty="0"/>
          </a:p>
          <a:p>
            <a:r>
              <a:rPr lang="es-ES" dirty="0" smtClean="0"/>
              <a:t>Salidas profesionales</a:t>
            </a:r>
          </a:p>
          <a:p>
            <a:pPr lvl="1">
              <a:buBlip>
                <a:blip r:embed="rId2"/>
              </a:buBlip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Empresas</a:t>
            </a:r>
          </a:p>
          <a:p>
            <a:pPr lvl="1"/>
            <a:r>
              <a:rPr lang="es-ES" dirty="0" smtClean="0"/>
              <a:t>Investigación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Índice</a:t>
            </a:r>
            <a:endParaRPr lang="en-GB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916832"/>
            <a:ext cx="3601120" cy="3068960"/>
          </a:xfrm>
          <a:prstGeom prst="rect">
            <a:avLst/>
          </a:prstGeom>
        </p:spPr>
      </p:pic>
      <p:sp>
        <p:nvSpPr>
          <p:cNvPr id="6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</a:t>
            </a:r>
            <a:r>
              <a:rPr lang="es-ES" dirty="0" smtClean="0"/>
              <a:t>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275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alphaModFix amt="52000"/>
          </a:blip>
          <a:srcRect r="5017"/>
          <a:stretch/>
        </p:blipFill>
        <p:spPr>
          <a:xfrm>
            <a:off x="6012160" y="2780928"/>
            <a:ext cx="3149079" cy="24531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67544" y="1268760"/>
            <a:ext cx="8424936" cy="4824536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Máster con mención de excelencia</a:t>
            </a:r>
          </a:p>
          <a:p>
            <a:pPr lvl="1"/>
            <a:r>
              <a:rPr lang="es-ES" dirty="0"/>
              <a:t>Máster en Electrónica, Tratamiento de Señal y </a:t>
            </a:r>
            <a:r>
              <a:rPr lang="es-ES" dirty="0" smtClean="0"/>
              <a:t>Comunicaciones (90 </a:t>
            </a:r>
            <a:r>
              <a:rPr lang="es-ES" dirty="0" err="1" smtClean="0"/>
              <a:t>cr</a:t>
            </a:r>
            <a:r>
              <a:rPr lang="es-ES" dirty="0" smtClean="0"/>
              <a:t>.)</a:t>
            </a:r>
          </a:p>
          <a:p>
            <a:pPr lvl="1"/>
            <a:r>
              <a:rPr lang="es-ES" dirty="0" smtClean="0"/>
              <a:t>Nuevo Máster en Electrónica, Robótica y Automática (60 </a:t>
            </a:r>
            <a:r>
              <a:rPr lang="es-ES" dirty="0" err="1" smtClean="0"/>
              <a:t>cr</a:t>
            </a:r>
            <a:r>
              <a:rPr lang="es-ES" dirty="0" smtClean="0"/>
              <a:t>. y </a:t>
            </a:r>
            <a:r>
              <a:rPr lang="es-ES" b="1" dirty="0" smtClean="0"/>
              <a:t>posible</a:t>
            </a:r>
            <a:r>
              <a:rPr lang="es-ES" dirty="0" smtClean="0"/>
              <a:t> doble titulación con el Máster de Telecomunicación)</a:t>
            </a:r>
          </a:p>
          <a:p>
            <a:pPr lvl="1"/>
            <a:r>
              <a:rPr lang="es-ES" dirty="0" smtClean="0"/>
              <a:t>Posibilidad de acceso a Máster de Teleco e Industriales</a:t>
            </a:r>
          </a:p>
          <a:p>
            <a:r>
              <a:rPr lang="es-ES" dirty="0" smtClean="0"/>
              <a:t>Programa de doctorado con mención de excelencia</a:t>
            </a:r>
          </a:p>
          <a:p>
            <a:r>
              <a:rPr lang="es-ES" dirty="0" smtClean="0"/>
              <a:t>12 tesis doctorales defendidas en el último año, la mayoría de ellas con mención de doctorado europeo</a:t>
            </a:r>
          </a:p>
          <a:p>
            <a:r>
              <a:rPr lang="es-ES" dirty="0" smtClean="0"/>
              <a:t>Actualmente 8 becarios FPI/FPU</a:t>
            </a:r>
          </a:p>
          <a:p>
            <a:r>
              <a:rPr lang="es-ES" dirty="0" smtClean="0"/>
              <a:t>Acuerdos/contactos con centros de investigación internacionales de prestigio para realización de estancias:</a:t>
            </a:r>
          </a:p>
          <a:p>
            <a:pPr lvl="1"/>
            <a:r>
              <a:rPr lang="es-ES" dirty="0" smtClean="0"/>
              <a:t>ESA (NL), Samsung </a:t>
            </a:r>
            <a:r>
              <a:rPr lang="es-ES" dirty="0"/>
              <a:t>R&amp;D </a:t>
            </a:r>
            <a:r>
              <a:rPr lang="es-ES" dirty="0" smtClean="0"/>
              <a:t>(</a:t>
            </a:r>
            <a:r>
              <a:rPr lang="es-ES" dirty="0" err="1" smtClean="0"/>
              <a:t>Uk</a:t>
            </a:r>
            <a:r>
              <a:rPr lang="es-ES" dirty="0" smtClean="0"/>
              <a:t>), NXP (NL), </a:t>
            </a:r>
            <a:r>
              <a:rPr lang="es-ES" dirty="0"/>
              <a:t> </a:t>
            </a:r>
            <a:r>
              <a:rPr lang="es-ES" dirty="0" err="1" smtClean="0"/>
              <a:t>Analog</a:t>
            </a:r>
            <a:r>
              <a:rPr lang="es-ES" dirty="0" smtClean="0"/>
              <a:t> &amp; </a:t>
            </a:r>
            <a:r>
              <a:rPr lang="es-ES" dirty="0" err="1" smtClean="0"/>
              <a:t>Mixed-Signal</a:t>
            </a:r>
            <a:r>
              <a:rPr lang="es-ES" dirty="0" smtClean="0"/>
              <a:t> </a:t>
            </a:r>
            <a:br>
              <a:rPr lang="es-ES" dirty="0" smtClean="0"/>
            </a:br>
            <a:r>
              <a:rPr lang="es-ES" dirty="0" smtClean="0"/>
              <a:t>Center (USA</a:t>
            </a:r>
            <a:r>
              <a:rPr lang="es-ES" dirty="0"/>
              <a:t>)</a:t>
            </a:r>
            <a:r>
              <a:rPr lang="es-ES" dirty="0" smtClean="0"/>
              <a:t>, Imperial </a:t>
            </a:r>
            <a:r>
              <a:rPr lang="es-ES" dirty="0" err="1"/>
              <a:t>C</a:t>
            </a:r>
            <a:r>
              <a:rPr lang="es-ES" dirty="0" err="1" smtClean="0"/>
              <a:t>ollege</a:t>
            </a:r>
            <a:r>
              <a:rPr lang="es-ES" dirty="0" smtClean="0"/>
              <a:t> (UK), Turku </a:t>
            </a:r>
            <a:r>
              <a:rPr lang="es-ES" dirty="0" err="1" smtClean="0"/>
              <a:t>University</a:t>
            </a:r>
            <a:r>
              <a:rPr lang="es-ES" dirty="0" smtClean="0"/>
              <a:t> (FI), </a:t>
            </a:r>
            <a:r>
              <a:rPr lang="es-ES" dirty="0" err="1" smtClean="0"/>
              <a:t>Politecnico</a:t>
            </a:r>
            <a:r>
              <a:rPr lang="es-ES" dirty="0" smtClean="0"/>
              <a:t> di Torino (Italia) …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Investigación</a:t>
            </a:r>
            <a:endParaRPr lang="es-ES" dirty="0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</a:t>
            </a:r>
            <a:r>
              <a:rPr lang="es-ES" dirty="0" smtClean="0"/>
              <a:t>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89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Trabajo\Vectorsol\Prensa\canal sur 2 tesis\Material INTA\Nanosat-au-S5-04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26822"/>
            <a:ext cx="2479401" cy="188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67544" y="1268760"/>
            <a:ext cx="8424936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Emprendimiento</a:t>
            </a:r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1996537" cy="1573912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>
            <a:off x="2195736" y="1484784"/>
            <a:ext cx="1512168" cy="115212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1897860" y="2636912"/>
            <a:ext cx="181004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1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6" y="2972281"/>
            <a:ext cx="2223478" cy="833805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248889"/>
            <a:ext cx="2935412" cy="1388023"/>
          </a:xfrm>
          <a:prstGeom prst="rect">
            <a:avLst/>
          </a:prstGeom>
        </p:spPr>
      </p:pic>
      <p:pic>
        <p:nvPicPr>
          <p:cNvPr id="27" name="5 Imagen" descr="axisq6034-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38" y="4077072"/>
            <a:ext cx="3410430" cy="191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57" y="4493332"/>
            <a:ext cx="2609326" cy="13839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pic>
        <p:nvPicPr>
          <p:cNvPr id="26" name="5 Marcador de contenido" descr="logo_nasa2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560" y="4045818"/>
            <a:ext cx="811742" cy="81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407402"/>
            <a:ext cx="2160240" cy="162018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768715"/>
            <a:ext cx="1950720" cy="1463040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34" y="2710985"/>
            <a:ext cx="1711846" cy="678570"/>
          </a:xfrm>
          <a:prstGeom prst="rect">
            <a:avLst/>
          </a:prstGeom>
        </p:spPr>
      </p:pic>
      <p:sp>
        <p:nvSpPr>
          <p:cNvPr id="19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</a:t>
            </a:r>
            <a:r>
              <a:rPr lang="es-ES" dirty="0" smtClean="0"/>
              <a:t>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39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Presentación del itinerario</a:t>
            </a:r>
          </a:p>
          <a:p>
            <a:pPr lvl="1"/>
            <a:r>
              <a:rPr lang="es-ES" dirty="0" smtClean="0"/>
              <a:t>Asignaturas comunes al grado</a:t>
            </a:r>
          </a:p>
          <a:p>
            <a:pPr lvl="1"/>
            <a:r>
              <a:rPr lang="es-ES" dirty="0" smtClean="0"/>
              <a:t>Asignaturas de la especialidad</a:t>
            </a:r>
          </a:p>
          <a:p>
            <a:r>
              <a:rPr lang="es-ES" dirty="0" smtClean="0"/>
              <a:t>Salidas profesionales</a:t>
            </a:r>
          </a:p>
          <a:p>
            <a:pPr lvl="1"/>
            <a:r>
              <a:rPr lang="es-ES" dirty="0" smtClean="0"/>
              <a:t>Empresas</a:t>
            </a:r>
          </a:p>
          <a:p>
            <a:pPr lvl="1"/>
            <a:r>
              <a:rPr lang="es-ES" dirty="0" smtClean="0"/>
              <a:t>Investigación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Índice</a:t>
            </a:r>
            <a:endParaRPr lang="en-GB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/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</a:t>
            </a:r>
            <a:r>
              <a:rPr lang="es-ES" dirty="0" smtClean="0"/>
              <a:t>Electrónica, Robótica y Mecatrónica – Instrumentación Electrónica y Control</a:t>
            </a:r>
            <a:endParaRPr lang="en-GB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68749"/>
            <a:ext cx="3933825" cy="2619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Presentación del itinerario</a:t>
            </a:r>
          </a:p>
          <a:p>
            <a:pPr lvl="1"/>
            <a:r>
              <a:rPr lang="es-ES" dirty="0"/>
              <a:t>Asignaturas comunes al </a:t>
            </a:r>
            <a:r>
              <a:rPr lang="es-ES" dirty="0" smtClean="0"/>
              <a:t>grado</a:t>
            </a:r>
          </a:p>
          <a:p>
            <a:pPr lvl="1">
              <a:buBlip>
                <a:blip r:embed="rId2"/>
              </a:buBlip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Asignaturas 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 la </a:t>
            </a: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especialidad</a:t>
            </a:r>
          </a:p>
          <a:p>
            <a:pPr>
              <a:buBlip>
                <a:blip r:embed="rId2"/>
              </a:buBlip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Salidas profesionales</a:t>
            </a:r>
          </a:p>
          <a:p>
            <a:pPr lvl="1">
              <a:buBlip>
                <a:blip r:embed="rId2"/>
              </a:buBlip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Empresas</a:t>
            </a:r>
          </a:p>
          <a:p>
            <a:pPr lvl="1">
              <a:buBlip>
                <a:blip r:embed="rId2"/>
              </a:buBlip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Investigación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Índice</a:t>
            </a:r>
            <a:endParaRPr lang="en-GB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68749"/>
            <a:ext cx="3933825" cy="2619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</a:t>
            </a:r>
            <a:r>
              <a:rPr lang="es-ES" dirty="0" smtClean="0"/>
              <a:t>Electrónica, Robótica y Mecatrónica – Instrumentación Electrónica y Control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dirty="0" smtClean="0"/>
              <a:t>¿Qué </a:t>
            </a:r>
            <a:r>
              <a:rPr lang="es-ES" dirty="0" err="1" smtClean="0"/>
              <a:t>sabeis</a:t>
            </a:r>
            <a:r>
              <a:rPr lang="es-ES" dirty="0" smtClean="0"/>
              <a:t> ya?</a:t>
            </a:r>
          </a:p>
          <a:p>
            <a:pPr lvl="1"/>
            <a:r>
              <a:rPr lang="es-ES" dirty="0" smtClean="0"/>
              <a:t>Fundamentos de</a:t>
            </a:r>
            <a:br>
              <a:rPr lang="es-ES" dirty="0" smtClean="0"/>
            </a:br>
            <a:r>
              <a:rPr lang="es-ES" dirty="0" smtClean="0"/>
              <a:t>Electrónica Analógica:</a:t>
            </a:r>
          </a:p>
          <a:p>
            <a:pPr lvl="2"/>
            <a:endParaRPr lang="es-ES" b="1" dirty="0" smtClean="0">
              <a:solidFill>
                <a:srgbClr val="FF0000"/>
              </a:solidFill>
            </a:endParaRPr>
          </a:p>
          <a:p>
            <a:pPr lvl="2"/>
            <a:endParaRPr lang="es-ES" b="1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s-ES" b="1" dirty="0" smtClean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s-ES" b="1" dirty="0" smtClean="0">
              <a:solidFill>
                <a:srgbClr val="FF0000"/>
              </a:solidFill>
            </a:endParaRPr>
          </a:p>
          <a:p>
            <a:pPr lvl="1"/>
            <a:r>
              <a:rPr lang="es-ES" dirty="0" smtClean="0"/>
              <a:t>Fundamentos de</a:t>
            </a:r>
            <a:br>
              <a:rPr lang="es-ES" dirty="0" smtClean="0"/>
            </a:br>
            <a:r>
              <a:rPr lang="es-ES" dirty="0" smtClean="0"/>
              <a:t>Electrónica Digital: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Asignaturas Comunes al Grado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1340768"/>
            <a:ext cx="2108448" cy="153123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96752"/>
            <a:ext cx="2862064" cy="2146548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93" y="4269109"/>
            <a:ext cx="2857500" cy="16002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573015"/>
            <a:ext cx="3139252" cy="2321843"/>
          </a:xfrm>
          <a:prstGeom prst="rect">
            <a:avLst/>
          </a:prstGeom>
        </p:spPr>
      </p:pic>
      <p:sp>
        <p:nvSpPr>
          <p:cNvPr id="10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</a:t>
            </a:r>
            <a:r>
              <a:rPr lang="es-ES" dirty="0" smtClean="0"/>
              <a:t>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524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Presentación del itinerario</a:t>
            </a:r>
          </a:p>
          <a:p>
            <a:pPr lvl="1">
              <a:buBlip>
                <a:blip r:embed="rId2"/>
              </a:buBlip>
            </a:pP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Asignaturas comunes al grado</a:t>
            </a:r>
          </a:p>
          <a:p>
            <a:pPr lvl="1"/>
            <a:r>
              <a:rPr lang="es-ES" dirty="0" smtClean="0">
                <a:solidFill>
                  <a:srgbClr val="000000"/>
                </a:solidFill>
              </a:rPr>
              <a:t>Asignaturas </a:t>
            </a:r>
            <a:r>
              <a:rPr lang="es-ES" dirty="0">
                <a:solidFill>
                  <a:srgbClr val="000000"/>
                </a:solidFill>
              </a:rPr>
              <a:t>de la </a:t>
            </a:r>
            <a:r>
              <a:rPr lang="es-ES" dirty="0" smtClean="0">
                <a:solidFill>
                  <a:srgbClr val="000000"/>
                </a:solidFill>
              </a:rPr>
              <a:t>especialidad</a:t>
            </a:r>
          </a:p>
          <a:p>
            <a:pPr>
              <a:buBlip>
                <a:blip r:embed="rId2"/>
              </a:buBlip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Salidas profesionales</a:t>
            </a:r>
          </a:p>
          <a:p>
            <a:pPr lvl="1">
              <a:buBlip>
                <a:blip r:embed="rId2"/>
              </a:buBlip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Empresas</a:t>
            </a:r>
          </a:p>
          <a:p>
            <a:pPr lvl="1">
              <a:buBlip>
                <a:blip r:embed="rId2"/>
              </a:buBlip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Investigación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Índice</a:t>
            </a:r>
            <a:endParaRPr lang="en-GB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 flipH="1">
            <a:off x="5004048" y="2492896"/>
            <a:ext cx="3593395" cy="2736304"/>
          </a:xfrm>
          <a:prstGeom prst="rect">
            <a:avLst/>
          </a:prstGeom>
          <a:ln>
            <a:noFill/>
          </a:ln>
          <a:effectLst>
            <a:softEdge rad="152400"/>
          </a:effectLst>
        </p:spPr>
      </p:pic>
      <p:sp>
        <p:nvSpPr>
          <p:cNvPr id="6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</a:t>
            </a:r>
            <a:r>
              <a:rPr lang="es-ES" dirty="0" smtClean="0"/>
              <a:t>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2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67544" y="1196752"/>
            <a:ext cx="8496944" cy="4824536"/>
          </a:xfrm>
        </p:spPr>
        <p:txBody>
          <a:bodyPr>
            <a:normAutofit/>
          </a:bodyPr>
          <a:lstStyle/>
          <a:p>
            <a:pPr lvl="0"/>
            <a:r>
              <a:rPr lang="es-ES" dirty="0" smtClean="0"/>
              <a:t>Todas las asignaturas de la especialidad</a:t>
            </a:r>
            <a:br>
              <a:rPr lang="es-ES" dirty="0" smtClean="0"/>
            </a:br>
            <a:r>
              <a:rPr lang="es-ES" dirty="0" smtClean="0"/>
              <a:t>tienen una </a:t>
            </a:r>
            <a:r>
              <a:rPr lang="es-ES" b="1" dirty="0" smtClean="0">
                <a:solidFill>
                  <a:srgbClr val="FF0000"/>
                </a:solidFill>
              </a:rPr>
              <a:t>elevada carga en prácticas de</a:t>
            </a:r>
            <a:br>
              <a:rPr lang="es-ES" b="1" dirty="0" smtClean="0">
                <a:solidFill>
                  <a:srgbClr val="FF0000"/>
                </a:solidFill>
              </a:rPr>
            </a:br>
            <a:r>
              <a:rPr lang="es-ES" b="1" dirty="0" smtClean="0">
                <a:solidFill>
                  <a:srgbClr val="FF0000"/>
                </a:solidFill>
              </a:rPr>
              <a:t>laboratorio y/o informáticas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 smtClean="0"/>
          </a:p>
          <a:p>
            <a:pPr lvl="0"/>
            <a:r>
              <a:rPr lang="es-ES" dirty="0" smtClean="0"/>
              <a:t>Las asignaturas del itinerario de</a:t>
            </a:r>
            <a:br>
              <a:rPr lang="es-ES" dirty="0" smtClean="0"/>
            </a:br>
            <a:r>
              <a:rPr lang="es-ES" dirty="0" smtClean="0"/>
              <a:t>Instrumentación Electrónica y Control son:</a:t>
            </a:r>
          </a:p>
          <a:p>
            <a:pPr lvl="2"/>
            <a:r>
              <a:rPr lang="es-ES" dirty="0" smtClean="0"/>
              <a:t>Ampliación </a:t>
            </a:r>
            <a:r>
              <a:rPr lang="es-ES" dirty="0"/>
              <a:t>de Instrumentación Electrónica</a:t>
            </a:r>
          </a:p>
          <a:p>
            <a:pPr lvl="2"/>
            <a:r>
              <a:rPr lang="es-ES" dirty="0"/>
              <a:t>Acondicionamiento de Señal y Conversión </a:t>
            </a:r>
            <a:r>
              <a:rPr lang="es-ES" dirty="0" smtClean="0"/>
              <a:t>AD</a:t>
            </a:r>
          </a:p>
          <a:p>
            <a:pPr lvl="2"/>
            <a:r>
              <a:rPr lang="es-ES" dirty="0" smtClean="0"/>
              <a:t>Laboratorio </a:t>
            </a:r>
            <a:r>
              <a:rPr lang="es-ES" dirty="0"/>
              <a:t>de Instrumentación </a:t>
            </a:r>
            <a:r>
              <a:rPr lang="es-ES" dirty="0" smtClean="0"/>
              <a:t>Electrónica</a:t>
            </a:r>
          </a:p>
          <a:p>
            <a:pPr lvl="2"/>
            <a:r>
              <a:rPr lang="es-ES" dirty="0" smtClean="0"/>
              <a:t>Optoelectrónica</a:t>
            </a:r>
            <a:endParaRPr lang="es-ES" dirty="0"/>
          </a:p>
          <a:p>
            <a:pPr lvl="2"/>
            <a:r>
              <a:rPr lang="es-ES" dirty="0" smtClean="0"/>
              <a:t>Diseño </a:t>
            </a:r>
            <a:r>
              <a:rPr lang="es-ES" dirty="0"/>
              <a:t>de circuitos y sistemas </a:t>
            </a:r>
            <a:r>
              <a:rPr lang="es-ES" dirty="0" smtClean="0"/>
              <a:t>electrónicos</a:t>
            </a:r>
          </a:p>
          <a:p>
            <a:pPr lvl="2"/>
            <a:r>
              <a:rPr lang="es-ES" dirty="0"/>
              <a:t>Laboratorio de Circuitos y Sistemas </a:t>
            </a:r>
            <a:r>
              <a:rPr lang="es-ES" dirty="0" smtClean="0"/>
              <a:t>Electrónicos</a:t>
            </a:r>
            <a:endParaRPr lang="es-ES" dirty="0"/>
          </a:p>
          <a:p>
            <a:pPr lvl="2"/>
            <a:r>
              <a:rPr lang="es-ES" dirty="0"/>
              <a:t>Control de Procesos </a:t>
            </a:r>
            <a:r>
              <a:rPr lang="es-ES" dirty="0" smtClean="0"/>
              <a:t>Industriales</a:t>
            </a:r>
          </a:p>
          <a:p>
            <a:pPr lvl="2"/>
            <a:r>
              <a:rPr lang="es-ES" dirty="0"/>
              <a:t>Laboratorio de Control de Procesos</a:t>
            </a:r>
          </a:p>
          <a:p>
            <a:pPr lvl="2"/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Asignaturas de la especialidad (I)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403648" y="5301208"/>
            <a:ext cx="7344816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1403648" y="3356992"/>
            <a:ext cx="7344816" cy="1296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1403648" y="4653136"/>
            <a:ext cx="7344816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 rot="21022540">
            <a:off x="6906647" y="5381262"/>
            <a:ext cx="1668990" cy="50405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Control de procesos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 rot="21022540">
            <a:off x="6905067" y="4733190"/>
            <a:ext cx="1668990" cy="50405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Diseño Electrónico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 rot="21022540">
            <a:off x="6753216" y="3778240"/>
            <a:ext cx="1894436" cy="50405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 smtClean="0">
                <a:solidFill>
                  <a:srgbClr val="FF0000"/>
                </a:solidFill>
              </a:rPr>
              <a:t>Sensorización</a:t>
            </a:r>
            <a:r>
              <a:rPr lang="es-ES" b="1" dirty="0" smtClean="0">
                <a:solidFill>
                  <a:srgbClr val="FF0000"/>
                </a:solidFill>
              </a:rPr>
              <a:t> e Instrumentación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13" name="Imagen 3"/>
          <p:cNvPicPr>
            <a:picLocks noChangeAspect="1"/>
          </p:cNvPicPr>
          <p:nvPr/>
        </p:nvPicPr>
        <p:blipFill rotWithShape="1">
          <a:blip r:embed="rId2">
            <a:alphaModFix amt="73000"/>
          </a:blip>
          <a:srcRect l="14810" r="12883"/>
          <a:stretch/>
        </p:blipFill>
        <p:spPr>
          <a:xfrm>
            <a:off x="6440294" y="764704"/>
            <a:ext cx="2520280" cy="24765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2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</a:t>
            </a:r>
            <a:r>
              <a:rPr lang="es-ES" dirty="0" smtClean="0"/>
              <a:t>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74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pPr>
              <a:buBlip>
                <a:blip r:embed="rId2"/>
              </a:buBlip>
            </a:pP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Presentación del itinerario</a:t>
            </a:r>
          </a:p>
          <a:p>
            <a:pPr lvl="1">
              <a:buBlip>
                <a:blip r:embed="rId2"/>
              </a:buBlip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Asignaturas 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comunes al grado</a:t>
            </a:r>
          </a:p>
          <a:p>
            <a:pPr lvl="1">
              <a:buBlip>
                <a:blip r:embed="rId2"/>
              </a:buBlip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Asignaturas 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 la </a:t>
            </a: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especialidad</a:t>
            </a:r>
            <a:endParaRPr lang="es-ES" dirty="0"/>
          </a:p>
          <a:p>
            <a:r>
              <a:rPr lang="es-ES" dirty="0"/>
              <a:t>Salidas profesionales</a:t>
            </a:r>
          </a:p>
          <a:p>
            <a:pPr lvl="1"/>
            <a:r>
              <a:rPr lang="es-ES" dirty="0"/>
              <a:t>Empresas</a:t>
            </a:r>
          </a:p>
          <a:p>
            <a:pPr lvl="1">
              <a:buBlip>
                <a:blip r:embed="rId2"/>
              </a:buBlip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Investigación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Índice</a:t>
            </a:r>
            <a:endParaRPr lang="en-GB" dirty="0"/>
          </a:p>
        </p:txBody>
      </p:sp>
      <p:pic>
        <p:nvPicPr>
          <p:cNvPr id="7" name="Imagen 7"/>
          <p:cNvPicPr>
            <a:picLocks noChangeAspect="1"/>
          </p:cNvPicPr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>
            <a:off x="5724128" y="1177599"/>
            <a:ext cx="3240360" cy="2150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</a:t>
            </a:r>
            <a:r>
              <a:rPr lang="es-ES" dirty="0" smtClean="0"/>
              <a:t>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80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5868144" y="3166870"/>
            <a:ext cx="3240360" cy="289904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alphaModFix amt="30000"/>
          </a:blip>
          <a:srcRect l="5904" t="6809" r="6837" b="8181"/>
          <a:stretch/>
        </p:blipFill>
        <p:spPr>
          <a:xfrm>
            <a:off x="5468607" y="1124744"/>
            <a:ext cx="3639897" cy="2352542"/>
          </a:xfrm>
          <a:prstGeom prst="rect">
            <a:avLst/>
          </a:prstGeom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67544" y="1268760"/>
            <a:ext cx="8136904" cy="4824536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Sectores relacionados con la electrónica en España y extranjero:</a:t>
            </a:r>
          </a:p>
          <a:p>
            <a:pPr lvl="1"/>
            <a:r>
              <a:rPr lang="es-ES" dirty="0" smtClean="0"/>
              <a:t>Comunicaciones: telefonía móvil, televisión, internet, …</a:t>
            </a:r>
          </a:p>
          <a:p>
            <a:pPr lvl="1"/>
            <a:r>
              <a:rPr lang="es-ES" dirty="0" smtClean="0"/>
              <a:t>Salud: Equipos de instrumentación, monitorización de pacientes, …</a:t>
            </a:r>
          </a:p>
          <a:p>
            <a:pPr lvl="1"/>
            <a:r>
              <a:rPr lang="es-ES" dirty="0" smtClean="0"/>
              <a:t>Industria: Control, </a:t>
            </a:r>
            <a:r>
              <a:rPr lang="es-ES" dirty="0" err="1" smtClean="0"/>
              <a:t>sensorización</a:t>
            </a:r>
            <a:r>
              <a:rPr lang="es-ES" dirty="0" smtClean="0"/>
              <a:t>, … </a:t>
            </a:r>
          </a:p>
          <a:p>
            <a:pPr lvl="1"/>
            <a:r>
              <a:rPr lang="es-ES" dirty="0" smtClean="0"/>
              <a:t>Energía:  Conversión de potencia, control y eficiencia energética, …</a:t>
            </a:r>
          </a:p>
          <a:p>
            <a:pPr lvl="1"/>
            <a:r>
              <a:rPr lang="es-ES" dirty="0" smtClean="0"/>
              <a:t>Aeroespacial: Sistemas de aviónica, </a:t>
            </a:r>
            <a:r>
              <a:rPr lang="es-ES" dirty="0" err="1" smtClean="0"/>
              <a:t>sensorización</a:t>
            </a:r>
            <a:r>
              <a:rPr lang="es-ES" dirty="0" smtClean="0"/>
              <a:t>, …</a:t>
            </a:r>
          </a:p>
          <a:p>
            <a:pPr lvl="1"/>
            <a:r>
              <a:rPr lang="es-ES" dirty="0" smtClean="0"/>
              <a:t>Electrónica: Diseño electrónico, ASIC, verificación …</a:t>
            </a:r>
          </a:p>
          <a:p>
            <a:endParaRPr lang="es-ES" dirty="0" smtClean="0"/>
          </a:p>
          <a:p>
            <a:r>
              <a:rPr lang="es-ES" dirty="0" smtClean="0"/>
              <a:t>Muchas empresas que trabajan en alguno de estos sectores requieren de ingenieros con conocimientos en:</a:t>
            </a:r>
          </a:p>
          <a:p>
            <a:pPr lvl="1"/>
            <a:r>
              <a:rPr lang="es-ES" dirty="0" smtClean="0"/>
              <a:t>Electrónica digital y/o analógica</a:t>
            </a:r>
          </a:p>
          <a:p>
            <a:pPr lvl="1"/>
            <a:r>
              <a:rPr lang="es-ES" dirty="0" err="1" smtClean="0"/>
              <a:t>Prototipado</a:t>
            </a:r>
            <a:r>
              <a:rPr lang="es-ES" dirty="0" smtClean="0"/>
              <a:t>: diseño de placas PCB, uso de </a:t>
            </a:r>
            <a:r>
              <a:rPr lang="es-ES" dirty="0" err="1" smtClean="0"/>
              <a:t>FPGAs</a:t>
            </a:r>
            <a:r>
              <a:rPr lang="es-ES" dirty="0" smtClean="0"/>
              <a:t>, …</a:t>
            </a:r>
          </a:p>
          <a:p>
            <a:pPr lvl="1"/>
            <a:r>
              <a:rPr lang="es-ES" dirty="0" err="1" smtClean="0"/>
              <a:t>Microcontroladores</a:t>
            </a:r>
            <a:r>
              <a:rPr lang="es-ES" dirty="0" smtClean="0"/>
              <a:t> y </a:t>
            </a:r>
            <a:r>
              <a:rPr lang="es-ES" dirty="0" err="1" smtClean="0"/>
              <a:t>DSPs</a:t>
            </a:r>
            <a:endParaRPr lang="es-ES" dirty="0" smtClean="0"/>
          </a:p>
          <a:p>
            <a:pPr lvl="1"/>
            <a:endParaRPr lang="es-ES" dirty="0" smtClean="0"/>
          </a:p>
          <a:p>
            <a:pPr lvl="1"/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Empresas</a:t>
            </a:r>
            <a:endParaRPr lang="es-ES" dirty="0"/>
          </a:p>
        </p:txBody>
      </p:sp>
      <p:sp>
        <p:nvSpPr>
          <p:cNvPr id="7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</a:t>
            </a:r>
            <a:r>
              <a:rPr lang="es-ES" dirty="0" smtClean="0"/>
              <a:t>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4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Como prueba de ello, y teniendo en cuenta SÓLO los datos del Departamento de Ingeniería Electrónica</a:t>
            </a:r>
          </a:p>
          <a:p>
            <a:pPr lvl="1"/>
            <a:r>
              <a:rPr lang="es-ES" dirty="0" smtClean="0"/>
              <a:t>Contratos con empresas durante 2014</a:t>
            </a:r>
          </a:p>
          <a:p>
            <a:pPr lvl="2"/>
            <a:r>
              <a:rPr lang="es-ES" dirty="0" smtClean="0"/>
              <a:t>Facturación de más de 2 millones de € </a:t>
            </a:r>
            <a:r>
              <a:rPr lang="es-ES" dirty="0" smtClean="0">
                <a:solidFill>
                  <a:srgbClr val="FF0000"/>
                </a:solidFill>
              </a:rPr>
              <a:t>(</a:t>
            </a:r>
            <a:r>
              <a:rPr lang="es-ES" b="1" dirty="0" smtClean="0">
                <a:solidFill>
                  <a:srgbClr val="FF0000"/>
                </a:solidFill>
              </a:rPr>
              <a:t>más de 4 millones para 2015</a:t>
            </a:r>
            <a:r>
              <a:rPr lang="es-ES" dirty="0" smtClean="0">
                <a:solidFill>
                  <a:srgbClr val="FF0000"/>
                </a:solidFill>
              </a:rPr>
              <a:t>)</a:t>
            </a:r>
          </a:p>
          <a:p>
            <a:pPr lvl="2"/>
            <a:r>
              <a:rPr lang="es-ES" dirty="0" smtClean="0"/>
              <a:t>Acuerdos y contratos con más de 20 empresas del sector</a:t>
            </a:r>
          </a:p>
          <a:p>
            <a:pPr lvl="2"/>
            <a:r>
              <a:rPr lang="es-ES" dirty="0" smtClean="0"/>
              <a:t>Más de 70 becarios/ingenieros contratados</a:t>
            </a:r>
          </a:p>
          <a:p>
            <a:pPr lvl="1"/>
            <a:r>
              <a:rPr lang="es-ES" dirty="0" smtClean="0"/>
              <a:t>6 empresas creadas (Spin off) y actualmente activas:</a:t>
            </a:r>
          </a:p>
          <a:p>
            <a:pPr lvl="2"/>
            <a:r>
              <a:rPr lang="es-ES" dirty="0" err="1" smtClean="0"/>
              <a:t>GreenPower</a:t>
            </a:r>
            <a:r>
              <a:rPr lang="es-ES" dirty="0" smtClean="0"/>
              <a:t> Technologies (Energías renovables)</a:t>
            </a:r>
          </a:p>
          <a:p>
            <a:pPr lvl="2"/>
            <a:r>
              <a:rPr lang="es-ES" dirty="0" err="1" smtClean="0"/>
              <a:t>Windinertia</a:t>
            </a:r>
            <a:r>
              <a:rPr lang="es-ES" dirty="0" smtClean="0"/>
              <a:t> </a:t>
            </a:r>
            <a:r>
              <a:rPr lang="es-ES" dirty="0"/>
              <a:t>Technologies </a:t>
            </a:r>
            <a:r>
              <a:rPr lang="es-ES" dirty="0" smtClean="0"/>
              <a:t> (Energías </a:t>
            </a:r>
            <a:r>
              <a:rPr lang="es-ES" dirty="0"/>
              <a:t>renovables</a:t>
            </a:r>
            <a:r>
              <a:rPr lang="es-ES" dirty="0" smtClean="0"/>
              <a:t>)</a:t>
            </a:r>
          </a:p>
          <a:p>
            <a:pPr lvl="2"/>
            <a:r>
              <a:rPr lang="es-ES" dirty="0" err="1" smtClean="0"/>
              <a:t>Skylife</a:t>
            </a:r>
            <a:r>
              <a:rPr lang="es-ES" dirty="0" smtClean="0"/>
              <a:t> </a:t>
            </a:r>
            <a:r>
              <a:rPr lang="es-ES" dirty="0" err="1" smtClean="0"/>
              <a:t>Engineering</a:t>
            </a:r>
            <a:r>
              <a:rPr lang="es-ES" dirty="0" smtClean="0"/>
              <a:t> (Aeronáutica)</a:t>
            </a:r>
          </a:p>
          <a:p>
            <a:pPr lvl="2"/>
            <a:r>
              <a:rPr lang="es-ES" dirty="0" smtClean="0"/>
              <a:t>Solar MEMS Technologies </a:t>
            </a:r>
            <a:r>
              <a:rPr lang="es-ES" dirty="0"/>
              <a:t>(</a:t>
            </a:r>
            <a:r>
              <a:rPr lang="es-ES" dirty="0" smtClean="0"/>
              <a:t>E. renovables y espacio)</a:t>
            </a:r>
          </a:p>
          <a:p>
            <a:pPr lvl="2"/>
            <a:r>
              <a:rPr lang="es-ES" dirty="0" err="1" smtClean="0"/>
              <a:t>Adevice</a:t>
            </a:r>
            <a:r>
              <a:rPr lang="es-ES" dirty="0" smtClean="0"/>
              <a:t> (Redes inalámbricas)</a:t>
            </a:r>
          </a:p>
          <a:p>
            <a:pPr lvl="2"/>
            <a:r>
              <a:rPr lang="es-ES" dirty="0" err="1" smtClean="0"/>
              <a:t>TicTouch</a:t>
            </a:r>
            <a:r>
              <a:rPr lang="es-ES" dirty="0" smtClean="0"/>
              <a:t> (Salud)</a:t>
            </a:r>
            <a:endParaRPr lang="es-ES" dirty="0"/>
          </a:p>
          <a:p>
            <a:pPr lvl="2"/>
            <a:endParaRPr lang="es-ES" dirty="0" smtClean="0"/>
          </a:p>
          <a:p>
            <a:pPr lvl="2"/>
            <a:endParaRPr lang="es-ES" dirty="0" smtClean="0"/>
          </a:p>
          <a:p>
            <a:pPr lvl="2"/>
            <a:endParaRPr lang="es-ES" dirty="0" smtClean="0"/>
          </a:p>
          <a:p>
            <a:endParaRPr lang="es-ES" dirty="0" smtClean="0"/>
          </a:p>
          <a:p>
            <a:pPr lvl="2"/>
            <a:endParaRPr lang="es-ES" dirty="0" smtClean="0"/>
          </a:p>
          <a:p>
            <a:pPr lvl="1"/>
            <a:endParaRPr lang="es-ES" dirty="0" smtClean="0"/>
          </a:p>
          <a:p>
            <a:pPr lvl="1"/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Empresas (II)</a:t>
            </a:r>
            <a:endParaRPr lang="es-ES" dirty="0"/>
          </a:p>
        </p:txBody>
      </p:sp>
      <p:pic>
        <p:nvPicPr>
          <p:cNvPr id="5" name="Picture 9" descr="http://t2.gstatic.com/images?q=tbn:ANd9GcQSIgDVgINWZatfBON8kgp3zor7IglyRuUxKvPU-bpZ5OwHp-j3"/>
          <p:cNvPicPr>
            <a:picLocks noChangeAspect="1" noChangeArrowheads="1"/>
          </p:cNvPicPr>
          <p:nvPr/>
        </p:nvPicPr>
        <p:blipFill>
          <a:blip r:embed="rId3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632" y="4149080"/>
            <a:ext cx="248448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</a:t>
            </a:r>
            <a:r>
              <a:rPr lang="es-ES" dirty="0" smtClean="0"/>
              <a:t>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89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2852</TotalTime>
  <Words>822</Words>
  <Application>Microsoft Office PowerPoint</Application>
  <PresentationFormat>Presentación en pantalla (4:3)</PresentationFormat>
  <Paragraphs>138</Paragraphs>
  <Slides>14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Plantilla2</vt:lpstr>
      <vt:lpstr>Instrumentación Electrónica y Control</vt:lpstr>
      <vt:lpstr>Índice</vt:lpstr>
      <vt:lpstr>Índice</vt:lpstr>
      <vt:lpstr>Asignaturas Comunes al Grado</vt:lpstr>
      <vt:lpstr>Índice</vt:lpstr>
      <vt:lpstr>Asignaturas de la especialidad (I)</vt:lpstr>
      <vt:lpstr>Índice</vt:lpstr>
      <vt:lpstr>Empresas</vt:lpstr>
      <vt:lpstr>Empresas (II)</vt:lpstr>
      <vt:lpstr>Empresas (III)</vt:lpstr>
      <vt:lpstr>Empresas (IV)</vt:lpstr>
      <vt:lpstr>Índice</vt:lpstr>
      <vt:lpstr>Investigación</vt:lpstr>
      <vt:lpstr>Emprendimiento</vt:lpstr>
    </vt:vector>
  </TitlesOfParts>
  <Company>AICIA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Capítulo 1</dc:title>
  <dc:creator>Vicente Baena Lecuyer</dc:creator>
  <cp:lastModifiedBy>Aguirre</cp:lastModifiedBy>
  <cp:revision>163</cp:revision>
  <dcterms:created xsi:type="dcterms:W3CDTF">2008-12-18T09:50:27Z</dcterms:created>
  <dcterms:modified xsi:type="dcterms:W3CDTF">2015-04-29T19:06:57Z</dcterms:modified>
</cp:coreProperties>
</file>