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4" r:id="rId32"/>
    <p:sldId id="295" r:id="rId33"/>
    <p:sldId id="287" r:id="rId34"/>
    <p:sldId id="288" r:id="rId35"/>
    <p:sldId id="289" r:id="rId36"/>
    <p:sldId id="291" r:id="rId37"/>
    <p:sldId id="290" r:id="rId38"/>
    <p:sldId id="293" r:id="rId39"/>
    <p:sldId id="296" r:id="rId40"/>
    <p:sldId id="292" r:id="rId41"/>
    <p:sldId id="297" r:id="rId42"/>
    <p:sldId id="298" r:id="rId4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8" autoAdjust="0"/>
    <p:restoredTop sz="94660"/>
  </p:normalViewPr>
  <p:slideViewPr>
    <p:cSldViewPr>
      <p:cViewPr varScale="1">
        <p:scale>
          <a:sx n="110" d="100"/>
          <a:sy n="110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AF121-3E52-4B55-96F5-B2B40F7723B4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977FA-0115-413C-A03D-CEAA9EAD50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17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6C3B091-D6BE-42AA-A371-2DB5FA9527F5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9FE4079-506B-43C7-AD23-43DE0F9745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58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E4079-506B-43C7-AD23-43DE0F974559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56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E4079-506B-43C7-AD23-43DE0F974559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2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E4079-506B-43C7-AD23-43DE0F974559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286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E4079-506B-43C7-AD23-43DE0F974559}" type="slidenum">
              <a:rPr lang="es-ES" smtClean="0"/>
              <a:pPr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630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1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11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616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616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656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4333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50403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038600" cy="2443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863975"/>
            <a:ext cx="4038600" cy="24447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270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4333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50403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50403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172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4333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pPr lv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9506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52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1082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14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64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03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75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4818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088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29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Clase 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23850" y="203200"/>
            <a:ext cx="86058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ES" altLang="en-US" sz="1200" dirty="0" smtClean="0">
                <a:solidFill>
                  <a:srgbClr val="6699FF"/>
                </a:solidFill>
              </a:rPr>
              <a:t>Miguel A.</a:t>
            </a:r>
            <a:r>
              <a:rPr lang="es-ES" altLang="en-US" sz="1200" baseline="0" dirty="0" smtClean="0">
                <a:solidFill>
                  <a:srgbClr val="6699FF"/>
                </a:solidFill>
              </a:rPr>
              <a:t> Aguirre</a:t>
            </a:r>
            <a:r>
              <a:rPr lang="es-ES" altLang="en-US" sz="1200" dirty="0" smtClean="0">
                <a:solidFill>
                  <a:srgbClr val="6699FF"/>
                </a:solidFill>
              </a:rPr>
              <a:t>, </a:t>
            </a:r>
            <a:r>
              <a:rPr lang="es-ES" altLang="en-US" sz="1200" dirty="0">
                <a:solidFill>
                  <a:srgbClr val="6699FF"/>
                </a:solidFill>
              </a:rPr>
              <a:t>Dpto. Ingeniería Electrónica</a:t>
            </a:r>
            <a:r>
              <a:rPr lang="es-ES" altLang="en-US" dirty="0">
                <a:solidFill>
                  <a:srgbClr val="6699FF"/>
                </a:solidFill>
              </a:rPr>
              <a:t> - </a:t>
            </a:r>
            <a:r>
              <a:rPr lang="es-ES" altLang="en-US" sz="1200" dirty="0">
                <a:solidFill>
                  <a:srgbClr val="6699FF"/>
                </a:solidFill>
              </a:rPr>
              <a:t>Curso 2015/2016</a:t>
            </a:r>
            <a:r>
              <a:rPr lang="es-ES" altLang="en-US" b="0" dirty="0"/>
              <a:t> </a:t>
            </a:r>
            <a:r>
              <a:rPr lang="es-ES" altLang="en-US" sz="1200" dirty="0" smtClean="0">
                <a:solidFill>
                  <a:srgbClr val="6699FF"/>
                </a:solidFill>
              </a:rPr>
              <a:t>Tecnología </a:t>
            </a:r>
            <a:r>
              <a:rPr lang="es-ES" altLang="en-US" sz="1200" dirty="0">
                <a:solidFill>
                  <a:srgbClr val="6699FF"/>
                </a:solidFill>
              </a:rPr>
              <a:t>Electrónica, 3º I. Aeroespacial (te3gia)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23850" y="549275"/>
            <a:ext cx="84963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s-ES" b="0">
              <a:latin typeface="Arial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323850" y="6438900"/>
            <a:ext cx="84963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s-ES" b="0">
              <a:latin typeface="Arial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 userDrawn="1"/>
        </p:nvSpPr>
        <p:spPr bwMode="auto">
          <a:xfrm>
            <a:off x="395288" y="6424613"/>
            <a:ext cx="310854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1000" dirty="0" smtClean="0">
                <a:solidFill>
                  <a:schemeClr val="accent2"/>
                </a:solidFill>
              </a:rPr>
              <a:t>ETSI </a:t>
            </a:r>
            <a:r>
              <a:rPr lang="es-ES" altLang="en-US" sz="1000" dirty="0">
                <a:solidFill>
                  <a:schemeClr val="accent2"/>
                </a:solidFill>
              </a:rPr>
              <a:t>– Universidad de Sevilla – Curso 2015/2016</a:t>
            </a:r>
          </a:p>
        </p:txBody>
      </p:sp>
      <p:sp>
        <p:nvSpPr>
          <p:cNvPr id="2060" name="Text Box 12"/>
          <p:cNvSpPr txBox="1">
            <a:spLocks noChangeArrowheads="1"/>
          </p:cNvSpPr>
          <p:nvPr userDrawn="1"/>
        </p:nvSpPr>
        <p:spPr bwMode="auto">
          <a:xfrm>
            <a:off x="7235825" y="6381750"/>
            <a:ext cx="15843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A8E885EB-3A45-4244-9994-B16CC41212A4}" type="slidenum">
              <a:rPr lang="es-ES" altLang="en-US" sz="1200">
                <a:solidFill>
                  <a:schemeClr val="accent2"/>
                </a:solidFill>
              </a:rPr>
              <a:pPr algn="r" eaLnBrk="1" hangingPunct="1">
                <a:spcBef>
                  <a:spcPct val="50000"/>
                </a:spcBef>
              </a:pPr>
              <a:t>‹Nº›</a:t>
            </a:fld>
            <a:endParaRPr lang="es-ES" altLang="en-US" sz="1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400">
          <a:solidFill>
            <a:srgbClr val="6699FF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400">
          <a:solidFill>
            <a:srgbClr val="6699FF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400">
          <a:solidFill>
            <a:srgbClr val="6699FF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400">
          <a:solidFill>
            <a:srgbClr val="6699FF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35000"/>
        <a:buFont typeface="Wingdings" panose="05000000000000000000" pitchFamily="2" charset="2"/>
        <a:buChar char="§"/>
        <a:defRPr sz="16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gi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971800"/>
            <a:ext cx="7772400" cy="1470025"/>
          </a:xfrm>
        </p:spPr>
        <p:txBody>
          <a:bodyPr/>
          <a:lstStyle/>
          <a:p>
            <a:pPr algn="r"/>
            <a:r>
              <a:rPr lang="es-ES" sz="2400" smtClean="0"/>
              <a:t>Tema 9</a:t>
            </a:r>
            <a:endParaRPr lang="es-E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858000" cy="1752600"/>
          </a:xfrm>
        </p:spPr>
        <p:txBody>
          <a:bodyPr/>
          <a:lstStyle/>
          <a:p>
            <a:pPr algn="r"/>
            <a:r>
              <a:rPr lang="es-ES" sz="2400" dirty="0" smtClean="0"/>
              <a:t>Dispositivos FPGAs en aplicaciones aeronáuticas</a:t>
            </a:r>
          </a:p>
          <a:p>
            <a:pPr algn="r"/>
            <a:r>
              <a:rPr lang="es-ES" sz="1800" dirty="0" smtClean="0"/>
              <a:t>Cómo los circuitos digitales se pueden implementar en aplicaciones de alta fiabilidad.</a:t>
            </a:r>
            <a:endParaRPr lang="es-ES" sz="1800" dirty="0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712825"/>
              </p:ext>
            </p:extLst>
          </p:nvPr>
        </p:nvGraphicFramePr>
        <p:xfrm>
          <a:off x="1828800" y="985837"/>
          <a:ext cx="1152525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Visio" r:id="rId3" imgW="2897374" imgH="2876396" progId="Visio.Drawing.11">
                  <p:embed/>
                </p:oleObj>
              </mc:Choice>
              <mc:Fallback>
                <p:oleObj name="Visio" r:id="rId3" imgW="2897374" imgH="287639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85837"/>
                        <a:ext cx="1152525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logoes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757997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5334000"/>
          </a:xfrm>
        </p:spPr>
        <p:txBody>
          <a:bodyPr/>
          <a:lstStyle/>
          <a:p>
            <a:r>
              <a:rPr lang="en-US" sz="1800" dirty="0" err="1" smtClean="0"/>
              <a:t>Asimismo</a:t>
            </a:r>
            <a:r>
              <a:rPr lang="en-US" sz="1800" dirty="0" smtClean="0"/>
              <a:t> </a:t>
            </a:r>
            <a:r>
              <a:rPr lang="en-US" sz="1800" dirty="0" err="1" smtClean="0"/>
              <a:t>existe</a:t>
            </a:r>
            <a:r>
              <a:rPr lang="en-US" sz="1800" dirty="0" smtClean="0"/>
              <a:t> la </a:t>
            </a:r>
            <a:r>
              <a:rPr lang="en-US" sz="1800" dirty="0" err="1" smtClean="0"/>
              <a:t>necesidad</a:t>
            </a:r>
            <a:r>
              <a:rPr lang="en-US" sz="1800" dirty="0" smtClean="0"/>
              <a:t> </a:t>
            </a:r>
            <a:r>
              <a:rPr lang="en-US" sz="1800" dirty="0" err="1" smtClean="0"/>
              <a:t>adaptación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lógica</a:t>
            </a:r>
            <a:r>
              <a:rPr lang="en-US" sz="1800" dirty="0" smtClean="0"/>
              <a:t> y </a:t>
            </a:r>
            <a:r>
              <a:rPr lang="en-US" sz="1800" dirty="0" err="1" smtClean="0"/>
              <a:t>electrónica</a:t>
            </a:r>
            <a:r>
              <a:rPr lang="en-US" sz="1800" dirty="0" smtClean="0"/>
              <a:t>,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decir</a:t>
            </a:r>
            <a:r>
              <a:rPr lang="en-US" sz="1800" dirty="0" smtClean="0"/>
              <a:t>, de </a:t>
            </a:r>
            <a:r>
              <a:rPr lang="en-US" sz="1800" dirty="0" err="1" smtClean="0"/>
              <a:t>protocolos</a:t>
            </a:r>
            <a:r>
              <a:rPr lang="en-US" sz="1800" dirty="0" smtClean="0"/>
              <a:t> o “glue logic”.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ejemplo</a:t>
            </a:r>
            <a:r>
              <a:rPr lang="en-US" sz="1800" dirty="0" smtClean="0"/>
              <a:t>:</a:t>
            </a:r>
          </a:p>
          <a:p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4006941" cy="25788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947" y="2107474"/>
            <a:ext cx="5094952" cy="424346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4522" y="4822343"/>
            <a:ext cx="36695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Imaginemos</a:t>
            </a:r>
            <a:r>
              <a:rPr lang="en-US" dirty="0" smtClean="0"/>
              <a:t> que </a:t>
            </a:r>
            <a:r>
              <a:rPr lang="en-US" dirty="0" err="1" smtClean="0"/>
              <a:t>estos</a:t>
            </a:r>
            <a:r>
              <a:rPr lang="en-US" dirty="0" smtClean="0"/>
              <a:t> dos </a:t>
            </a:r>
          </a:p>
          <a:p>
            <a:r>
              <a:rPr lang="en-US" dirty="0" err="1" smtClean="0"/>
              <a:t>dispositivos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conectarse</a:t>
            </a:r>
            <a:r>
              <a:rPr lang="en-US" dirty="0" smtClean="0"/>
              <a:t> </a:t>
            </a:r>
          </a:p>
          <a:p>
            <a:r>
              <a:rPr lang="en-US" dirty="0" err="1"/>
              <a:t>e</a:t>
            </a:r>
            <a:r>
              <a:rPr lang="en-US" dirty="0" err="1" smtClean="0"/>
              <a:t>n</a:t>
            </a:r>
            <a:r>
              <a:rPr lang="en-US" dirty="0" smtClean="0"/>
              <a:t> el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 </a:t>
            </a:r>
            <a:r>
              <a:rPr lang="en-US" dirty="0" err="1" smtClean="0"/>
              <a:t>lógica</a:t>
            </a:r>
            <a:r>
              <a:rPr lang="en-US" dirty="0" smtClean="0"/>
              <a:t> 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omo</a:t>
            </a:r>
            <a:r>
              <a:rPr lang="en-US" dirty="0" smtClean="0"/>
              <a:t> </a:t>
            </a:r>
            <a:r>
              <a:rPr lang="en-US" dirty="0" err="1" smtClean="0"/>
              <a:t>eléctricamente</a:t>
            </a:r>
            <a:r>
              <a:rPr lang="en-US" dirty="0" smtClean="0"/>
              <a:t> se </a:t>
            </a:r>
            <a:r>
              <a:rPr lang="en-US" dirty="0" err="1" smtClean="0"/>
              <a:t>necesita</a:t>
            </a:r>
            <a:endParaRPr lang="en-US" dirty="0" smtClean="0"/>
          </a:p>
          <a:p>
            <a:r>
              <a:rPr lang="en-US" dirty="0" err="1" smtClean="0"/>
              <a:t>adaptación</a:t>
            </a:r>
            <a:r>
              <a:rPr lang="en-US" dirty="0" smtClean="0"/>
              <a:t>: se </a:t>
            </a:r>
            <a:r>
              <a:rPr lang="en-US" dirty="0" err="1" smtClean="0"/>
              <a:t>utiliza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FPGA.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9160" y="990599"/>
            <a:ext cx="7498080" cy="4928573"/>
          </a:xfrm>
        </p:spPr>
        <p:txBody>
          <a:bodyPr/>
          <a:lstStyle/>
          <a:p>
            <a:pPr marL="82296" indent="0">
              <a:buNone/>
            </a:pP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tanto</a:t>
            </a:r>
            <a:r>
              <a:rPr lang="en-US" sz="2000" dirty="0" smtClean="0"/>
              <a:t> ¿que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FPGA?</a:t>
            </a:r>
          </a:p>
          <a:p>
            <a:r>
              <a:rPr lang="en-US" sz="2000" dirty="0" err="1" smtClean="0"/>
              <a:t>Es</a:t>
            </a:r>
            <a:r>
              <a:rPr lang="en-US" sz="2000" dirty="0" smtClean="0"/>
              <a:t> un </a:t>
            </a:r>
            <a:r>
              <a:rPr lang="en-US" sz="2000" dirty="0" err="1" smtClean="0"/>
              <a:t>dispositivo</a:t>
            </a:r>
            <a:r>
              <a:rPr lang="en-US" sz="2000" dirty="0" smtClean="0"/>
              <a:t> </a:t>
            </a:r>
            <a:r>
              <a:rPr lang="en-US" sz="2000" dirty="0" err="1" smtClean="0"/>
              <a:t>electrónico</a:t>
            </a:r>
            <a:r>
              <a:rPr lang="en-US" sz="2000" dirty="0" smtClean="0"/>
              <a:t> digital </a:t>
            </a:r>
            <a:r>
              <a:rPr lang="en-US" sz="2000" dirty="0" err="1" smtClean="0"/>
              <a:t>capaz</a:t>
            </a:r>
            <a:r>
              <a:rPr lang="en-US" sz="2000" dirty="0" smtClean="0"/>
              <a:t> de:</a:t>
            </a:r>
          </a:p>
          <a:p>
            <a:pPr marL="82296" indent="0">
              <a:buNone/>
            </a:pPr>
            <a:r>
              <a:rPr lang="en-US" dirty="0" smtClean="0"/>
              <a:t>	</a:t>
            </a:r>
            <a:r>
              <a:rPr lang="en-US" sz="2000" dirty="0" err="1" smtClean="0"/>
              <a:t>adoptar</a:t>
            </a:r>
            <a:r>
              <a:rPr lang="en-US" sz="2000" dirty="0" smtClean="0"/>
              <a:t> </a:t>
            </a:r>
            <a:r>
              <a:rPr lang="en-US" sz="2000" dirty="0" err="1" smtClean="0"/>
              <a:t>cualquier</a:t>
            </a:r>
            <a:r>
              <a:rPr lang="en-US" sz="2000" dirty="0" smtClean="0"/>
              <a:t> </a:t>
            </a:r>
            <a:r>
              <a:rPr lang="en-US" sz="2000" dirty="0" err="1" smtClean="0"/>
              <a:t>formulación</a:t>
            </a:r>
            <a:r>
              <a:rPr lang="en-US" sz="2000" dirty="0" smtClean="0"/>
              <a:t> </a:t>
            </a:r>
            <a:r>
              <a:rPr lang="en-US" sz="2000" dirty="0" err="1" smtClean="0"/>
              <a:t>lógica</a:t>
            </a:r>
            <a:r>
              <a:rPr lang="en-US" sz="2000" dirty="0" smtClean="0"/>
              <a:t> </a:t>
            </a:r>
          </a:p>
          <a:p>
            <a:pPr marL="82296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adaptarse</a:t>
            </a:r>
            <a:r>
              <a:rPr lang="en-US" sz="2000" dirty="0" smtClean="0"/>
              <a:t> a </a:t>
            </a:r>
            <a:r>
              <a:rPr lang="en-US" sz="2000" dirty="0" err="1" smtClean="0"/>
              <a:t>cualquier</a:t>
            </a:r>
            <a:r>
              <a:rPr lang="en-US" sz="2000" dirty="0" smtClean="0"/>
              <a:t> interface </a:t>
            </a:r>
            <a:r>
              <a:rPr lang="en-US" sz="2000" dirty="0" err="1" smtClean="0"/>
              <a:t>eléctrica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marL="82296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dirty="0" err="1" smtClean="0"/>
              <a:t>configurando</a:t>
            </a:r>
            <a:r>
              <a:rPr lang="en-US" sz="2000" dirty="0" smtClean="0"/>
              <a:t> </a:t>
            </a:r>
            <a:r>
              <a:rPr lang="en-US" sz="2000" dirty="0" err="1" smtClean="0"/>
              <a:t>unos</a:t>
            </a:r>
            <a:r>
              <a:rPr lang="en-US" sz="2000" dirty="0" smtClean="0"/>
              <a:t> </a:t>
            </a:r>
            <a:r>
              <a:rPr lang="en-US" sz="2000" dirty="0" err="1" smtClean="0"/>
              <a:t>ele</a:t>
            </a:r>
            <a:r>
              <a:rPr lang="en-US" sz="2000" dirty="0" err="1" smtClean="0"/>
              <a:t>mentos</a:t>
            </a:r>
            <a:r>
              <a:rPr lang="en-US" sz="2000" dirty="0" smtClean="0"/>
              <a:t> de</a:t>
            </a:r>
            <a:r>
              <a:rPr lang="en-US" sz="2000" dirty="0" smtClean="0"/>
              <a:t> </a:t>
            </a:r>
            <a:r>
              <a:rPr lang="en-US" sz="2000" dirty="0" err="1" smtClean="0"/>
              <a:t>memoria</a:t>
            </a:r>
            <a:endParaRPr lang="en-US" sz="2000" dirty="0"/>
          </a:p>
        </p:txBody>
      </p:sp>
      <p:pic>
        <p:nvPicPr>
          <p:cNvPr id="1257" name="Imagen 1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877" y="2819400"/>
            <a:ext cx="5181600" cy="3399368"/>
          </a:xfrm>
          <a:prstGeom prst="rect">
            <a:avLst/>
          </a:prstGeom>
        </p:spPr>
      </p:pic>
      <p:sp>
        <p:nvSpPr>
          <p:cNvPr id="1258" name="CuadroTexto 1257"/>
          <p:cNvSpPr txBox="1"/>
          <p:nvPr/>
        </p:nvSpPr>
        <p:spPr>
          <a:xfrm>
            <a:off x="2625713" y="2983055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Bloques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lógicos</a:t>
            </a:r>
            <a:endParaRPr lang="en-US" dirty="0"/>
          </a:p>
        </p:txBody>
      </p:sp>
      <p:sp>
        <p:nvSpPr>
          <p:cNvPr id="1259" name="CuadroTexto 1258"/>
          <p:cNvSpPr txBox="1"/>
          <p:nvPr/>
        </p:nvSpPr>
        <p:spPr>
          <a:xfrm>
            <a:off x="6354833" y="2857057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I/O</a:t>
            </a:r>
            <a:endParaRPr lang="en-US" dirty="0"/>
          </a:p>
        </p:txBody>
      </p:sp>
      <p:sp>
        <p:nvSpPr>
          <p:cNvPr id="1260" name="CuadroTexto 1259"/>
          <p:cNvSpPr txBox="1"/>
          <p:nvPr/>
        </p:nvSpPr>
        <p:spPr>
          <a:xfrm>
            <a:off x="6154869" y="5540945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Conexionado</a:t>
            </a:r>
            <a:endParaRPr lang="en-US" dirty="0"/>
          </a:p>
        </p:txBody>
      </p:sp>
      <p:sp>
        <p:nvSpPr>
          <p:cNvPr id="1261" name="CuadroTexto 1260"/>
          <p:cNvSpPr txBox="1"/>
          <p:nvPr/>
        </p:nvSpPr>
        <p:spPr>
          <a:xfrm>
            <a:off x="6669505" y="4211307"/>
            <a:ext cx="1727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Programabilidad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89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533400"/>
            <a:ext cx="7498080" cy="57150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Puntos</a:t>
            </a:r>
            <a:r>
              <a:rPr lang="en-US" sz="2000" dirty="0" smtClean="0"/>
              <a:t> de </a:t>
            </a:r>
            <a:r>
              <a:rPr lang="en-US" sz="2000" dirty="0" err="1" smtClean="0"/>
              <a:t>configuración</a:t>
            </a:r>
            <a:endParaRPr lang="en-US" sz="2000" dirty="0" smtClean="0"/>
          </a:p>
          <a:p>
            <a:r>
              <a:rPr lang="en-US" sz="2000" dirty="0" err="1" smtClean="0"/>
              <a:t>Definición</a:t>
            </a:r>
            <a:r>
              <a:rPr lang="en-US" sz="2000" dirty="0" smtClean="0"/>
              <a:t> del </a:t>
            </a:r>
            <a:r>
              <a:rPr lang="en-US" sz="2000" dirty="0" err="1" smtClean="0"/>
              <a:t>estado</a:t>
            </a:r>
            <a:r>
              <a:rPr lang="en-US" sz="2000" dirty="0" smtClean="0"/>
              <a:t> de </a:t>
            </a:r>
            <a:r>
              <a:rPr lang="en-US" sz="2000" dirty="0" err="1" smtClean="0"/>
              <a:t>los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elementos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programmables</a:t>
            </a:r>
            <a:endParaRPr lang="en-US" sz="2000" dirty="0" smtClean="0"/>
          </a:p>
          <a:p>
            <a:r>
              <a:rPr lang="en-US" sz="2000" dirty="0" err="1" smtClean="0"/>
              <a:t>Conformación</a:t>
            </a:r>
            <a:r>
              <a:rPr lang="en-US" sz="2000" dirty="0" smtClean="0"/>
              <a:t> de un </a:t>
            </a:r>
            <a:r>
              <a:rPr lang="en-US" sz="2000" dirty="0" err="1" smtClean="0"/>
              <a:t>circuito</a:t>
            </a:r>
            <a:r>
              <a:rPr lang="en-US" sz="2000" dirty="0" smtClean="0"/>
              <a:t> </a:t>
            </a:r>
            <a:r>
              <a:rPr lang="en-US" sz="2000" dirty="0" err="1" smtClean="0"/>
              <a:t>lógico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pic>
        <p:nvPicPr>
          <p:cNvPr id="7" name="6 Imagen" descr="Configura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2235" y="2138072"/>
            <a:ext cx="3335894" cy="3097166"/>
          </a:xfrm>
          <a:prstGeom prst="rect">
            <a:avLst/>
          </a:prstGeom>
          <a:scene3d>
            <a:camera prst="orthographicFront">
              <a:rot lat="1800000" lon="2400000" rev="0"/>
            </a:camera>
            <a:lightRig rig="threePt" dir="t"/>
          </a:scene3d>
        </p:spPr>
      </p:pic>
      <p:grpSp>
        <p:nvGrpSpPr>
          <p:cNvPr id="8" name="27 Grupo"/>
          <p:cNvGrpSpPr>
            <a:grpSpLocks/>
          </p:cNvGrpSpPr>
          <p:nvPr/>
        </p:nvGrpSpPr>
        <p:grpSpPr bwMode="auto">
          <a:xfrm>
            <a:off x="3693694" y="2466572"/>
            <a:ext cx="2087480" cy="2596982"/>
            <a:chOff x="4008900" y="4113196"/>
            <a:chExt cx="1458176" cy="1279440"/>
          </a:xfrm>
        </p:grpSpPr>
        <p:cxnSp>
          <p:nvCxnSpPr>
            <p:cNvPr id="9" name="12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4008900" y="4113196"/>
              <a:ext cx="571504" cy="7143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14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4191779" y="4291792"/>
              <a:ext cx="571504" cy="7143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15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4548535" y="4268396"/>
              <a:ext cx="571504" cy="7143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16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4857752" y="4357694"/>
              <a:ext cx="571504" cy="7143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17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4232729" y="4471924"/>
              <a:ext cx="571504" cy="7143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18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4809761" y="4457778"/>
              <a:ext cx="571504" cy="7143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19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4685048" y="5321198"/>
              <a:ext cx="571504" cy="7143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20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4262783" y="4876114"/>
              <a:ext cx="571504" cy="7143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21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4618620" y="5001299"/>
              <a:ext cx="571504" cy="7143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22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4895572" y="5098985"/>
              <a:ext cx="571504" cy="7143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23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4473960" y="4719365"/>
              <a:ext cx="571504" cy="7143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24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4621258" y="4613504"/>
              <a:ext cx="571504" cy="7143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25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4823062" y="4863628"/>
              <a:ext cx="571504" cy="7143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26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4809761" y="4660350"/>
              <a:ext cx="571504" cy="7143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22 Imagen" descr="Cicrcuito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2119" y="2695390"/>
            <a:ext cx="3099055" cy="2227296"/>
          </a:xfrm>
          <a:prstGeom prst="rect">
            <a:avLst/>
          </a:prstGeom>
          <a:scene3d>
            <a:camera prst="orthographicFront">
              <a:rot lat="1800000" lon="2400000" rev="0"/>
            </a:camera>
            <a:lightRig rig="threePt" dir="t"/>
          </a:scene3d>
        </p:spPr>
      </p:pic>
      <p:sp>
        <p:nvSpPr>
          <p:cNvPr id="24" name="71 Llamada rectangular"/>
          <p:cNvSpPr>
            <a:spLocks noChangeArrowheads="1"/>
          </p:cNvSpPr>
          <p:nvPr/>
        </p:nvSpPr>
        <p:spPr bwMode="auto">
          <a:xfrm>
            <a:off x="5207000" y="1620838"/>
            <a:ext cx="1624013" cy="762000"/>
          </a:xfrm>
          <a:prstGeom prst="wedgeRectCallout">
            <a:avLst>
              <a:gd name="adj1" fmla="val 1685"/>
              <a:gd name="adj2" fmla="val 14273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s-ES" altLang="en-US" sz="1800" dirty="0" smtClean="0"/>
              <a:t>Plano de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s-ES" altLang="en-US" sz="1800" dirty="0" smtClean="0"/>
              <a:t>configuración</a:t>
            </a:r>
            <a:endParaRPr lang="es-ES" altLang="en-US" sz="1800" dirty="0"/>
          </a:p>
        </p:txBody>
      </p:sp>
      <p:sp>
        <p:nvSpPr>
          <p:cNvPr id="25" name="72 Llamada rectangular"/>
          <p:cNvSpPr>
            <a:spLocks noChangeArrowheads="1"/>
          </p:cNvSpPr>
          <p:nvPr/>
        </p:nvSpPr>
        <p:spPr bwMode="auto">
          <a:xfrm>
            <a:off x="1722438" y="1695450"/>
            <a:ext cx="1622425" cy="762000"/>
          </a:xfrm>
          <a:prstGeom prst="wedgeRectCallout">
            <a:avLst>
              <a:gd name="adj1" fmla="val 52481"/>
              <a:gd name="adj2" fmla="val 20969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s-ES" altLang="en-US" sz="2000" dirty="0" smtClean="0"/>
              <a:t>Plano de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s-ES" altLang="en-US" sz="2000" dirty="0" smtClean="0"/>
              <a:t>lógica</a:t>
            </a:r>
            <a:endParaRPr lang="es-ES" altLang="en-US" sz="2000" dirty="0"/>
          </a:p>
        </p:txBody>
      </p:sp>
      <p:sp>
        <p:nvSpPr>
          <p:cNvPr id="26" name="73 Llamada rectangular"/>
          <p:cNvSpPr>
            <a:spLocks noChangeArrowheads="1"/>
          </p:cNvSpPr>
          <p:nvPr/>
        </p:nvSpPr>
        <p:spPr bwMode="auto">
          <a:xfrm>
            <a:off x="3749675" y="5430838"/>
            <a:ext cx="1622425" cy="762000"/>
          </a:xfrm>
          <a:prstGeom prst="wedgeRectCallout">
            <a:avLst>
              <a:gd name="adj1" fmla="val 11213"/>
              <a:gd name="adj2" fmla="val -170509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s-ES" altLang="en-US" sz="1800" dirty="0" smtClean="0"/>
              <a:t>Elementos configurados</a:t>
            </a:r>
            <a:endParaRPr lang="es-ES" altLang="en-US" sz="1800" dirty="0"/>
          </a:p>
        </p:txBody>
      </p:sp>
      <p:cxnSp>
        <p:nvCxnSpPr>
          <p:cNvPr id="27" name="20 Conector recto de flecha"/>
          <p:cNvCxnSpPr>
            <a:cxnSpLocks noChangeShapeType="1"/>
          </p:cNvCxnSpPr>
          <p:nvPr/>
        </p:nvCxnSpPr>
        <p:spPr bwMode="auto">
          <a:xfrm rot="10800000" flipV="1">
            <a:off x="3795490" y="3663376"/>
            <a:ext cx="818148" cy="14500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21 Conector recto de flecha"/>
          <p:cNvCxnSpPr>
            <a:cxnSpLocks noChangeShapeType="1"/>
          </p:cNvCxnSpPr>
          <p:nvPr/>
        </p:nvCxnSpPr>
        <p:spPr bwMode="auto">
          <a:xfrm rot="10800000" flipV="1">
            <a:off x="3833251" y="4464017"/>
            <a:ext cx="818148" cy="14500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369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304800"/>
            <a:ext cx="7498080" cy="1265238"/>
          </a:xfrm>
        </p:spPr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Fabricantes</a:t>
            </a:r>
            <a:r>
              <a:rPr lang="en-US" dirty="0" smtClean="0"/>
              <a:t> de FPGAs</a:t>
            </a:r>
            <a:br>
              <a:rPr lang="en-US" dirty="0" smtClean="0"/>
            </a:br>
            <a:r>
              <a:rPr lang="en-US" dirty="0" smtClean="0"/>
              <a:t>Pero el </a:t>
            </a:r>
            <a:r>
              <a:rPr lang="en-US" dirty="0" err="1" smtClean="0"/>
              <a:t>problema</a:t>
            </a:r>
            <a:r>
              <a:rPr lang="en-US" dirty="0" smtClean="0"/>
              <a:t> se </a:t>
            </a:r>
            <a:r>
              <a:rPr lang="en-US" dirty="0" err="1" smtClean="0"/>
              <a:t>complica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Tecnologías</a:t>
            </a:r>
            <a:r>
              <a:rPr lang="en-US" dirty="0" smtClean="0"/>
              <a:t> para el </a:t>
            </a:r>
            <a:r>
              <a:rPr lang="en-US" dirty="0" err="1" smtClean="0"/>
              <a:t>plano</a:t>
            </a:r>
            <a:r>
              <a:rPr lang="en-US" dirty="0" smtClean="0"/>
              <a:t> de </a:t>
            </a:r>
            <a:r>
              <a:rPr lang="en-US" dirty="0" err="1" smtClean="0"/>
              <a:t>configuración</a:t>
            </a:r>
            <a:endParaRPr lang="en-US" dirty="0" smtClean="0"/>
          </a:p>
          <a:p>
            <a:pPr lvl="1"/>
            <a:r>
              <a:rPr lang="en-US" sz="1600" dirty="0" smtClean="0"/>
              <a:t>SRAM</a:t>
            </a:r>
          </a:p>
          <a:p>
            <a:pPr lvl="1"/>
            <a:r>
              <a:rPr lang="en-US" sz="1600" dirty="0" smtClean="0"/>
              <a:t>Transistor flash</a:t>
            </a:r>
          </a:p>
          <a:p>
            <a:pPr lvl="1"/>
            <a:r>
              <a:rPr lang="en-US" sz="1600" dirty="0" err="1" smtClean="0"/>
              <a:t>Antifusible</a:t>
            </a:r>
            <a:endParaRPr lang="en-US" sz="1600" dirty="0" smtClean="0"/>
          </a:p>
          <a:p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los</a:t>
            </a:r>
            <a:r>
              <a:rPr lang="en-US" sz="2000" dirty="0" smtClean="0"/>
              <a:t> </a:t>
            </a:r>
            <a:r>
              <a:rPr lang="en-US" sz="2000" dirty="0" err="1" smtClean="0"/>
              <a:t>años</a:t>
            </a:r>
            <a:r>
              <a:rPr lang="en-US" sz="2000" dirty="0" smtClean="0"/>
              <a:t> 90 </a:t>
            </a:r>
            <a:r>
              <a:rPr lang="en-US" sz="2000" dirty="0" err="1" smtClean="0"/>
              <a:t>surgen</a:t>
            </a:r>
            <a:r>
              <a:rPr lang="en-US" sz="2000" dirty="0" smtClean="0"/>
              <a:t> </a:t>
            </a:r>
            <a:r>
              <a:rPr lang="en-US" sz="2000" dirty="0" err="1" smtClean="0"/>
              <a:t>dispositivos</a:t>
            </a:r>
            <a:r>
              <a:rPr lang="en-US" sz="2000" dirty="0" smtClean="0"/>
              <a:t> que, </a:t>
            </a:r>
            <a:r>
              <a:rPr lang="en-US" sz="2000" dirty="0" err="1" smtClean="0"/>
              <a:t>respondiendo</a:t>
            </a:r>
            <a:r>
              <a:rPr lang="en-US" sz="2000" dirty="0" smtClean="0"/>
              <a:t> al </a:t>
            </a:r>
            <a:r>
              <a:rPr lang="en-US" sz="2000" dirty="0" err="1" smtClean="0"/>
              <a:t>mismo</a:t>
            </a:r>
            <a:r>
              <a:rPr lang="en-US" sz="2000" dirty="0" smtClean="0"/>
              <a:t> </a:t>
            </a:r>
            <a:r>
              <a:rPr lang="en-US" sz="2000" dirty="0" err="1" smtClean="0"/>
              <a:t>concepto</a:t>
            </a:r>
            <a:r>
              <a:rPr lang="en-US" sz="2000" dirty="0" smtClean="0"/>
              <a:t>, </a:t>
            </a:r>
            <a:r>
              <a:rPr lang="en-US" sz="2000" dirty="0" err="1" smtClean="0"/>
              <a:t>adoptan</a:t>
            </a:r>
            <a:r>
              <a:rPr lang="en-US" sz="2000" dirty="0" smtClean="0"/>
              <a:t> </a:t>
            </a:r>
            <a:r>
              <a:rPr lang="en-US" sz="2000" dirty="0" err="1" smtClean="0"/>
              <a:t>diferentes</a:t>
            </a:r>
            <a:r>
              <a:rPr lang="en-US" sz="2000" dirty="0" smtClean="0"/>
              <a:t> </a:t>
            </a:r>
            <a:r>
              <a:rPr lang="en-US" sz="2000" dirty="0" err="1" smtClean="0"/>
              <a:t>soluciones</a:t>
            </a:r>
            <a:r>
              <a:rPr lang="en-US" sz="2000" dirty="0" smtClean="0"/>
              <a:t> para el </a:t>
            </a:r>
            <a:r>
              <a:rPr lang="en-US" sz="2000" dirty="0" err="1" smtClean="0"/>
              <a:t>mismo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problema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Ninguna</a:t>
            </a:r>
            <a:r>
              <a:rPr lang="en-US" sz="2000" dirty="0" smtClean="0"/>
              <a:t> de las </a:t>
            </a:r>
            <a:r>
              <a:rPr lang="en-US" sz="2000" dirty="0" err="1" smtClean="0"/>
              <a:t>tres</a:t>
            </a:r>
            <a:r>
              <a:rPr lang="en-US" sz="2000" dirty="0" smtClean="0"/>
              <a:t> </a:t>
            </a:r>
            <a:r>
              <a:rPr lang="en-US" sz="2000" dirty="0" err="1" smtClean="0"/>
              <a:t>soluciones</a:t>
            </a:r>
            <a:r>
              <a:rPr lang="en-US" sz="2000" dirty="0" smtClean="0"/>
              <a:t> </a:t>
            </a:r>
            <a:r>
              <a:rPr lang="en-US" sz="2000" dirty="0" err="1" smtClean="0"/>
              <a:t>parecía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la major</a:t>
            </a:r>
          </a:p>
          <a:p>
            <a:r>
              <a:rPr lang="en-US" sz="2000" dirty="0" err="1" smtClean="0"/>
              <a:t>Sólo</a:t>
            </a:r>
            <a:r>
              <a:rPr lang="en-US" sz="2000" dirty="0" smtClean="0"/>
              <a:t> el </a:t>
            </a:r>
            <a:r>
              <a:rPr lang="en-US" sz="2000" dirty="0" err="1" smtClean="0"/>
              <a:t>devenir</a:t>
            </a:r>
            <a:r>
              <a:rPr lang="en-US" sz="2000" dirty="0" smtClean="0"/>
              <a:t> de la </a:t>
            </a:r>
            <a:r>
              <a:rPr lang="en-US" sz="2000" dirty="0" err="1" smtClean="0"/>
              <a:t>tecnología</a:t>
            </a:r>
            <a:r>
              <a:rPr lang="en-US" sz="2000" dirty="0" smtClean="0"/>
              <a:t> ha </a:t>
            </a:r>
            <a:r>
              <a:rPr lang="en-US" sz="2000" dirty="0" err="1" smtClean="0"/>
              <a:t>hecho</a:t>
            </a:r>
            <a:r>
              <a:rPr lang="en-US" sz="2000" dirty="0" smtClean="0"/>
              <a:t> que </a:t>
            </a:r>
            <a:r>
              <a:rPr lang="en-US" sz="2000" dirty="0" err="1" smtClean="0"/>
              <a:t>haya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tecnología</a:t>
            </a:r>
            <a:r>
              <a:rPr lang="en-US" sz="2000" dirty="0" smtClean="0"/>
              <a:t> </a:t>
            </a:r>
            <a:r>
              <a:rPr lang="en-US" sz="2000" dirty="0" err="1" smtClean="0"/>
              <a:t>predominante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el Mercado:</a:t>
            </a:r>
          </a:p>
          <a:p>
            <a:pPr marL="882396" lvl="2" indent="0">
              <a:buNone/>
            </a:pPr>
            <a:r>
              <a:rPr lang="en-US" dirty="0"/>
              <a:t>	</a:t>
            </a:r>
            <a:r>
              <a:rPr lang="en-US" dirty="0" smtClean="0"/>
              <a:t>		SRAM</a:t>
            </a:r>
          </a:p>
          <a:p>
            <a:pPr marL="82296" indent="0">
              <a:buNone/>
            </a:pPr>
            <a:r>
              <a:rPr lang="en-US" sz="2000" dirty="0" err="1" smtClean="0"/>
              <a:t>Podemos</a:t>
            </a:r>
            <a:r>
              <a:rPr lang="en-US" sz="2000" dirty="0" smtClean="0"/>
              <a:t> </a:t>
            </a:r>
            <a:r>
              <a:rPr lang="en-US" sz="2000" dirty="0" err="1" smtClean="0"/>
              <a:t>decir</a:t>
            </a:r>
            <a:r>
              <a:rPr lang="en-US" sz="2000" dirty="0" smtClean="0"/>
              <a:t> que la Ley de Moore ha </a:t>
            </a:r>
            <a:r>
              <a:rPr lang="en-US" sz="2000" dirty="0" err="1" smtClean="0"/>
              <a:t>sido</a:t>
            </a:r>
            <a:r>
              <a:rPr lang="en-US" sz="2000" dirty="0" smtClean="0"/>
              <a:t> la causa de que </a:t>
            </a:r>
            <a:r>
              <a:rPr lang="en-US" sz="2000" dirty="0" err="1" smtClean="0"/>
              <a:t>exista</a:t>
            </a:r>
            <a:r>
              <a:rPr lang="en-US" sz="2000" dirty="0" smtClean="0"/>
              <a:t> </a:t>
            </a:r>
            <a:r>
              <a:rPr lang="en-US" sz="2000" dirty="0" err="1" smtClean="0"/>
              <a:t>preferencia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de las </a:t>
            </a:r>
            <a:r>
              <a:rPr lang="en-US" sz="2000" dirty="0" err="1" smtClean="0"/>
              <a:t>propuestas</a:t>
            </a:r>
            <a:endParaRPr lang="en-US" sz="20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3751" y="144533"/>
            <a:ext cx="749808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395"/>
          <p:cNvSpPr>
            <a:spLocks/>
          </p:cNvSpPr>
          <p:nvPr/>
        </p:nvSpPr>
        <p:spPr bwMode="auto">
          <a:xfrm>
            <a:off x="1671638" y="1022350"/>
            <a:ext cx="1587" cy="6350"/>
          </a:xfrm>
          <a:custGeom>
            <a:avLst/>
            <a:gdLst>
              <a:gd name="T0" fmla="*/ 2147483646 w 2"/>
              <a:gd name="T1" fmla="*/ 0 h 7"/>
              <a:gd name="T2" fmla="*/ 0 w 2"/>
              <a:gd name="T3" fmla="*/ 2147483646 h 7"/>
              <a:gd name="T4" fmla="*/ 2147483646 w 2"/>
              <a:gd name="T5" fmla="*/ 2147483646 h 7"/>
              <a:gd name="T6" fmla="*/ 2147483646 w 2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7">
                <a:moveTo>
                  <a:pt x="2" y="0"/>
                </a:moveTo>
                <a:lnTo>
                  <a:pt x="0" y="7"/>
                </a:lnTo>
                <a:lnTo>
                  <a:pt x="2" y="7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403"/>
          <p:cNvSpPr>
            <a:spLocks/>
          </p:cNvSpPr>
          <p:nvPr/>
        </p:nvSpPr>
        <p:spPr bwMode="auto">
          <a:xfrm>
            <a:off x="1773238" y="1022350"/>
            <a:ext cx="1587" cy="6350"/>
          </a:xfrm>
          <a:custGeom>
            <a:avLst/>
            <a:gdLst>
              <a:gd name="T0" fmla="*/ 2147483646 w 2"/>
              <a:gd name="T1" fmla="*/ 0 h 7"/>
              <a:gd name="T2" fmla="*/ 0 w 2"/>
              <a:gd name="T3" fmla="*/ 2147483646 h 7"/>
              <a:gd name="T4" fmla="*/ 2147483646 w 2"/>
              <a:gd name="T5" fmla="*/ 2147483646 h 7"/>
              <a:gd name="T6" fmla="*/ 2147483646 w 2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7">
                <a:moveTo>
                  <a:pt x="2" y="0"/>
                </a:moveTo>
                <a:lnTo>
                  <a:pt x="0" y="7"/>
                </a:lnTo>
                <a:lnTo>
                  <a:pt x="2" y="7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412"/>
          <p:cNvSpPr>
            <a:spLocks/>
          </p:cNvSpPr>
          <p:nvPr/>
        </p:nvSpPr>
        <p:spPr bwMode="auto">
          <a:xfrm>
            <a:off x="1974850" y="1022350"/>
            <a:ext cx="1588" cy="6350"/>
          </a:xfrm>
          <a:custGeom>
            <a:avLst/>
            <a:gdLst>
              <a:gd name="T0" fmla="*/ 2147483646 w 2"/>
              <a:gd name="T1" fmla="*/ 0 h 7"/>
              <a:gd name="T2" fmla="*/ 0 w 2"/>
              <a:gd name="T3" fmla="*/ 2147483646 h 7"/>
              <a:gd name="T4" fmla="*/ 2147483646 w 2"/>
              <a:gd name="T5" fmla="*/ 2147483646 h 7"/>
              <a:gd name="T6" fmla="*/ 2147483646 w 2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7">
                <a:moveTo>
                  <a:pt x="2" y="0"/>
                </a:moveTo>
                <a:lnTo>
                  <a:pt x="0" y="7"/>
                </a:lnTo>
                <a:lnTo>
                  <a:pt x="2" y="7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420"/>
          <p:cNvSpPr>
            <a:spLocks/>
          </p:cNvSpPr>
          <p:nvPr/>
        </p:nvSpPr>
        <p:spPr bwMode="auto">
          <a:xfrm>
            <a:off x="1671638" y="1225550"/>
            <a:ext cx="1587" cy="4763"/>
          </a:xfrm>
          <a:custGeom>
            <a:avLst/>
            <a:gdLst>
              <a:gd name="T0" fmla="*/ 2147483646 w 2"/>
              <a:gd name="T1" fmla="*/ 0 h 7"/>
              <a:gd name="T2" fmla="*/ 0 w 2"/>
              <a:gd name="T3" fmla="*/ 2147483646 h 7"/>
              <a:gd name="T4" fmla="*/ 2147483646 w 2"/>
              <a:gd name="T5" fmla="*/ 2147483646 h 7"/>
              <a:gd name="T6" fmla="*/ 2147483646 w 2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7">
                <a:moveTo>
                  <a:pt x="2" y="0"/>
                </a:moveTo>
                <a:lnTo>
                  <a:pt x="0" y="7"/>
                </a:lnTo>
                <a:lnTo>
                  <a:pt x="2" y="7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428"/>
          <p:cNvSpPr>
            <a:spLocks/>
          </p:cNvSpPr>
          <p:nvPr/>
        </p:nvSpPr>
        <p:spPr bwMode="auto">
          <a:xfrm>
            <a:off x="1873250" y="1225550"/>
            <a:ext cx="1588" cy="4763"/>
          </a:xfrm>
          <a:custGeom>
            <a:avLst/>
            <a:gdLst>
              <a:gd name="T0" fmla="*/ 2147483646 w 2"/>
              <a:gd name="T1" fmla="*/ 0 h 7"/>
              <a:gd name="T2" fmla="*/ 0 w 2"/>
              <a:gd name="T3" fmla="*/ 2147483646 h 7"/>
              <a:gd name="T4" fmla="*/ 2147483646 w 2"/>
              <a:gd name="T5" fmla="*/ 2147483646 h 7"/>
              <a:gd name="T6" fmla="*/ 2147483646 w 2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7">
                <a:moveTo>
                  <a:pt x="2" y="0"/>
                </a:moveTo>
                <a:lnTo>
                  <a:pt x="0" y="7"/>
                </a:lnTo>
                <a:lnTo>
                  <a:pt x="2" y="7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436"/>
          <p:cNvSpPr>
            <a:spLocks/>
          </p:cNvSpPr>
          <p:nvPr/>
        </p:nvSpPr>
        <p:spPr bwMode="auto">
          <a:xfrm>
            <a:off x="2074863" y="1225550"/>
            <a:ext cx="1587" cy="4763"/>
          </a:xfrm>
          <a:custGeom>
            <a:avLst/>
            <a:gdLst>
              <a:gd name="T0" fmla="*/ 2147483646 w 2"/>
              <a:gd name="T1" fmla="*/ 0 h 7"/>
              <a:gd name="T2" fmla="*/ 0 w 2"/>
              <a:gd name="T3" fmla="*/ 2147483646 h 7"/>
              <a:gd name="T4" fmla="*/ 2147483646 w 2"/>
              <a:gd name="T5" fmla="*/ 2147483646 h 7"/>
              <a:gd name="T6" fmla="*/ 2147483646 w 2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7">
                <a:moveTo>
                  <a:pt x="2" y="0"/>
                </a:moveTo>
                <a:lnTo>
                  <a:pt x="0" y="7"/>
                </a:lnTo>
                <a:lnTo>
                  <a:pt x="2" y="7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444"/>
          <p:cNvSpPr>
            <a:spLocks/>
          </p:cNvSpPr>
          <p:nvPr/>
        </p:nvSpPr>
        <p:spPr bwMode="auto">
          <a:xfrm>
            <a:off x="1974850" y="1427163"/>
            <a:ext cx="1588" cy="4762"/>
          </a:xfrm>
          <a:custGeom>
            <a:avLst/>
            <a:gdLst>
              <a:gd name="T0" fmla="*/ 2147483646 w 2"/>
              <a:gd name="T1" fmla="*/ 0 h 7"/>
              <a:gd name="T2" fmla="*/ 0 w 2"/>
              <a:gd name="T3" fmla="*/ 2147483646 h 7"/>
              <a:gd name="T4" fmla="*/ 2147483646 w 2"/>
              <a:gd name="T5" fmla="*/ 2147483646 h 7"/>
              <a:gd name="T6" fmla="*/ 2147483646 w 2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7">
                <a:moveTo>
                  <a:pt x="2" y="0"/>
                </a:moveTo>
                <a:lnTo>
                  <a:pt x="0" y="7"/>
                </a:lnTo>
                <a:lnTo>
                  <a:pt x="2" y="7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452"/>
          <p:cNvSpPr>
            <a:spLocks/>
          </p:cNvSpPr>
          <p:nvPr/>
        </p:nvSpPr>
        <p:spPr bwMode="auto">
          <a:xfrm>
            <a:off x="2074863" y="1427163"/>
            <a:ext cx="1587" cy="4762"/>
          </a:xfrm>
          <a:custGeom>
            <a:avLst/>
            <a:gdLst>
              <a:gd name="T0" fmla="*/ 2147483646 w 2"/>
              <a:gd name="T1" fmla="*/ 0 h 7"/>
              <a:gd name="T2" fmla="*/ 0 w 2"/>
              <a:gd name="T3" fmla="*/ 2147483646 h 7"/>
              <a:gd name="T4" fmla="*/ 2147483646 w 2"/>
              <a:gd name="T5" fmla="*/ 2147483646 h 7"/>
              <a:gd name="T6" fmla="*/ 2147483646 w 2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7">
                <a:moveTo>
                  <a:pt x="2" y="0"/>
                </a:moveTo>
                <a:lnTo>
                  <a:pt x="0" y="7"/>
                </a:lnTo>
                <a:lnTo>
                  <a:pt x="2" y="7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460"/>
          <p:cNvSpPr>
            <a:spLocks/>
          </p:cNvSpPr>
          <p:nvPr/>
        </p:nvSpPr>
        <p:spPr bwMode="auto">
          <a:xfrm>
            <a:off x="1773238" y="1427163"/>
            <a:ext cx="1587" cy="4762"/>
          </a:xfrm>
          <a:custGeom>
            <a:avLst/>
            <a:gdLst>
              <a:gd name="T0" fmla="*/ 2147483646 w 2"/>
              <a:gd name="T1" fmla="*/ 0 h 7"/>
              <a:gd name="T2" fmla="*/ 0 w 2"/>
              <a:gd name="T3" fmla="*/ 2147483646 h 7"/>
              <a:gd name="T4" fmla="*/ 2147483646 w 2"/>
              <a:gd name="T5" fmla="*/ 2147483646 h 7"/>
              <a:gd name="T6" fmla="*/ 2147483646 w 2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7">
                <a:moveTo>
                  <a:pt x="2" y="0"/>
                </a:moveTo>
                <a:lnTo>
                  <a:pt x="0" y="7"/>
                </a:lnTo>
                <a:lnTo>
                  <a:pt x="2" y="7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766"/>
          <p:cNvGrpSpPr>
            <a:grpSpLocks/>
          </p:cNvGrpSpPr>
          <p:nvPr/>
        </p:nvGrpSpPr>
        <p:grpSpPr bwMode="auto">
          <a:xfrm>
            <a:off x="808038" y="1006475"/>
            <a:ext cx="7359650" cy="5272088"/>
            <a:chOff x="509" y="634"/>
            <a:chExt cx="4636" cy="3321"/>
          </a:xfrm>
        </p:grpSpPr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1867" y="764"/>
              <a:ext cx="1049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8" name="Rectangle 34"/>
            <p:cNvSpPr>
              <a:spLocks noChangeArrowheads="1"/>
            </p:cNvSpPr>
            <p:nvPr/>
          </p:nvSpPr>
          <p:spPr bwMode="auto">
            <a:xfrm>
              <a:off x="1867" y="891"/>
              <a:ext cx="1049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9" name="Rectangle 35"/>
            <p:cNvSpPr>
              <a:spLocks noChangeArrowheads="1"/>
            </p:cNvSpPr>
            <p:nvPr/>
          </p:nvSpPr>
          <p:spPr bwMode="auto">
            <a:xfrm>
              <a:off x="1867" y="827"/>
              <a:ext cx="1049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0" name="Rectangle 36"/>
            <p:cNvSpPr>
              <a:spLocks noChangeArrowheads="1"/>
            </p:cNvSpPr>
            <p:nvPr/>
          </p:nvSpPr>
          <p:spPr bwMode="auto">
            <a:xfrm>
              <a:off x="1867" y="1018"/>
              <a:ext cx="1049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063" y="1274"/>
              <a:ext cx="656" cy="890"/>
            </a:xfrm>
            <a:custGeom>
              <a:avLst/>
              <a:gdLst>
                <a:gd name="T0" fmla="*/ 90 w 1270"/>
                <a:gd name="T1" fmla="*/ 0 h 1780"/>
                <a:gd name="T2" fmla="*/ 0 w 1270"/>
                <a:gd name="T3" fmla="*/ 0 h 1780"/>
                <a:gd name="T4" fmla="*/ 0 w 1270"/>
                <a:gd name="T5" fmla="*/ 56 h 1780"/>
                <a:gd name="T6" fmla="*/ 0 w 1270"/>
                <a:gd name="T7" fmla="*/ 112 h 1780"/>
                <a:gd name="T8" fmla="*/ 90 w 1270"/>
                <a:gd name="T9" fmla="*/ 112 h 1780"/>
                <a:gd name="T10" fmla="*/ 90 w 1270"/>
                <a:gd name="T11" fmla="*/ 56 h 1780"/>
                <a:gd name="T12" fmla="*/ 90 w 1270"/>
                <a:gd name="T13" fmla="*/ 0 h 17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0" h="1780">
                  <a:moveTo>
                    <a:pt x="1270" y="0"/>
                  </a:moveTo>
                  <a:lnTo>
                    <a:pt x="0" y="0"/>
                  </a:lnTo>
                  <a:lnTo>
                    <a:pt x="0" y="890"/>
                  </a:lnTo>
                  <a:lnTo>
                    <a:pt x="0" y="1780"/>
                  </a:lnTo>
                  <a:lnTo>
                    <a:pt x="1270" y="1780"/>
                  </a:lnTo>
                  <a:lnTo>
                    <a:pt x="1270" y="89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38"/>
            <p:cNvSpPr>
              <a:spLocks noChangeArrowheads="1"/>
            </p:cNvSpPr>
            <p:nvPr/>
          </p:nvSpPr>
          <p:spPr bwMode="auto">
            <a:xfrm>
              <a:off x="2063" y="1272"/>
              <a:ext cx="656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2062" y="1274"/>
              <a:ext cx="3" cy="89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2062" y="1272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" y="3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2063" y="2162"/>
              <a:ext cx="656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2062" y="2162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0 h 7"/>
                <a:gd name="T8" fmla="*/ 0 w 7"/>
                <a:gd name="T9" fmla="*/ 1 h 7"/>
                <a:gd name="T10" fmla="*/ 0 w 7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0"/>
                  </a:lnTo>
                  <a:lnTo>
                    <a:pt x="7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43"/>
            <p:cNvSpPr>
              <a:spLocks noChangeArrowheads="1"/>
            </p:cNvSpPr>
            <p:nvPr/>
          </p:nvSpPr>
          <p:spPr bwMode="auto">
            <a:xfrm>
              <a:off x="2718" y="1274"/>
              <a:ext cx="3" cy="89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8" name="Freeform 44"/>
            <p:cNvSpPr>
              <a:spLocks/>
            </p:cNvSpPr>
            <p:nvPr/>
          </p:nvSpPr>
          <p:spPr bwMode="auto">
            <a:xfrm>
              <a:off x="2718" y="2162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0 h 7"/>
                <a:gd name="T10" fmla="*/ 0 w 7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7" y="7"/>
                  </a:lnTo>
                  <a:lnTo>
                    <a:pt x="7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5"/>
            <p:cNvSpPr>
              <a:spLocks/>
            </p:cNvSpPr>
            <p:nvPr/>
          </p:nvSpPr>
          <p:spPr bwMode="auto">
            <a:xfrm>
              <a:off x="2718" y="1272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4" y="7"/>
                  </a:lnTo>
                  <a:lnTo>
                    <a:pt x="0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46"/>
            <p:cNvSpPr>
              <a:spLocks noChangeArrowheads="1"/>
            </p:cNvSpPr>
            <p:nvPr/>
          </p:nvSpPr>
          <p:spPr bwMode="auto">
            <a:xfrm>
              <a:off x="1998" y="1400"/>
              <a:ext cx="65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1" name="Rectangle 47"/>
            <p:cNvSpPr>
              <a:spLocks noChangeArrowheads="1"/>
            </p:cNvSpPr>
            <p:nvPr/>
          </p:nvSpPr>
          <p:spPr bwMode="auto">
            <a:xfrm>
              <a:off x="1998" y="1527"/>
              <a:ext cx="65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2" name="Rectangle 48"/>
            <p:cNvSpPr>
              <a:spLocks noChangeArrowheads="1"/>
            </p:cNvSpPr>
            <p:nvPr/>
          </p:nvSpPr>
          <p:spPr bwMode="auto">
            <a:xfrm>
              <a:off x="1998" y="1654"/>
              <a:ext cx="65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3" name="Rectangle 49"/>
            <p:cNvSpPr>
              <a:spLocks noChangeArrowheads="1"/>
            </p:cNvSpPr>
            <p:nvPr/>
          </p:nvSpPr>
          <p:spPr bwMode="auto">
            <a:xfrm>
              <a:off x="1998" y="1781"/>
              <a:ext cx="65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1998" y="1908"/>
              <a:ext cx="65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998" y="2035"/>
              <a:ext cx="65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6" name="Rectangle 52"/>
            <p:cNvSpPr>
              <a:spLocks noChangeArrowheads="1"/>
            </p:cNvSpPr>
            <p:nvPr/>
          </p:nvSpPr>
          <p:spPr bwMode="auto">
            <a:xfrm>
              <a:off x="2324" y="1211"/>
              <a:ext cx="3" cy="6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7" name="Rectangle 53"/>
            <p:cNvSpPr>
              <a:spLocks noChangeArrowheads="1"/>
            </p:cNvSpPr>
            <p:nvPr/>
          </p:nvSpPr>
          <p:spPr bwMode="auto">
            <a:xfrm>
              <a:off x="2455" y="2164"/>
              <a:ext cx="4" cy="6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8" name="Rectangle 54"/>
            <p:cNvSpPr>
              <a:spLocks noChangeArrowheads="1"/>
            </p:cNvSpPr>
            <p:nvPr/>
          </p:nvSpPr>
          <p:spPr bwMode="auto">
            <a:xfrm>
              <a:off x="1867" y="954"/>
              <a:ext cx="1049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9" name="Rectangle 55"/>
            <p:cNvSpPr>
              <a:spLocks noChangeArrowheads="1"/>
            </p:cNvSpPr>
            <p:nvPr/>
          </p:nvSpPr>
          <p:spPr bwMode="auto">
            <a:xfrm>
              <a:off x="2324" y="2164"/>
              <a:ext cx="3" cy="6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40" name="Rectangle 56"/>
            <p:cNvSpPr>
              <a:spLocks noChangeArrowheads="1"/>
            </p:cNvSpPr>
            <p:nvPr/>
          </p:nvSpPr>
          <p:spPr bwMode="auto">
            <a:xfrm>
              <a:off x="2455" y="1211"/>
              <a:ext cx="4" cy="6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41" name="Rectangle 66"/>
            <p:cNvSpPr>
              <a:spLocks noChangeArrowheads="1"/>
            </p:cNvSpPr>
            <p:nvPr/>
          </p:nvSpPr>
          <p:spPr bwMode="auto">
            <a:xfrm>
              <a:off x="2719" y="1590"/>
              <a:ext cx="66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2719" y="1717"/>
              <a:ext cx="66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43" name="Rectangle 68"/>
            <p:cNvSpPr>
              <a:spLocks noChangeArrowheads="1"/>
            </p:cNvSpPr>
            <p:nvPr/>
          </p:nvSpPr>
          <p:spPr bwMode="auto">
            <a:xfrm>
              <a:off x="2719" y="1845"/>
              <a:ext cx="6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grpSp>
          <p:nvGrpSpPr>
            <p:cNvPr id="44" name="Group 714"/>
            <p:cNvGrpSpPr>
              <a:grpSpLocks/>
            </p:cNvGrpSpPr>
            <p:nvPr/>
          </p:nvGrpSpPr>
          <p:grpSpPr bwMode="auto">
            <a:xfrm>
              <a:off x="2920" y="638"/>
              <a:ext cx="525" cy="511"/>
              <a:chOff x="3281" y="614"/>
              <a:chExt cx="508" cy="511"/>
            </a:xfrm>
          </p:grpSpPr>
          <p:sp>
            <p:nvSpPr>
              <p:cNvPr id="534" name="Rectangle 57"/>
              <p:cNvSpPr>
                <a:spLocks noChangeArrowheads="1"/>
              </p:cNvSpPr>
              <p:nvPr/>
            </p:nvSpPr>
            <p:spPr bwMode="auto">
              <a:xfrm>
                <a:off x="3281" y="614"/>
                <a:ext cx="508" cy="509"/>
              </a:xfrm>
              <a:prstGeom prst="rect">
                <a:avLst/>
              </a:prstGeom>
              <a:solidFill>
                <a:srgbClr val="87CFFF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535" name="Freeform 64"/>
              <p:cNvSpPr>
                <a:spLocks/>
              </p:cNvSpPr>
              <p:nvPr/>
            </p:nvSpPr>
            <p:spPr bwMode="auto">
              <a:xfrm>
                <a:off x="3783" y="1121"/>
                <a:ext cx="4" cy="4"/>
              </a:xfrm>
              <a:custGeom>
                <a:avLst/>
                <a:gdLst>
                  <a:gd name="T0" fmla="*/ 1 w 7"/>
                  <a:gd name="T1" fmla="*/ 1 h 7"/>
                  <a:gd name="T2" fmla="*/ 1 w 7"/>
                  <a:gd name="T3" fmla="*/ 1 h 7"/>
                  <a:gd name="T4" fmla="*/ 1 w 7"/>
                  <a:gd name="T5" fmla="*/ 1 h 7"/>
                  <a:gd name="T6" fmla="*/ 0 w 7"/>
                  <a:gd name="T7" fmla="*/ 1 h 7"/>
                  <a:gd name="T8" fmla="*/ 1 w 7"/>
                  <a:gd name="T9" fmla="*/ 0 h 7"/>
                  <a:gd name="T10" fmla="*/ 1 w 7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Rectangle 77"/>
              <p:cNvSpPr>
                <a:spLocks noChangeArrowheads="1"/>
              </p:cNvSpPr>
              <p:nvPr/>
            </p:nvSpPr>
            <p:spPr bwMode="auto">
              <a:xfrm>
                <a:off x="3372" y="893"/>
                <a:ext cx="2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endParaRPr lang="es-ES_tradnl" altLang="en-US" sz="2400"/>
              </a:p>
            </p:txBody>
          </p:sp>
          <p:sp>
            <p:nvSpPr>
              <p:cNvPr id="537" name="Rectangle 78"/>
              <p:cNvSpPr>
                <a:spLocks noChangeArrowheads="1"/>
              </p:cNvSpPr>
              <p:nvPr/>
            </p:nvSpPr>
            <p:spPr bwMode="auto">
              <a:xfrm>
                <a:off x="3393" y="893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endParaRPr lang="es-ES_tradnl" altLang="en-US" sz="2400"/>
              </a:p>
            </p:txBody>
          </p:sp>
          <p:sp>
            <p:nvSpPr>
              <p:cNvPr id="538" name="Rectangle 79"/>
              <p:cNvSpPr>
                <a:spLocks noChangeArrowheads="1"/>
              </p:cNvSpPr>
              <p:nvPr/>
            </p:nvSpPr>
            <p:spPr bwMode="auto">
              <a:xfrm>
                <a:off x="3448" y="893"/>
                <a:ext cx="4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</a:t>
                </a:r>
                <a:endParaRPr lang="es-ES_tradnl" altLang="en-US" sz="2400"/>
              </a:p>
            </p:txBody>
          </p:sp>
          <p:sp>
            <p:nvSpPr>
              <p:cNvPr id="539" name="Rectangle 80"/>
              <p:cNvSpPr>
                <a:spLocks noChangeArrowheads="1"/>
              </p:cNvSpPr>
              <p:nvPr/>
            </p:nvSpPr>
            <p:spPr bwMode="auto">
              <a:xfrm>
                <a:off x="3495" y="893"/>
                <a:ext cx="5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400"/>
              </a:p>
            </p:txBody>
          </p:sp>
          <p:sp>
            <p:nvSpPr>
              <p:cNvPr id="540" name="Rectangle 81"/>
              <p:cNvSpPr>
                <a:spLocks noChangeArrowheads="1"/>
              </p:cNvSpPr>
              <p:nvPr/>
            </p:nvSpPr>
            <p:spPr bwMode="auto">
              <a:xfrm>
                <a:off x="3546" y="893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R</a:t>
                </a:r>
                <a:endParaRPr lang="es-ES_tradnl" altLang="en-US" sz="2400"/>
              </a:p>
            </p:txBody>
          </p:sp>
          <p:sp>
            <p:nvSpPr>
              <p:cNvPr id="541" name="Rectangle 82"/>
              <p:cNvSpPr>
                <a:spLocks noChangeArrowheads="1"/>
              </p:cNvSpPr>
              <p:nvPr/>
            </p:nvSpPr>
            <p:spPr bwMode="auto">
              <a:xfrm>
                <a:off x="3601" y="893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endParaRPr lang="es-ES_tradnl" altLang="en-US" sz="2400"/>
              </a:p>
            </p:txBody>
          </p:sp>
          <p:sp>
            <p:nvSpPr>
              <p:cNvPr id="542" name="Rectangle 83"/>
              <p:cNvSpPr>
                <a:spLocks noChangeArrowheads="1"/>
              </p:cNvSpPr>
              <p:nvPr/>
            </p:nvSpPr>
            <p:spPr bwMode="auto">
              <a:xfrm>
                <a:off x="3655" y="893"/>
                <a:ext cx="2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  <a:endParaRPr lang="es-ES_tradnl" altLang="en-US" sz="2400"/>
              </a:p>
            </p:txBody>
          </p:sp>
          <p:sp>
            <p:nvSpPr>
              <p:cNvPr id="543" name="Rectangle 84"/>
              <p:cNvSpPr>
                <a:spLocks noChangeArrowheads="1"/>
              </p:cNvSpPr>
              <p:nvPr/>
            </p:nvSpPr>
            <p:spPr bwMode="auto">
              <a:xfrm>
                <a:off x="3372" y="766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endParaRPr lang="es-ES_tradnl" altLang="en-US" sz="2400"/>
              </a:p>
            </p:txBody>
          </p:sp>
          <p:sp>
            <p:nvSpPr>
              <p:cNvPr id="544" name="Rectangle 85"/>
              <p:cNvSpPr>
                <a:spLocks noChangeArrowheads="1"/>
              </p:cNvSpPr>
              <p:nvPr/>
            </p:nvSpPr>
            <p:spPr bwMode="auto">
              <a:xfrm>
                <a:off x="3427" y="766"/>
                <a:ext cx="4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</a:t>
                </a:r>
                <a:endParaRPr lang="es-ES_tradnl" altLang="en-US" sz="2400"/>
              </a:p>
            </p:txBody>
          </p:sp>
          <p:sp>
            <p:nvSpPr>
              <p:cNvPr id="545" name="Rectangle 86"/>
              <p:cNvSpPr>
                <a:spLocks noChangeArrowheads="1"/>
              </p:cNvSpPr>
              <p:nvPr/>
            </p:nvSpPr>
            <p:spPr bwMode="auto">
              <a:xfrm>
                <a:off x="3473" y="766"/>
                <a:ext cx="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400"/>
              </a:p>
            </p:txBody>
          </p:sp>
          <p:sp>
            <p:nvSpPr>
              <p:cNvPr id="546" name="Rectangle 87"/>
              <p:cNvSpPr>
                <a:spLocks noChangeArrowheads="1"/>
              </p:cNvSpPr>
              <p:nvPr/>
            </p:nvSpPr>
            <p:spPr bwMode="auto">
              <a:xfrm>
                <a:off x="3533" y="766"/>
                <a:ext cx="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es-ES_tradnl" altLang="en-US" sz="2400"/>
              </a:p>
            </p:txBody>
          </p:sp>
          <p:sp>
            <p:nvSpPr>
              <p:cNvPr id="547" name="Rectangle 88"/>
              <p:cNvSpPr>
                <a:spLocks noChangeArrowheads="1"/>
              </p:cNvSpPr>
              <p:nvPr/>
            </p:nvSpPr>
            <p:spPr bwMode="auto">
              <a:xfrm>
                <a:off x="3592" y="766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</a:t>
                </a:r>
                <a:endParaRPr lang="es-ES_tradnl" altLang="en-US" sz="2400"/>
              </a:p>
            </p:txBody>
          </p:sp>
          <p:sp>
            <p:nvSpPr>
              <p:cNvPr id="548" name="Rectangle 89"/>
              <p:cNvSpPr>
                <a:spLocks noChangeArrowheads="1"/>
              </p:cNvSpPr>
              <p:nvPr/>
            </p:nvSpPr>
            <p:spPr bwMode="auto">
              <a:xfrm>
                <a:off x="3647" y="766"/>
                <a:ext cx="5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400"/>
              </a:p>
            </p:txBody>
          </p:sp>
        </p:grpSp>
        <p:sp>
          <p:nvSpPr>
            <p:cNvPr id="45" name="Rectangle 90"/>
            <p:cNvSpPr>
              <a:spLocks noChangeArrowheads="1"/>
            </p:cNvSpPr>
            <p:nvPr/>
          </p:nvSpPr>
          <p:spPr bwMode="auto">
            <a:xfrm>
              <a:off x="2162" y="1529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400"/>
            </a:p>
          </p:txBody>
        </p:sp>
        <p:sp>
          <p:nvSpPr>
            <p:cNvPr id="46" name="Rectangle 91"/>
            <p:cNvSpPr>
              <a:spLocks noChangeArrowheads="1"/>
            </p:cNvSpPr>
            <p:nvPr/>
          </p:nvSpPr>
          <p:spPr bwMode="auto">
            <a:xfrm>
              <a:off x="2238" y="1529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400"/>
            </a:p>
          </p:txBody>
        </p:sp>
        <p:sp>
          <p:nvSpPr>
            <p:cNvPr id="47" name="Rectangle 92"/>
            <p:cNvSpPr>
              <a:spLocks noChangeArrowheads="1"/>
            </p:cNvSpPr>
            <p:nvPr/>
          </p:nvSpPr>
          <p:spPr bwMode="auto">
            <a:xfrm>
              <a:off x="2301" y="152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400"/>
            </a:p>
          </p:txBody>
        </p:sp>
        <p:sp>
          <p:nvSpPr>
            <p:cNvPr id="48" name="Rectangle 93"/>
            <p:cNvSpPr>
              <a:spLocks noChangeArrowheads="1"/>
            </p:cNvSpPr>
            <p:nvPr/>
          </p:nvSpPr>
          <p:spPr bwMode="auto">
            <a:xfrm>
              <a:off x="2383" y="152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400"/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2465" y="1529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400"/>
            </a:p>
          </p:txBody>
        </p:sp>
        <p:sp>
          <p:nvSpPr>
            <p:cNvPr id="50" name="Rectangle 95"/>
            <p:cNvSpPr>
              <a:spLocks noChangeArrowheads="1"/>
            </p:cNvSpPr>
            <p:nvPr/>
          </p:nvSpPr>
          <p:spPr bwMode="auto">
            <a:xfrm>
              <a:off x="2540" y="1529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400"/>
            </a:p>
          </p:txBody>
        </p:sp>
        <p:sp>
          <p:nvSpPr>
            <p:cNvPr id="51" name="Rectangle 96"/>
            <p:cNvSpPr>
              <a:spLocks noChangeArrowheads="1"/>
            </p:cNvSpPr>
            <p:nvPr/>
          </p:nvSpPr>
          <p:spPr bwMode="auto">
            <a:xfrm>
              <a:off x="2194" y="1784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400"/>
            </a:p>
          </p:txBody>
        </p:sp>
        <p:sp>
          <p:nvSpPr>
            <p:cNvPr id="52" name="Rectangle 97"/>
            <p:cNvSpPr>
              <a:spLocks noChangeArrowheads="1"/>
            </p:cNvSpPr>
            <p:nvPr/>
          </p:nvSpPr>
          <p:spPr bwMode="auto">
            <a:xfrm>
              <a:off x="2258" y="1784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400"/>
            </a:p>
          </p:txBody>
        </p:sp>
        <p:sp>
          <p:nvSpPr>
            <p:cNvPr id="53" name="Rectangle 98"/>
            <p:cNvSpPr>
              <a:spLocks noChangeArrowheads="1"/>
            </p:cNvSpPr>
            <p:nvPr/>
          </p:nvSpPr>
          <p:spPr bwMode="auto">
            <a:xfrm>
              <a:off x="2340" y="1784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400"/>
            </a:p>
          </p:txBody>
        </p:sp>
        <p:sp>
          <p:nvSpPr>
            <p:cNvPr id="54" name="Rectangle 99"/>
            <p:cNvSpPr>
              <a:spLocks noChangeArrowheads="1"/>
            </p:cNvSpPr>
            <p:nvPr/>
          </p:nvSpPr>
          <p:spPr bwMode="auto">
            <a:xfrm>
              <a:off x="2421" y="1784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400"/>
            </a:p>
          </p:txBody>
        </p:sp>
        <p:sp>
          <p:nvSpPr>
            <p:cNvPr id="55" name="Rectangle 100"/>
            <p:cNvSpPr>
              <a:spLocks noChangeArrowheads="1"/>
            </p:cNvSpPr>
            <p:nvPr/>
          </p:nvSpPr>
          <p:spPr bwMode="auto">
            <a:xfrm>
              <a:off x="2450" y="1784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400"/>
            </a:p>
          </p:txBody>
        </p:sp>
        <p:sp>
          <p:nvSpPr>
            <p:cNvPr id="56" name="Rectangle 101"/>
            <p:cNvSpPr>
              <a:spLocks noChangeArrowheads="1"/>
            </p:cNvSpPr>
            <p:nvPr/>
          </p:nvSpPr>
          <p:spPr bwMode="auto">
            <a:xfrm>
              <a:off x="2527" y="1784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400"/>
            </a:p>
          </p:txBody>
        </p:sp>
        <p:sp>
          <p:nvSpPr>
            <p:cNvPr id="57" name="Rectangle 112"/>
            <p:cNvSpPr>
              <a:spLocks noChangeArrowheads="1"/>
            </p:cNvSpPr>
            <p:nvPr/>
          </p:nvSpPr>
          <p:spPr bwMode="auto">
            <a:xfrm>
              <a:off x="3440" y="764"/>
              <a:ext cx="1049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58" name="Rectangle 113"/>
            <p:cNvSpPr>
              <a:spLocks noChangeArrowheads="1"/>
            </p:cNvSpPr>
            <p:nvPr/>
          </p:nvSpPr>
          <p:spPr bwMode="auto">
            <a:xfrm>
              <a:off x="3440" y="891"/>
              <a:ext cx="1049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59" name="Rectangle 123"/>
            <p:cNvSpPr>
              <a:spLocks noChangeArrowheads="1"/>
            </p:cNvSpPr>
            <p:nvPr/>
          </p:nvSpPr>
          <p:spPr bwMode="auto">
            <a:xfrm>
              <a:off x="3440" y="954"/>
              <a:ext cx="1049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60" name="Rectangle 124"/>
            <p:cNvSpPr>
              <a:spLocks noChangeArrowheads="1"/>
            </p:cNvSpPr>
            <p:nvPr/>
          </p:nvSpPr>
          <p:spPr bwMode="auto">
            <a:xfrm>
              <a:off x="3440" y="1018"/>
              <a:ext cx="1049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61" name="Freeform 125"/>
            <p:cNvSpPr>
              <a:spLocks/>
            </p:cNvSpPr>
            <p:nvPr/>
          </p:nvSpPr>
          <p:spPr bwMode="auto">
            <a:xfrm>
              <a:off x="3641" y="1278"/>
              <a:ext cx="655" cy="890"/>
            </a:xfrm>
            <a:custGeom>
              <a:avLst/>
              <a:gdLst>
                <a:gd name="T0" fmla="*/ 90 w 1270"/>
                <a:gd name="T1" fmla="*/ 0 h 1780"/>
                <a:gd name="T2" fmla="*/ 0 w 1270"/>
                <a:gd name="T3" fmla="*/ 0 h 1780"/>
                <a:gd name="T4" fmla="*/ 0 w 1270"/>
                <a:gd name="T5" fmla="*/ 56 h 1780"/>
                <a:gd name="T6" fmla="*/ 0 w 1270"/>
                <a:gd name="T7" fmla="*/ 112 h 1780"/>
                <a:gd name="T8" fmla="*/ 90 w 1270"/>
                <a:gd name="T9" fmla="*/ 112 h 1780"/>
                <a:gd name="T10" fmla="*/ 90 w 1270"/>
                <a:gd name="T11" fmla="*/ 56 h 1780"/>
                <a:gd name="T12" fmla="*/ 90 w 1270"/>
                <a:gd name="T13" fmla="*/ 0 h 17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0" h="1780">
                  <a:moveTo>
                    <a:pt x="1270" y="0"/>
                  </a:moveTo>
                  <a:lnTo>
                    <a:pt x="0" y="0"/>
                  </a:lnTo>
                  <a:lnTo>
                    <a:pt x="0" y="890"/>
                  </a:lnTo>
                  <a:lnTo>
                    <a:pt x="0" y="1780"/>
                  </a:lnTo>
                  <a:lnTo>
                    <a:pt x="1270" y="1780"/>
                  </a:lnTo>
                  <a:lnTo>
                    <a:pt x="1270" y="89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134"/>
            <p:cNvSpPr>
              <a:spLocks noChangeArrowheads="1"/>
            </p:cNvSpPr>
            <p:nvPr/>
          </p:nvSpPr>
          <p:spPr bwMode="auto">
            <a:xfrm>
              <a:off x="3440" y="827"/>
              <a:ext cx="1049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63" name="Rectangle 135"/>
            <p:cNvSpPr>
              <a:spLocks noChangeArrowheads="1"/>
            </p:cNvSpPr>
            <p:nvPr/>
          </p:nvSpPr>
          <p:spPr bwMode="auto">
            <a:xfrm>
              <a:off x="3572" y="1527"/>
              <a:ext cx="65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64" name="Rectangle 136"/>
            <p:cNvSpPr>
              <a:spLocks noChangeArrowheads="1"/>
            </p:cNvSpPr>
            <p:nvPr/>
          </p:nvSpPr>
          <p:spPr bwMode="auto">
            <a:xfrm>
              <a:off x="3572" y="1654"/>
              <a:ext cx="65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65" name="Rectangle 137"/>
            <p:cNvSpPr>
              <a:spLocks noChangeArrowheads="1"/>
            </p:cNvSpPr>
            <p:nvPr/>
          </p:nvSpPr>
          <p:spPr bwMode="auto">
            <a:xfrm>
              <a:off x="3572" y="1781"/>
              <a:ext cx="65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66" name="Rectangle 138"/>
            <p:cNvSpPr>
              <a:spLocks noChangeArrowheads="1"/>
            </p:cNvSpPr>
            <p:nvPr/>
          </p:nvSpPr>
          <p:spPr bwMode="auto">
            <a:xfrm>
              <a:off x="3572" y="1908"/>
              <a:ext cx="65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67" name="Rectangle 139"/>
            <p:cNvSpPr>
              <a:spLocks noChangeArrowheads="1"/>
            </p:cNvSpPr>
            <p:nvPr/>
          </p:nvSpPr>
          <p:spPr bwMode="auto">
            <a:xfrm>
              <a:off x="3572" y="2035"/>
              <a:ext cx="65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68" name="Rectangle 140"/>
            <p:cNvSpPr>
              <a:spLocks noChangeArrowheads="1"/>
            </p:cNvSpPr>
            <p:nvPr/>
          </p:nvSpPr>
          <p:spPr bwMode="auto">
            <a:xfrm>
              <a:off x="3898" y="1211"/>
              <a:ext cx="3" cy="6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69" name="Rectangle 141"/>
            <p:cNvSpPr>
              <a:spLocks noChangeArrowheads="1"/>
            </p:cNvSpPr>
            <p:nvPr/>
          </p:nvSpPr>
          <p:spPr bwMode="auto">
            <a:xfrm>
              <a:off x="4029" y="1211"/>
              <a:ext cx="3" cy="6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0" name="Rectangle 142"/>
            <p:cNvSpPr>
              <a:spLocks noChangeArrowheads="1"/>
            </p:cNvSpPr>
            <p:nvPr/>
          </p:nvSpPr>
          <p:spPr bwMode="auto">
            <a:xfrm>
              <a:off x="4029" y="2164"/>
              <a:ext cx="3" cy="6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1" name="Rectangle 143"/>
            <p:cNvSpPr>
              <a:spLocks noChangeArrowheads="1"/>
            </p:cNvSpPr>
            <p:nvPr/>
          </p:nvSpPr>
          <p:spPr bwMode="auto">
            <a:xfrm>
              <a:off x="3898" y="2164"/>
              <a:ext cx="3" cy="6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2" name="Rectangle 162"/>
            <p:cNvSpPr>
              <a:spLocks noChangeArrowheads="1"/>
            </p:cNvSpPr>
            <p:nvPr/>
          </p:nvSpPr>
          <p:spPr bwMode="auto">
            <a:xfrm>
              <a:off x="4292" y="1590"/>
              <a:ext cx="66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3" name="Rectangle 163"/>
            <p:cNvSpPr>
              <a:spLocks noChangeArrowheads="1"/>
            </p:cNvSpPr>
            <p:nvPr/>
          </p:nvSpPr>
          <p:spPr bwMode="auto">
            <a:xfrm>
              <a:off x="4292" y="1717"/>
              <a:ext cx="66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4" name="Rectangle 164"/>
            <p:cNvSpPr>
              <a:spLocks noChangeArrowheads="1"/>
            </p:cNvSpPr>
            <p:nvPr/>
          </p:nvSpPr>
          <p:spPr bwMode="auto">
            <a:xfrm>
              <a:off x="4292" y="1845"/>
              <a:ext cx="6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5" name="Rectangle 186"/>
            <p:cNvSpPr>
              <a:spLocks noChangeArrowheads="1"/>
            </p:cNvSpPr>
            <p:nvPr/>
          </p:nvSpPr>
          <p:spPr bwMode="auto">
            <a:xfrm>
              <a:off x="3736" y="1529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400"/>
            </a:p>
          </p:txBody>
        </p:sp>
        <p:sp>
          <p:nvSpPr>
            <p:cNvPr id="76" name="Rectangle 187"/>
            <p:cNvSpPr>
              <a:spLocks noChangeArrowheads="1"/>
            </p:cNvSpPr>
            <p:nvPr/>
          </p:nvSpPr>
          <p:spPr bwMode="auto">
            <a:xfrm>
              <a:off x="3811" y="1529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400"/>
            </a:p>
          </p:txBody>
        </p:sp>
        <p:sp>
          <p:nvSpPr>
            <p:cNvPr id="77" name="Rectangle 188"/>
            <p:cNvSpPr>
              <a:spLocks noChangeArrowheads="1"/>
            </p:cNvSpPr>
            <p:nvPr/>
          </p:nvSpPr>
          <p:spPr bwMode="auto">
            <a:xfrm>
              <a:off x="3874" y="152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400"/>
            </a:p>
          </p:txBody>
        </p:sp>
        <p:sp>
          <p:nvSpPr>
            <p:cNvPr id="78" name="Rectangle 189"/>
            <p:cNvSpPr>
              <a:spLocks noChangeArrowheads="1"/>
            </p:cNvSpPr>
            <p:nvPr/>
          </p:nvSpPr>
          <p:spPr bwMode="auto">
            <a:xfrm>
              <a:off x="3957" y="152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400"/>
            </a:p>
          </p:txBody>
        </p:sp>
        <p:sp>
          <p:nvSpPr>
            <p:cNvPr id="79" name="Rectangle 190"/>
            <p:cNvSpPr>
              <a:spLocks noChangeArrowheads="1"/>
            </p:cNvSpPr>
            <p:nvPr/>
          </p:nvSpPr>
          <p:spPr bwMode="auto">
            <a:xfrm>
              <a:off x="4038" y="1529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400"/>
            </a:p>
          </p:txBody>
        </p:sp>
        <p:sp>
          <p:nvSpPr>
            <p:cNvPr id="80" name="Rectangle 191"/>
            <p:cNvSpPr>
              <a:spLocks noChangeArrowheads="1"/>
            </p:cNvSpPr>
            <p:nvPr/>
          </p:nvSpPr>
          <p:spPr bwMode="auto">
            <a:xfrm>
              <a:off x="4114" y="1529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400"/>
            </a:p>
          </p:txBody>
        </p:sp>
        <p:sp>
          <p:nvSpPr>
            <p:cNvPr id="81" name="Rectangle 192"/>
            <p:cNvSpPr>
              <a:spLocks noChangeArrowheads="1"/>
            </p:cNvSpPr>
            <p:nvPr/>
          </p:nvSpPr>
          <p:spPr bwMode="auto">
            <a:xfrm>
              <a:off x="3768" y="1784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400"/>
            </a:p>
          </p:txBody>
        </p:sp>
        <p:sp>
          <p:nvSpPr>
            <p:cNvPr id="82" name="Rectangle 193"/>
            <p:cNvSpPr>
              <a:spLocks noChangeArrowheads="1"/>
            </p:cNvSpPr>
            <p:nvPr/>
          </p:nvSpPr>
          <p:spPr bwMode="auto">
            <a:xfrm>
              <a:off x="3832" y="1784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400"/>
            </a:p>
          </p:txBody>
        </p:sp>
        <p:sp>
          <p:nvSpPr>
            <p:cNvPr id="83" name="Rectangle 194"/>
            <p:cNvSpPr>
              <a:spLocks noChangeArrowheads="1"/>
            </p:cNvSpPr>
            <p:nvPr/>
          </p:nvSpPr>
          <p:spPr bwMode="auto">
            <a:xfrm>
              <a:off x="3913" y="1784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400"/>
            </a:p>
          </p:txBody>
        </p:sp>
        <p:sp>
          <p:nvSpPr>
            <p:cNvPr id="84" name="Rectangle 195"/>
            <p:cNvSpPr>
              <a:spLocks noChangeArrowheads="1"/>
            </p:cNvSpPr>
            <p:nvPr/>
          </p:nvSpPr>
          <p:spPr bwMode="auto">
            <a:xfrm>
              <a:off x="3995" y="1784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400"/>
            </a:p>
          </p:txBody>
        </p:sp>
        <p:sp>
          <p:nvSpPr>
            <p:cNvPr id="85" name="Rectangle 196"/>
            <p:cNvSpPr>
              <a:spLocks noChangeArrowheads="1"/>
            </p:cNvSpPr>
            <p:nvPr/>
          </p:nvSpPr>
          <p:spPr bwMode="auto">
            <a:xfrm>
              <a:off x="4024" y="1784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400"/>
            </a:p>
          </p:txBody>
        </p:sp>
        <p:sp>
          <p:nvSpPr>
            <p:cNvPr id="86" name="Rectangle 197"/>
            <p:cNvSpPr>
              <a:spLocks noChangeArrowheads="1"/>
            </p:cNvSpPr>
            <p:nvPr/>
          </p:nvSpPr>
          <p:spPr bwMode="auto">
            <a:xfrm>
              <a:off x="4100" y="1784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400"/>
            </a:p>
          </p:txBody>
        </p:sp>
        <p:sp>
          <p:nvSpPr>
            <p:cNvPr id="87" name="Rectangle 209"/>
            <p:cNvSpPr>
              <a:spLocks noChangeArrowheads="1"/>
            </p:cNvSpPr>
            <p:nvPr/>
          </p:nvSpPr>
          <p:spPr bwMode="auto">
            <a:xfrm>
              <a:off x="1867" y="2417"/>
              <a:ext cx="1049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8" name="Rectangle 210"/>
            <p:cNvSpPr>
              <a:spLocks noChangeArrowheads="1"/>
            </p:cNvSpPr>
            <p:nvPr/>
          </p:nvSpPr>
          <p:spPr bwMode="auto">
            <a:xfrm>
              <a:off x="1867" y="2480"/>
              <a:ext cx="1049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9" name="Rectangle 211"/>
            <p:cNvSpPr>
              <a:spLocks noChangeArrowheads="1"/>
            </p:cNvSpPr>
            <p:nvPr/>
          </p:nvSpPr>
          <p:spPr bwMode="auto">
            <a:xfrm>
              <a:off x="1867" y="2544"/>
              <a:ext cx="1049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0" name="Rectangle 212"/>
            <p:cNvSpPr>
              <a:spLocks noChangeArrowheads="1"/>
            </p:cNvSpPr>
            <p:nvPr/>
          </p:nvSpPr>
          <p:spPr bwMode="auto">
            <a:xfrm>
              <a:off x="1867" y="2607"/>
              <a:ext cx="1049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1" name="Rectangle 213"/>
            <p:cNvSpPr>
              <a:spLocks noChangeArrowheads="1"/>
            </p:cNvSpPr>
            <p:nvPr/>
          </p:nvSpPr>
          <p:spPr bwMode="auto">
            <a:xfrm>
              <a:off x="1867" y="2671"/>
              <a:ext cx="1049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2" name="Rectangle 231"/>
            <p:cNvSpPr>
              <a:spLocks noChangeArrowheads="1"/>
            </p:cNvSpPr>
            <p:nvPr/>
          </p:nvSpPr>
          <p:spPr bwMode="auto">
            <a:xfrm>
              <a:off x="3572" y="1400"/>
              <a:ext cx="65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grpSp>
          <p:nvGrpSpPr>
            <p:cNvPr id="93" name="Group 642"/>
            <p:cNvGrpSpPr>
              <a:grpSpLocks/>
            </p:cNvGrpSpPr>
            <p:nvPr/>
          </p:nvGrpSpPr>
          <p:grpSpPr bwMode="auto">
            <a:xfrm>
              <a:off x="2980" y="2800"/>
              <a:ext cx="396" cy="1144"/>
              <a:chOff x="3339" y="2776"/>
              <a:chExt cx="384" cy="1144"/>
            </a:xfrm>
          </p:grpSpPr>
          <p:sp>
            <p:nvSpPr>
              <p:cNvPr id="507" name="Rectangle 198"/>
              <p:cNvSpPr>
                <a:spLocks noChangeArrowheads="1"/>
              </p:cNvSpPr>
              <p:nvPr/>
            </p:nvSpPr>
            <p:spPr bwMode="auto">
              <a:xfrm>
                <a:off x="3466" y="2776"/>
                <a:ext cx="3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508" name="Rectangle 199"/>
              <p:cNvSpPr>
                <a:spLocks noChangeArrowheads="1"/>
              </p:cNvSpPr>
              <p:nvPr/>
            </p:nvSpPr>
            <p:spPr bwMode="auto">
              <a:xfrm>
                <a:off x="3529" y="2776"/>
                <a:ext cx="4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509" name="Rectangle 200"/>
              <p:cNvSpPr>
                <a:spLocks noChangeArrowheads="1"/>
              </p:cNvSpPr>
              <p:nvPr/>
            </p:nvSpPr>
            <p:spPr bwMode="auto">
              <a:xfrm>
                <a:off x="3593" y="2776"/>
                <a:ext cx="3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510" name="Rectangle 201"/>
              <p:cNvSpPr>
                <a:spLocks noChangeArrowheads="1"/>
              </p:cNvSpPr>
              <p:nvPr/>
            </p:nvSpPr>
            <p:spPr bwMode="auto">
              <a:xfrm>
                <a:off x="3656" y="2776"/>
                <a:ext cx="4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511" name="Rectangle 202"/>
              <p:cNvSpPr>
                <a:spLocks noChangeArrowheads="1"/>
              </p:cNvSpPr>
              <p:nvPr/>
            </p:nvSpPr>
            <p:spPr bwMode="auto">
              <a:xfrm>
                <a:off x="3402" y="2776"/>
                <a:ext cx="4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512" name="Rectangle 203"/>
              <p:cNvSpPr>
                <a:spLocks noChangeArrowheads="1"/>
              </p:cNvSpPr>
              <p:nvPr/>
            </p:nvSpPr>
            <p:spPr bwMode="auto">
              <a:xfrm>
                <a:off x="3466" y="3571"/>
                <a:ext cx="3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513" name="Rectangle 204"/>
              <p:cNvSpPr>
                <a:spLocks noChangeArrowheads="1"/>
              </p:cNvSpPr>
              <p:nvPr/>
            </p:nvSpPr>
            <p:spPr bwMode="auto">
              <a:xfrm>
                <a:off x="3529" y="3571"/>
                <a:ext cx="4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514" name="Rectangle 205"/>
              <p:cNvSpPr>
                <a:spLocks noChangeArrowheads="1"/>
              </p:cNvSpPr>
              <p:nvPr/>
            </p:nvSpPr>
            <p:spPr bwMode="auto">
              <a:xfrm>
                <a:off x="3593" y="3571"/>
                <a:ext cx="3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515" name="Rectangle 207"/>
              <p:cNvSpPr>
                <a:spLocks noChangeArrowheads="1"/>
              </p:cNvSpPr>
              <p:nvPr/>
            </p:nvSpPr>
            <p:spPr bwMode="auto">
              <a:xfrm>
                <a:off x="3656" y="3571"/>
                <a:ext cx="4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516" name="Rectangle 208"/>
              <p:cNvSpPr>
                <a:spLocks noChangeArrowheads="1"/>
              </p:cNvSpPr>
              <p:nvPr/>
            </p:nvSpPr>
            <p:spPr bwMode="auto">
              <a:xfrm>
                <a:off x="3402" y="3571"/>
                <a:ext cx="4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517" name="Rectangle 233"/>
              <p:cNvSpPr>
                <a:spLocks noChangeArrowheads="1"/>
              </p:cNvSpPr>
              <p:nvPr/>
            </p:nvSpPr>
            <p:spPr bwMode="auto">
              <a:xfrm>
                <a:off x="3340" y="3126"/>
                <a:ext cx="381" cy="445"/>
              </a:xfrm>
              <a:prstGeom prst="rect">
                <a:avLst/>
              </a:prstGeom>
              <a:solidFill>
                <a:srgbClr val="00D1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518" name="Rectangle 234"/>
              <p:cNvSpPr>
                <a:spLocks noChangeArrowheads="1"/>
              </p:cNvSpPr>
              <p:nvPr/>
            </p:nvSpPr>
            <p:spPr bwMode="auto">
              <a:xfrm>
                <a:off x="3340" y="3124"/>
                <a:ext cx="381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519" name="Rectangle 235"/>
              <p:cNvSpPr>
                <a:spLocks noChangeArrowheads="1"/>
              </p:cNvSpPr>
              <p:nvPr/>
            </p:nvSpPr>
            <p:spPr bwMode="auto">
              <a:xfrm>
                <a:off x="3339" y="3126"/>
                <a:ext cx="3" cy="44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520" name="Freeform 236"/>
              <p:cNvSpPr>
                <a:spLocks/>
              </p:cNvSpPr>
              <p:nvPr/>
            </p:nvSpPr>
            <p:spPr bwMode="auto">
              <a:xfrm>
                <a:off x="3339" y="3124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Rectangle 237"/>
              <p:cNvSpPr>
                <a:spLocks noChangeArrowheads="1"/>
              </p:cNvSpPr>
              <p:nvPr/>
            </p:nvSpPr>
            <p:spPr bwMode="auto">
              <a:xfrm>
                <a:off x="3340" y="3569"/>
                <a:ext cx="381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522" name="Freeform 238"/>
              <p:cNvSpPr>
                <a:spLocks/>
              </p:cNvSpPr>
              <p:nvPr/>
            </p:nvSpPr>
            <p:spPr bwMode="auto">
              <a:xfrm>
                <a:off x="3339" y="3549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Rectangle 239"/>
              <p:cNvSpPr>
                <a:spLocks noChangeArrowheads="1"/>
              </p:cNvSpPr>
              <p:nvPr/>
            </p:nvSpPr>
            <p:spPr bwMode="auto">
              <a:xfrm>
                <a:off x="3720" y="3126"/>
                <a:ext cx="3" cy="44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524" name="Freeform 240"/>
              <p:cNvSpPr>
                <a:spLocks/>
              </p:cNvSpPr>
              <p:nvPr/>
            </p:nvSpPr>
            <p:spPr bwMode="auto">
              <a:xfrm>
                <a:off x="3720" y="3569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241"/>
              <p:cNvSpPr>
                <a:spLocks/>
              </p:cNvSpPr>
              <p:nvPr/>
            </p:nvSpPr>
            <p:spPr bwMode="auto">
              <a:xfrm>
                <a:off x="3720" y="3124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254"/>
              <p:cNvSpPr>
                <a:spLocks/>
              </p:cNvSpPr>
              <p:nvPr/>
            </p:nvSpPr>
            <p:spPr bwMode="auto">
              <a:xfrm>
                <a:off x="3507" y="3499"/>
                <a:ext cx="56" cy="49"/>
              </a:xfrm>
              <a:custGeom>
                <a:avLst/>
                <a:gdLst>
                  <a:gd name="T0" fmla="*/ 4 w 113"/>
                  <a:gd name="T1" fmla="*/ 0 h 97"/>
                  <a:gd name="T2" fmla="*/ 5 w 113"/>
                  <a:gd name="T3" fmla="*/ 1 h 97"/>
                  <a:gd name="T4" fmla="*/ 6 w 113"/>
                  <a:gd name="T5" fmla="*/ 2 h 97"/>
                  <a:gd name="T6" fmla="*/ 6 w 113"/>
                  <a:gd name="T7" fmla="*/ 2 h 97"/>
                  <a:gd name="T8" fmla="*/ 7 w 113"/>
                  <a:gd name="T9" fmla="*/ 3 h 97"/>
                  <a:gd name="T10" fmla="*/ 6 w 113"/>
                  <a:gd name="T11" fmla="*/ 4 h 97"/>
                  <a:gd name="T12" fmla="*/ 6 w 113"/>
                  <a:gd name="T13" fmla="*/ 5 h 97"/>
                  <a:gd name="T14" fmla="*/ 6 w 113"/>
                  <a:gd name="T15" fmla="*/ 5 h 97"/>
                  <a:gd name="T16" fmla="*/ 6 w 113"/>
                  <a:gd name="T17" fmla="*/ 6 h 97"/>
                  <a:gd name="T18" fmla="*/ 5 w 113"/>
                  <a:gd name="T19" fmla="*/ 6 h 97"/>
                  <a:gd name="T20" fmla="*/ 4 w 113"/>
                  <a:gd name="T21" fmla="*/ 6 h 97"/>
                  <a:gd name="T22" fmla="*/ 2 w 113"/>
                  <a:gd name="T23" fmla="*/ 6 h 97"/>
                  <a:gd name="T24" fmla="*/ 2 w 113"/>
                  <a:gd name="T25" fmla="*/ 6 h 97"/>
                  <a:gd name="T26" fmla="*/ 0 w 113"/>
                  <a:gd name="T27" fmla="*/ 6 h 97"/>
                  <a:gd name="T28" fmla="*/ 0 w 113"/>
                  <a:gd name="T29" fmla="*/ 5 h 97"/>
                  <a:gd name="T30" fmla="*/ 0 w 113"/>
                  <a:gd name="T31" fmla="*/ 4 h 97"/>
                  <a:gd name="T32" fmla="*/ 0 w 113"/>
                  <a:gd name="T33" fmla="*/ 3 h 97"/>
                  <a:gd name="T34" fmla="*/ 0 w 113"/>
                  <a:gd name="T35" fmla="*/ 2 h 97"/>
                  <a:gd name="T36" fmla="*/ 0 w 113"/>
                  <a:gd name="T37" fmla="*/ 1 h 97"/>
                  <a:gd name="T38" fmla="*/ 1 w 113"/>
                  <a:gd name="T39" fmla="*/ 1 h 97"/>
                  <a:gd name="T40" fmla="*/ 2 w 113"/>
                  <a:gd name="T41" fmla="*/ 1 h 97"/>
                  <a:gd name="T42" fmla="*/ 2 w 113"/>
                  <a:gd name="T43" fmla="*/ 2 h 97"/>
                  <a:gd name="T44" fmla="*/ 1 w 113"/>
                  <a:gd name="T45" fmla="*/ 2 h 97"/>
                  <a:gd name="T46" fmla="*/ 1 w 113"/>
                  <a:gd name="T47" fmla="*/ 3 h 97"/>
                  <a:gd name="T48" fmla="*/ 1 w 113"/>
                  <a:gd name="T49" fmla="*/ 3 h 97"/>
                  <a:gd name="T50" fmla="*/ 1 w 113"/>
                  <a:gd name="T51" fmla="*/ 4 h 97"/>
                  <a:gd name="T52" fmla="*/ 1 w 113"/>
                  <a:gd name="T53" fmla="*/ 4 h 97"/>
                  <a:gd name="T54" fmla="*/ 2 w 113"/>
                  <a:gd name="T55" fmla="*/ 5 h 97"/>
                  <a:gd name="T56" fmla="*/ 2 w 113"/>
                  <a:gd name="T57" fmla="*/ 5 h 97"/>
                  <a:gd name="T58" fmla="*/ 4 w 113"/>
                  <a:gd name="T59" fmla="*/ 5 h 97"/>
                  <a:gd name="T60" fmla="*/ 4 w 113"/>
                  <a:gd name="T61" fmla="*/ 5 h 97"/>
                  <a:gd name="T62" fmla="*/ 5 w 113"/>
                  <a:gd name="T63" fmla="*/ 4 h 97"/>
                  <a:gd name="T64" fmla="*/ 5 w 113"/>
                  <a:gd name="T65" fmla="*/ 4 h 97"/>
                  <a:gd name="T66" fmla="*/ 5 w 113"/>
                  <a:gd name="T67" fmla="*/ 3 h 97"/>
                  <a:gd name="T68" fmla="*/ 5 w 113"/>
                  <a:gd name="T69" fmla="*/ 3 h 97"/>
                  <a:gd name="T70" fmla="*/ 5 w 113"/>
                  <a:gd name="T71" fmla="*/ 2 h 97"/>
                  <a:gd name="T72" fmla="*/ 4 w 113"/>
                  <a:gd name="T73" fmla="*/ 2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3" h="97">
                    <a:moveTo>
                      <a:pt x="70" y="21"/>
                    </a:moveTo>
                    <a:lnTo>
                      <a:pt x="78" y="0"/>
                    </a:lnTo>
                    <a:lnTo>
                      <a:pt x="85" y="3"/>
                    </a:lnTo>
                    <a:lnTo>
                      <a:pt x="93" y="7"/>
                    </a:lnTo>
                    <a:lnTo>
                      <a:pt x="99" y="12"/>
                    </a:lnTo>
                    <a:lnTo>
                      <a:pt x="104" y="17"/>
                    </a:lnTo>
                    <a:lnTo>
                      <a:pt x="108" y="23"/>
                    </a:lnTo>
                    <a:lnTo>
                      <a:pt x="109" y="26"/>
                    </a:lnTo>
                    <a:lnTo>
                      <a:pt x="111" y="30"/>
                    </a:lnTo>
                    <a:lnTo>
                      <a:pt x="113" y="37"/>
                    </a:lnTo>
                    <a:lnTo>
                      <a:pt x="113" y="46"/>
                    </a:lnTo>
                    <a:lnTo>
                      <a:pt x="111" y="56"/>
                    </a:lnTo>
                    <a:lnTo>
                      <a:pt x="111" y="62"/>
                    </a:lnTo>
                    <a:lnTo>
                      <a:pt x="109" y="67"/>
                    </a:lnTo>
                    <a:lnTo>
                      <a:pt x="108" y="70"/>
                    </a:lnTo>
                    <a:lnTo>
                      <a:pt x="104" y="74"/>
                    </a:lnTo>
                    <a:lnTo>
                      <a:pt x="100" y="79"/>
                    </a:lnTo>
                    <a:lnTo>
                      <a:pt x="99" y="83"/>
                    </a:lnTo>
                    <a:lnTo>
                      <a:pt x="90" y="88"/>
                    </a:lnTo>
                    <a:lnTo>
                      <a:pt x="81" y="93"/>
                    </a:lnTo>
                    <a:lnTo>
                      <a:pt x="76" y="93"/>
                    </a:lnTo>
                    <a:lnTo>
                      <a:pt x="69" y="95"/>
                    </a:lnTo>
                    <a:lnTo>
                      <a:pt x="56" y="97"/>
                    </a:lnTo>
                    <a:lnTo>
                      <a:pt x="44" y="95"/>
                    </a:lnTo>
                    <a:lnTo>
                      <a:pt x="39" y="93"/>
                    </a:lnTo>
                    <a:lnTo>
                      <a:pt x="33" y="93"/>
                    </a:lnTo>
                    <a:lnTo>
                      <a:pt x="23" y="88"/>
                    </a:lnTo>
                    <a:lnTo>
                      <a:pt x="14" y="83"/>
                    </a:lnTo>
                    <a:lnTo>
                      <a:pt x="10" y="79"/>
                    </a:lnTo>
                    <a:lnTo>
                      <a:pt x="9" y="74"/>
                    </a:lnTo>
                    <a:lnTo>
                      <a:pt x="3" y="65"/>
                    </a:lnTo>
                    <a:lnTo>
                      <a:pt x="2" y="62"/>
                    </a:lnTo>
                    <a:lnTo>
                      <a:pt x="0" y="56"/>
                    </a:lnTo>
                    <a:lnTo>
                      <a:pt x="0" y="46"/>
                    </a:lnTo>
                    <a:lnTo>
                      <a:pt x="0" y="35"/>
                    </a:lnTo>
                    <a:lnTo>
                      <a:pt x="3" y="26"/>
                    </a:lnTo>
                    <a:lnTo>
                      <a:pt x="7" y="19"/>
                    </a:lnTo>
                    <a:lnTo>
                      <a:pt x="9" y="16"/>
                    </a:lnTo>
                    <a:lnTo>
                      <a:pt x="12" y="12"/>
                    </a:lnTo>
                    <a:lnTo>
                      <a:pt x="16" y="9"/>
                    </a:lnTo>
                    <a:lnTo>
                      <a:pt x="19" y="5"/>
                    </a:lnTo>
                    <a:lnTo>
                      <a:pt x="32" y="1"/>
                    </a:lnTo>
                    <a:lnTo>
                      <a:pt x="37" y="23"/>
                    </a:lnTo>
                    <a:lnTo>
                      <a:pt x="33" y="24"/>
                    </a:lnTo>
                    <a:lnTo>
                      <a:pt x="30" y="26"/>
                    </a:lnTo>
                    <a:lnTo>
                      <a:pt x="26" y="28"/>
                    </a:lnTo>
                    <a:lnTo>
                      <a:pt x="23" y="32"/>
                    </a:lnTo>
                    <a:lnTo>
                      <a:pt x="21" y="35"/>
                    </a:lnTo>
                    <a:lnTo>
                      <a:pt x="19" y="39"/>
                    </a:lnTo>
                    <a:lnTo>
                      <a:pt x="19" y="42"/>
                    </a:lnTo>
                    <a:lnTo>
                      <a:pt x="19" y="46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3" y="62"/>
                    </a:lnTo>
                    <a:lnTo>
                      <a:pt x="28" y="65"/>
                    </a:lnTo>
                    <a:lnTo>
                      <a:pt x="32" y="69"/>
                    </a:lnTo>
                    <a:lnTo>
                      <a:pt x="39" y="72"/>
                    </a:lnTo>
                    <a:lnTo>
                      <a:pt x="46" y="74"/>
                    </a:lnTo>
                    <a:lnTo>
                      <a:pt x="56" y="74"/>
                    </a:lnTo>
                    <a:lnTo>
                      <a:pt x="65" y="74"/>
                    </a:lnTo>
                    <a:lnTo>
                      <a:pt x="74" y="72"/>
                    </a:lnTo>
                    <a:lnTo>
                      <a:pt x="79" y="69"/>
                    </a:lnTo>
                    <a:lnTo>
                      <a:pt x="85" y="65"/>
                    </a:lnTo>
                    <a:lnTo>
                      <a:pt x="88" y="62"/>
                    </a:lnTo>
                    <a:lnTo>
                      <a:pt x="92" y="56"/>
                    </a:lnTo>
                    <a:lnTo>
                      <a:pt x="93" y="51"/>
                    </a:lnTo>
                    <a:lnTo>
                      <a:pt x="93" y="46"/>
                    </a:lnTo>
                    <a:lnTo>
                      <a:pt x="93" y="42"/>
                    </a:lnTo>
                    <a:lnTo>
                      <a:pt x="92" y="37"/>
                    </a:lnTo>
                    <a:lnTo>
                      <a:pt x="90" y="33"/>
                    </a:lnTo>
                    <a:lnTo>
                      <a:pt x="88" y="30"/>
                    </a:lnTo>
                    <a:lnTo>
                      <a:pt x="85" y="28"/>
                    </a:lnTo>
                    <a:lnTo>
                      <a:pt x="81" y="24"/>
                    </a:lnTo>
                    <a:lnTo>
                      <a:pt x="76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255"/>
              <p:cNvSpPr>
                <a:spLocks noEditPoints="1"/>
              </p:cNvSpPr>
              <p:nvPr/>
            </p:nvSpPr>
            <p:spPr bwMode="auto">
              <a:xfrm>
                <a:off x="3507" y="3439"/>
                <a:ext cx="56" cy="53"/>
              </a:xfrm>
              <a:custGeom>
                <a:avLst/>
                <a:gdLst>
                  <a:gd name="T0" fmla="*/ 3 w 113"/>
                  <a:gd name="T1" fmla="*/ 7 h 106"/>
                  <a:gd name="T2" fmla="*/ 1 w 113"/>
                  <a:gd name="T3" fmla="*/ 7 h 106"/>
                  <a:gd name="T4" fmla="*/ 0 w 113"/>
                  <a:gd name="T5" fmla="*/ 6 h 106"/>
                  <a:gd name="T6" fmla="*/ 0 w 113"/>
                  <a:gd name="T7" fmla="*/ 6 h 106"/>
                  <a:gd name="T8" fmla="*/ 0 w 113"/>
                  <a:gd name="T9" fmla="*/ 5 h 106"/>
                  <a:gd name="T10" fmla="*/ 0 w 113"/>
                  <a:gd name="T11" fmla="*/ 4 h 106"/>
                  <a:gd name="T12" fmla="*/ 0 w 113"/>
                  <a:gd name="T13" fmla="*/ 3 h 106"/>
                  <a:gd name="T14" fmla="*/ 0 w 113"/>
                  <a:gd name="T15" fmla="*/ 2 h 106"/>
                  <a:gd name="T16" fmla="*/ 0 w 113"/>
                  <a:gd name="T17" fmla="*/ 1 h 106"/>
                  <a:gd name="T18" fmla="*/ 2 w 113"/>
                  <a:gd name="T19" fmla="*/ 1 h 106"/>
                  <a:gd name="T20" fmla="*/ 2 w 113"/>
                  <a:gd name="T21" fmla="*/ 1 h 106"/>
                  <a:gd name="T22" fmla="*/ 4 w 113"/>
                  <a:gd name="T23" fmla="*/ 1 h 106"/>
                  <a:gd name="T24" fmla="*/ 4 w 113"/>
                  <a:gd name="T25" fmla="*/ 1 h 106"/>
                  <a:gd name="T26" fmla="*/ 6 w 113"/>
                  <a:gd name="T27" fmla="*/ 1 h 106"/>
                  <a:gd name="T28" fmla="*/ 6 w 113"/>
                  <a:gd name="T29" fmla="*/ 2 h 106"/>
                  <a:gd name="T30" fmla="*/ 6 w 113"/>
                  <a:gd name="T31" fmla="*/ 3 h 106"/>
                  <a:gd name="T32" fmla="*/ 7 w 113"/>
                  <a:gd name="T33" fmla="*/ 4 h 106"/>
                  <a:gd name="T34" fmla="*/ 6 w 113"/>
                  <a:gd name="T35" fmla="*/ 5 h 106"/>
                  <a:gd name="T36" fmla="*/ 6 w 113"/>
                  <a:gd name="T37" fmla="*/ 6 h 106"/>
                  <a:gd name="T38" fmla="*/ 5 w 113"/>
                  <a:gd name="T39" fmla="*/ 7 h 106"/>
                  <a:gd name="T40" fmla="*/ 4 w 113"/>
                  <a:gd name="T41" fmla="*/ 7 h 106"/>
                  <a:gd name="T42" fmla="*/ 3 w 113"/>
                  <a:gd name="T43" fmla="*/ 7 h 106"/>
                  <a:gd name="T44" fmla="*/ 4 w 113"/>
                  <a:gd name="T45" fmla="*/ 6 h 106"/>
                  <a:gd name="T46" fmla="*/ 4 w 113"/>
                  <a:gd name="T47" fmla="*/ 5 h 106"/>
                  <a:gd name="T48" fmla="*/ 5 w 113"/>
                  <a:gd name="T49" fmla="*/ 5 h 106"/>
                  <a:gd name="T50" fmla="*/ 5 w 113"/>
                  <a:gd name="T51" fmla="*/ 4 h 106"/>
                  <a:gd name="T52" fmla="*/ 5 w 113"/>
                  <a:gd name="T53" fmla="*/ 3 h 106"/>
                  <a:gd name="T54" fmla="*/ 5 w 113"/>
                  <a:gd name="T55" fmla="*/ 3 h 106"/>
                  <a:gd name="T56" fmla="*/ 4 w 113"/>
                  <a:gd name="T57" fmla="*/ 2 h 106"/>
                  <a:gd name="T58" fmla="*/ 4 w 113"/>
                  <a:gd name="T59" fmla="*/ 2 h 106"/>
                  <a:gd name="T60" fmla="*/ 3 w 113"/>
                  <a:gd name="T61" fmla="*/ 2 h 106"/>
                  <a:gd name="T62" fmla="*/ 2 w 113"/>
                  <a:gd name="T63" fmla="*/ 2 h 106"/>
                  <a:gd name="T64" fmla="*/ 1 w 113"/>
                  <a:gd name="T65" fmla="*/ 2 h 106"/>
                  <a:gd name="T66" fmla="*/ 1 w 113"/>
                  <a:gd name="T67" fmla="*/ 3 h 106"/>
                  <a:gd name="T68" fmla="*/ 1 w 113"/>
                  <a:gd name="T69" fmla="*/ 3 h 106"/>
                  <a:gd name="T70" fmla="*/ 1 w 113"/>
                  <a:gd name="T71" fmla="*/ 4 h 106"/>
                  <a:gd name="T72" fmla="*/ 1 w 113"/>
                  <a:gd name="T73" fmla="*/ 5 h 106"/>
                  <a:gd name="T74" fmla="*/ 2 w 113"/>
                  <a:gd name="T75" fmla="*/ 5 h 106"/>
                  <a:gd name="T76" fmla="*/ 3 w 113"/>
                  <a:gd name="T77" fmla="*/ 6 h 1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3" h="106">
                    <a:moveTo>
                      <a:pt x="56" y="106"/>
                    </a:moveTo>
                    <a:lnTo>
                      <a:pt x="49" y="106"/>
                    </a:lnTo>
                    <a:lnTo>
                      <a:pt x="42" y="104"/>
                    </a:lnTo>
                    <a:lnTo>
                      <a:pt x="28" y="100"/>
                    </a:lnTo>
                    <a:lnTo>
                      <a:pt x="21" y="97"/>
                    </a:lnTo>
                    <a:lnTo>
                      <a:pt x="14" y="91"/>
                    </a:lnTo>
                    <a:lnTo>
                      <a:pt x="9" y="84"/>
                    </a:lnTo>
                    <a:lnTo>
                      <a:pt x="5" y="81"/>
                    </a:lnTo>
                    <a:lnTo>
                      <a:pt x="3" y="77"/>
                    </a:lnTo>
                    <a:lnTo>
                      <a:pt x="2" y="72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2"/>
                    </a:lnTo>
                    <a:lnTo>
                      <a:pt x="3" y="31"/>
                    </a:lnTo>
                    <a:lnTo>
                      <a:pt x="5" y="28"/>
                    </a:lnTo>
                    <a:lnTo>
                      <a:pt x="9" y="23"/>
                    </a:lnTo>
                    <a:lnTo>
                      <a:pt x="14" y="16"/>
                    </a:lnTo>
                    <a:lnTo>
                      <a:pt x="23" y="8"/>
                    </a:lnTo>
                    <a:lnTo>
                      <a:pt x="32" y="3"/>
                    </a:lnTo>
                    <a:lnTo>
                      <a:pt x="39" y="3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1"/>
                    </a:lnTo>
                    <a:lnTo>
                      <a:pt x="74" y="3"/>
                    </a:lnTo>
                    <a:lnTo>
                      <a:pt x="79" y="3"/>
                    </a:lnTo>
                    <a:lnTo>
                      <a:pt x="90" y="8"/>
                    </a:lnTo>
                    <a:lnTo>
                      <a:pt x="97" y="16"/>
                    </a:lnTo>
                    <a:lnTo>
                      <a:pt x="100" y="19"/>
                    </a:lnTo>
                    <a:lnTo>
                      <a:pt x="104" y="23"/>
                    </a:lnTo>
                    <a:lnTo>
                      <a:pt x="109" y="31"/>
                    </a:lnTo>
                    <a:lnTo>
                      <a:pt x="111" y="37"/>
                    </a:lnTo>
                    <a:lnTo>
                      <a:pt x="111" y="42"/>
                    </a:lnTo>
                    <a:lnTo>
                      <a:pt x="113" y="53"/>
                    </a:lnTo>
                    <a:lnTo>
                      <a:pt x="111" y="65"/>
                    </a:lnTo>
                    <a:lnTo>
                      <a:pt x="109" y="76"/>
                    </a:lnTo>
                    <a:lnTo>
                      <a:pt x="108" y="79"/>
                    </a:lnTo>
                    <a:lnTo>
                      <a:pt x="104" y="84"/>
                    </a:lnTo>
                    <a:lnTo>
                      <a:pt x="99" y="91"/>
                    </a:lnTo>
                    <a:lnTo>
                      <a:pt x="90" y="99"/>
                    </a:lnTo>
                    <a:lnTo>
                      <a:pt x="79" y="102"/>
                    </a:lnTo>
                    <a:lnTo>
                      <a:pt x="74" y="104"/>
                    </a:lnTo>
                    <a:lnTo>
                      <a:pt x="69" y="106"/>
                    </a:lnTo>
                    <a:lnTo>
                      <a:pt x="56" y="106"/>
                    </a:lnTo>
                    <a:close/>
                    <a:moveTo>
                      <a:pt x="56" y="83"/>
                    </a:moveTo>
                    <a:lnTo>
                      <a:pt x="65" y="83"/>
                    </a:lnTo>
                    <a:lnTo>
                      <a:pt x="72" y="81"/>
                    </a:lnTo>
                    <a:lnTo>
                      <a:pt x="79" y="79"/>
                    </a:lnTo>
                    <a:lnTo>
                      <a:pt x="85" y="76"/>
                    </a:lnTo>
                    <a:lnTo>
                      <a:pt x="88" y="70"/>
                    </a:lnTo>
                    <a:lnTo>
                      <a:pt x="92" y="65"/>
                    </a:lnTo>
                    <a:lnTo>
                      <a:pt x="93" y="60"/>
                    </a:lnTo>
                    <a:lnTo>
                      <a:pt x="93" y="53"/>
                    </a:lnTo>
                    <a:lnTo>
                      <a:pt x="93" y="47"/>
                    </a:lnTo>
                    <a:lnTo>
                      <a:pt x="92" y="40"/>
                    </a:lnTo>
                    <a:lnTo>
                      <a:pt x="88" y="37"/>
                    </a:lnTo>
                    <a:lnTo>
                      <a:pt x="85" y="31"/>
                    </a:lnTo>
                    <a:lnTo>
                      <a:pt x="79" y="28"/>
                    </a:lnTo>
                    <a:lnTo>
                      <a:pt x="72" y="24"/>
                    </a:lnTo>
                    <a:lnTo>
                      <a:pt x="65" y="24"/>
                    </a:lnTo>
                    <a:lnTo>
                      <a:pt x="56" y="23"/>
                    </a:lnTo>
                    <a:lnTo>
                      <a:pt x="48" y="24"/>
                    </a:lnTo>
                    <a:lnTo>
                      <a:pt x="39" y="24"/>
                    </a:lnTo>
                    <a:lnTo>
                      <a:pt x="37" y="26"/>
                    </a:lnTo>
                    <a:lnTo>
                      <a:pt x="33" y="28"/>
                    </a:lnTo>
                    <a:lnTo>
                      <a:pt x="28" y="31"/>
                    </a:lnTo>
                    <a:lnTo>
                      <a:pt x="26" y="33"/>
                    </a:lnTo>
                    <a:lnTo>
                      <a:pt x="25" y="35"/>
                    </a:lnTo>
                    <a:lnTo>
                      <a:pt x="21" y="40"/>
                    </a:lnTo>
                    <a:lnTo>
                      <a:pt x="19" y="47"/>
                    </a:lnTo>
                    <a:lnTo>
                      <a:pt x="19" y="53"/>
                    </a:lnTo>
                    <a:lnTo>
                      <a:pt x="19" y="60"/>
                    </a:lnTo>
                    <a:lnTo>
                      <a:pt x="21" y="65"/>
                    </a:lnTo>
                    <a:lnTo>
                      <a:pt x="25" y="70"/>
                    </a:lnTo>
                    <a:lnTo>
                      <a:pt x="28" y="76"/>
                    </a:lnTo>
                    <a:lnTo>
                      <a:pt x="33" y="79"/>
                    </a:lnTo>
                    <a:lnTo>
                      <a:pt x="40" y="81"/>
                    </a:lnTo>
                    <a:lnTo>
                      <a:pt x="48" y="83"/>
                    </a:lnTo>
                    <a:lnTo>
                      <a:pt x="56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256"/>
              <p:cNvSpPr>
                <a:spLocks/>
              </p:cNvSpPr>
              <p:nvPr/>
            </p:nvSpPr>
            <p:spPr bwMode="auto">
              <a:xfrm>
                <a:off x="3508" y="3387"/>
                <a:ext cx="55" cy="43"/>
              </a:xfrm>
              <a:custGeom>
                <a:avLst/>
                <a:gdLst>
                  <a:gd name="T0" fmla="*/ 7 w 109"/>
                  <a:gd name="T1" fmla="*/ 5 h 87"/>
                  <a:gd name="T2" fmla="*/ 0 w 109"/>
                  <a:gd name="T3" fmla="*/ 5 h 87"/>
                  <a:gd name="T4" fmla="*/ 0 w 109"/>
                  <a:gd name="T5" fmla="*/ 4 h 87"/>
                  <a:gd name="T6" fmla="*/ 5 w 109"/>
                  <a:gd name="T7" fmla="*/ 1 h 87"/>
                  <a:gd name="T8" fmla="*/ 0 w 109"/>
                  <a:gd name="T9" fmla="*/ 1 h 87"/>
                  <a:gd name="T10" fmla="*/ 0 w 109"/>
                  <a:gd name="T11" fmla="*/ 0 h 87"/>
                  <a:gd name="T12" fmla="*/ 7 w 109"/>
                  <a:gd name="T13" fmla="*/ 0 h 87"/>
                  <a:gd name="T14" fmla="*/ 7 w 109"/>
                  <a:gd name="T15" fmla="*/ 1 h 87"/>
                  <a:gd name="T16" fmla="*/ 3 w 109"/>
                  <a:gd name="T17" fmla="*/ 4 h 87"/>
                  <a:gd name="T18" fmla="*/ 7 w 109"/>
                  <a:gd name="T19" fmla="*/ 4 h 87"/>
                  <a:gd name="T20" fmla="*/ 7 w 109"/>
                  <a:gd name="T21" fmla="*/ 5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87">
                    <a:moveTo>
                      <a:pt x="109" y="87"/>
                    </a:moveTo>
                    <a:lnTo>
                      <a:pt x="0" y="87"/>
                    </a:lnTo>
                    <a:lnTo>
                      <a:pt x="0" y="66"/>
                    </a:lnTo>
                    <a:lnTo>
                      <a:pt x="72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109" y="23"/>
                    </a:lnTo>
                    <a:lnTo>
                      <a:pt x="38" y="66"/>
                    </a:lnTo>
                    <a:lnTo>
                      <a:pt x="109" y="66"/>
                    </a:lnTo>
                    <a:lnTo>
                      <a:pt x="109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257"/>
              <p:cNvSpPr>
                <a:spLocks/>
              </p:cNvSpPr>
              <p:nvPr/>
            </p:nvSpPr>
            <p:spPr bwMode="auto">
              <a:xfrm>
                <a:off x="3508" y="3334"/>
                <a:ext cx="55" cy="42"/>
              </a:xfrm>
              <a:custGeom>
                <a:avLst/>
                <a:gdLst>
                  <a:gd name="T0" fmla="*/ 7 w 109"/>
                  <a:gd name="T1" fmla="*/ 6 h 83"/>
                  <a:gd name="T2" fmla="*/ 0 w 109"/>
                  <a:gd name="T3" fmla="*/ 6 h 83"/>
                  <a:gd name="T4" fmla="*/ 0 w 109"/>
                  <a:gd name="T5" fmla="*/ 1 h 83"/>
                  <a:gd name="T6" fmla="*/ 2 w 109"/>
                  <a:gd name="T7" fmla="*/ 1 h 83"/>
                  <a:gd name="T8" fmla="*/ 2 w 109"/>
                  <a:gd name="T9" fmla="*/ 4 h 83"/>
                  <a:gd name="T10" fmla="*/ 3 w 109"/>
                  <a:gd name="T11" fmla="*/ 4 h 83"/>
                  <a:gd name="T12" fmla="*/ 3 w 109"/>
                  <a:gd name="T13" fmla="*/ 1 h 83"/>
                  <a:gd name="T14" fmla="*/ 4 w 109"/>
                  <a:gd name="T15" fmla="*/ 1 h 83"/>
                  <a:gd name="T16" fmla="*/ 4 w 109"/>
                  <a:gd name="T17" fmla="*/ 4 h 83"/>
                  <a:gd name="T18" fmla="*/ 6 w 109"/>
                  <a:gd name="T19" fmla="*/ 4 h 83"/>
                  <a:gd name="T20" fmla="*/ 6 w 109"/>
                  <a:gd name="T21" fmla="*/ 0 h 83"/>
                  <a:gd name="T22" fmla="*/ 7 w 109"/>
                  <a:gd name="T23" fmla="*/ 0 h 83"/>
                  <a:gd name="T24" fmla="*/ 7 w 109"/>
                  <a:gd name="T25" fmla="*/ 6 h 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9" h="83">
                    <a:moveTo>
                      <a:pt x="109" y="83"/>
                    </a:moveTo>
                    <a:lnTo>
                      <a:pt x="0" y="83"/>
                    </a:lnTo>
                    <a:lnTo>
                      <a:pt x="0" y="2"/>
                    </a:lnTo>
                    <a:lnTo>
                      <a:pt x="17" y="2"/>
                    </a:lnTo>
                    <a:lnTo>
                      <a:pt x="17" y="61"/>
                    </a:lnTo>
                    <a:lnTo>
                      <a:pt x="42" y="61"/>
                    </a:lnTo>
                    <a:lnTo>
                      <a:pt x="42" y="8"/>
                    </a:lnTo>
                    <a:lnTo>
                      <a:pt x="60" y="8"/>
                    </a:lnTo>
                    <a:lnTo>
                      <a:pt x="60" y="61"/>
                    </a:lnTo>
                    <a:lnTo>
                      <a:pt x="90" y="61"/>
                    </a:lnTo>
                    <a:lnTo>
                      <a:pt x="90" y="0"/>
                    </a:lnTo>
                    <a:lnTo>
                      <a:pt x="109" y="0"/>
                    </a:lnTo>
                    <a:lnTo>
                      <a:pt x="109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258"/>
              <p:cNvSpPr>
                <a:spLocks/>
              </p:cNvSpPr>
              <p:nvPr/>
            </p:nvSpPr>
            <p:spPr bwMode="auto">
              <a:xfrm>
                <a:off x="3508" y="3280"/>
                <a:ext cx="55" cy="50"/>
              </a:xfrm>
              <a:custGeom>
                <a:avLst/>
                <a:gdLst>
                  <a:gd name="T0" fmla="*/ 7 w 109"/>
                  <a:gd name="T1" fmla="*/ 6 h 101"/>
                  <a:gd name="T2" fmla="*/ 4 w 109"/>
                  <a:gd name="T3" fmla="*/ 4 h 101"/>
                  <a:gd name="T4" fmla="*/ 0 w 109"/>
                  <a:gd name="T5" fmla="*/ 6 h 101"/>
                  <a:gd name="T6" fmla="*/ 0 w 109"/>
                  <a:gd name="T7" fmla="*/ 4 h 101"/>
                  <a:gd name="T8" fmla="*/ 2 w 109"/>
                  <a:gd name="T9" fmla="*/ 3 h 101"/>
                  <a:gd name="T10" fmla="*/ 0 w 109"/>
                  <a:gd name="T11" fmla="*/ 1 h 101"/>
                  <a:gd name="T12" fmla="*/ 0 w 109"/>
                  <a:gd name="T13" fmla="*/ 0 h 101"/>
                  <a:gd name="T14" fmla="*/ 4 w 109"/>
                  <a:gd name="T15" fmla="*/ 2 h 101"/>
                  <a:gd name="T16" fmla="*/ 7 w 109"/>
                  <a:gd name="T17" fmla="*/ 0 h 101"/>
                  <a:gd name="T18" fmla="*/ 7 w 109"/>
                  <a:gd name="T19" fmla="*/ 1 h 101"/>
                  <a:gd name="T20" fmla="*/ 5 w 109"/>
                  <a:gd name="T21" fmla="*/ 3 h 101"/>
                  <a:gd name="T22" fmla="*/ 7 w 109"/>
                  <a:gd name="T23" fmla="*/ 4 h 101"/>
                  <a:gd name="T24" fmla="*/ 7 w 109"/>
                  <a:gd name="T25" fmla="*/ 6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9" h="101">
                    <a:moveTo>
                      <a:pt x="109" y="101"/>
                    </a:moveTo>
                    <a:lnTo>
                      <a:pt x="51" y="64"/>
                    </a:lnTo>
                    <a:lnTo>
                      <a:pt x="0" y="97"/>
                    </a:lnTo>
                    <a:lnTo>
                      <a:pt x="0" y="71"/>
                    </a:lnTo>
                    <a:lnTo>
                      <a:pt x="31" y="51"/>
                    </a:lnTo>
                    <a:lnTo>
                      <a:pt x="0" y="30"/>
                    </a:lnTo>
                    <a:lnTo>
                      <a:pt x="0" y="5"/>
                    </a:lnTo>
                    <a:lnTo>
                      <a:pt x="51" y="39"/>
                    </a:lnTo>
                    <a:lnTo>
                      <a:pt x="109" y="0"/>
                    </a:lnTo>
                    <a:lnTo>
                      <a:pt x="109" y="28"/>
                    </a:lnTo>
                    <a:lnTo>
                      <a:pt x="72" y="51"/>
                    </a:lnTo>
                    <a:lnTo>
                      <a:pt x="109" y="76"/>
                    </a:lnTo>
                    <a:lnTo>
                      <a:pt x="109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Rectangle 259"/>
              <p:cNvSpPr>
                <a:spLocks noChangeArrowheads="1"/>
              </p:cNvSpPr>
              <p:nvPr/>
            </p:nvSpPr>
            <p:spPr bwMode="auto">
              <a:xfrm>
                <a:off x="3508" y="3264"/>
                <a:ext cx="55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532" name="Freeform 260"/>
              <p:cNvSpPr>
                <a:spLocks noEditPoints="1"/>
              </p:cNvSpPr>
              <p:nvPr/>
            </p:nvSpPr>
            <p:spPr bwMode="auto">
              <a:xfrm>
                <a:off x="3507" y="3203"/>
                <a:ext cx="56" cy="53"/>
              </a:xfrm>
              <a:custGeom>
                <a:avLst/>
                <a:gdLst>
                  <a:gd name="T0" fmla="*/ 3 w 113"/>
                  <a:gd name="T1" fmla="*/ 7 h 106"/>
                  <a:gd name="T2" fmla="*/ 1 w 113"/>
                  <a:gd name="T3" fmla="*/ 7 h 106"/>
                  <a:gd name="T4" fmla="*/ 0 w 113"/>
                  <a:gd name="T5" fmla="*/ 6 h 106"/>
                  <a:gd name="T6" fmla="*/ 0 w 113"/>
                  <a:gd name="T7" fmla="*/ 5 h 106"/>
                  <a:gd name="T8" fmla="*/ 0 w 113"/>
                  <a:gd name="T9" fmla="*/ 5 h 106"/>
                  <a:gd name="T10" fmla="*/ 0 w 113"/>
                  <a:gd name="T11" fmla="*/ 4 h 106"/>
                  <a:gd name="T12" fmla="*/ 0 w 113"/>
                  <a:gd name="T13" fmla="*/ 3 h 106"/>
                  <a:gd name="T14" fmla="*/ 0 w 113"/>
                  <a:gd name="T15" fmla="*/ 2 h 106"/>
                  <a:gd name="T16" fmla="*/ 0 w 113"/>
                  <a:gd name="T17" fmla="*/ 1 h 106"/>
                  <a:gd name="T18" fmla="*/ 2 w 113"/>
                  <a:gd name="T19" fmla="*/ 1 h 106"/>
                  <a:gd name="T20" fmla="*/ 2 w 113"/>
                  <a:gd name="T21" fmla="*/ 0 h 106"/>
                  <a:gd name="T22" fmla="*/ 4 w 113"/>
                  <a:gd name="T23" fmla="*/ 0 h 106"/>
                  <a:gd name="T24" fmla="*/ 4 w 113"/>
                  <a:gd name="T25" fmla="*/ 1 h 106"/>
                  <a:gd name="T26" fmla="*/ 6 w 113"/>
                  <a:gd name="T27" fmla="*/ 1 h 106"/>
                  <a:gd name="T28" fmla="*/ 6 w 113"/>
                  <a:gd name="T29" fmla="*/ 2 h 106"/>
                  <a:gd name="T30" fmla="*/ 6 w 113"/>
                  <a:gd name="T31" fmla="*/ 3 h 106"/>
                  <a:gd name="T32" fmla="*/ 7 w 113"/>
                  <a:gd name="T33" fmla="*/ 4 h 106"/>
                  <a:gd name="T34" fmla="*/ 6 w 113"/>
                  <a:gd name="T35" fmla="*/ 5 h 106"/>
                  <a:gd name="T36" fmla="*/ 6 w 113"/>
                  <a:gd name="T37" fmla="*/ 6 h 106"/>
                  <a:gd name="T38" fmla="*/ 5 w 113"/>
                  <a:gd name="T39" fmla="*/ 7 h 106"/>
                  <a:gd name="T40" fmla="*/ 4 w 113"/>
                  <a:gd name="T41" fmla="*/ 7 h 106"/>
                  <a:gd name="T42" fmla="*/ 3 w 113"/>
                  <a:gd name="T43" fmla="*/ 7 h 106"/>
                  <a:gd name="T44" fmla="*/ 4 w 113"/>
                  <a:gd name="T45" fmla="*/ 6 h 106"/>
                  <a:gd name="T46" fmla="*/ 4 w 113"/>
                  <a:gd name="T47" fmla="*/ 5 h 106"/>
                  <a:gd name="T48" fmla="*/ 5 w 113"/>
                  <a:gd name="T49" fmla="*/ 5 h 106"/>
                  <a:gd name="T50" fmla="*/ 5 w 113"/>
                  <a:gd name="T51" fmla="*/ 4 h 106"/>
                  <a:gd name="T52" fmla="*/ 5 w 113"/>
                  <a:gd name="T53" fmla="*/ 3 h 106"/>
                  <a:gd name="T54" fmla="*/ 5 w 113"/>
                  <a:gd name="T55" fmla="*/ 3 h 106"/>
                  <a:gd name="T56" fmla="*/ 4 w 113"/>
                  <a:gd name="T57" fmla="*/ 2 h 106"/>
                  <a:gd name="T58" fmla="*/ 4 w 113"/>
                  <a:gd name="T59" fmla="*/ 2 h 106"/>
                  <a:gd name="T60" fmla="*/ 3 w 113"/>
                  <a:gd name="T61" fmla="*/ 2 h 106"/>
                  <a:gd name="T62" fmla="*/ 2 w 113"/>
                  <a:gd name="T63" fmla="*/ 2 h 106"/>
                  <a:gd name="T64" fmla="*/ 1 w 113"/>
                  <a:gd name="T65" fmla="*/ 2 h 106"/>
                  <a:gd name="T66" fmla="*/ 1 w 113"/>
                  <a:gd name="T67" fmla="*/ 3 h 106"/>
                  <a:gd name="T68" fmla="*/ 1 w 113"/>
                  <a:gd name="T69" fmla="*/ 3 h 106"/>
                  <a:gd name="T70" fmla="*/ 1 w 113"/>
                  <a:gd name="T71" fmla="*/ 4 h 106"/>
                  <a:gd name="T72" fmla="*/ 1 w 113"/>
                  <a:gd name="T73" fmla="*/ 5 h 106"/>
                  <a:gd name="T74" fmla="*/ 2 w 113"/>
                  <a:gd name="T75" fmla="*/ 5 h 106"/>
                  <a:gd name="T76" fmla="*/ 3 w 113"/>
                  <a:gd name="T77" fmla="*/ 6 h 1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3" h="106">
                    <a:moveTo>
                      <a:pt x="56" y="106"/>
                    </a:moveTo>
                    <a:lnTo>
                      <a:pt x="49" y="105"/>
                    </a:lnTo>
                    <a:lnTo>
                      <a:pt x="42" y="105"/>
                    </a:lnTo>
                    <a:lnTo>
                      <a:pt x="28" y="101"/>
                    </a:lnTo>
                    <a:lnTo>
                      <a:pt x="21" y="96"/>
                    </a:lnTo>
                    <a:lnTo>
                      <a:pt x="14" y="90"/>
                    </a:lnTo>
                    <a:lnTo>
                      <a:pt x="9" y="83"/>
                    </a:lnTo>
                    <a:lnTo>
                      <a:pt x="5" y="80"/>
                    </a:lnTo>
                    <a:lnTo>
                      <a:pt x="3" y="76"/>
                    </a:lnTo>
                    <a:lnTo>
                      <a:pt x="2" y="71"/>
                    </a:lnTo>
                    <a:lnTo>
                      <a:pt x="0" y="66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0" y="41"/>
                    </a:lnTo>
                    <a:lnTo>
                      <a:pt x="3" y="32"/>
                    </a:lnTo>
                    <a:lnTo>
                      <a:pt x="5" y="27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3" y="7"/>
                    </a:lnTo>
                    <a:lnTo>
                      <a:pt x="32" y="4"/>
                    </a:lnTo>
                    <a:lnTo>
                      <a:pt x="39" y="2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4" y="2"/>
                    </a:lnTo>
                    <a:lnTo>
                      <a:pt x="79" y="4"/>
                    </a:lnTo>
                    <a:lnTo>
                      <a:pt x="90" y="7"/>
                    </a:lnTo>
                    <a:lnTo>
                      <a:pt x="97" y="14"/>
                    </a:lnTo>
                    <a:lnTo>
                      <a:pt x="100" y="18"/>
                    </a:lnTo>
                    <a:lnTo>
                      <a:pt x="104" y="22"/>
                    </a:lnTo>
                    <a:lnTo>
                      <a:pt x="109" y="30"/>
                    </a:lnTo>
                    <a:lnTo>
                      <a:pt x="111" y="36"/>
                    </a:lnTo>
                    <a:lnTo>
                      <a:pt x="111" y="41"/>
                    </a:lnTo>
                    <a:lnTo>
                      <a:pt x="113" y="53"/>
                    </a:lnTo>
                    <a:lnTo>
                      <a:pt x="111" y="64"/>
                    </a:lnTo>
                    <a:lnTo>
                      <a:pt x="109" y="75"/>
                    </a:lnTo>
                    <a:lnTo>
                      <a:pt x="108" y="80"/>
                    </a:lnTo>
                    <a:lnTo>
                      <a:pt x="104" y="83"/>
                    </a:lnTo>
                    <a:lnTo>
                      <a:pt x="99" y="90"/>
                    </a:lnTo>
                    <a:lnTo>
                      <a:pt x="90" y="97"/>
                    </a:lnTo>
                    <a:lnTo>
                      <a:pt x="79" y="103"/>
                    </a:lnTo>
                    <a:lnTo>
                      <a:pt x="74" y="103"/>
                    </a:lnTo>
                    <a:lnTo>
                      <a:pt x="69" y="105"/>
                    </a:lnTo>
                    <a:lnTo>
                      <a:pt x="56" y="106"/>
                    </a:lnTo>
                    <a:close/>
                    <a:moveTo>
                      <a:pt x="56" y="83"/>
                    </a:moveTo>
                    <a:lnTo>
                      <a:pt x="65" y="82"/>
                    </a:lnTo>
                    <a:lnTo>
                      <a:pt x="72" y="82"/>
                    </a:lnTo>
                    <a:lnTo>
                      <a:pt x="79" y="78"/>
                    </a:lnTo>
                    <a:lnTo>
                      <a:pt x="85" y="75"/>
                    </a:lnTo>
                    <a:lnTo>
                      <a:pt x="88" y="69"/>
                    </a:lnTo>
                    <a:lnTo>
                      <a:pt x="92" y="64"/>
                    </a:lnTo>
                    <a:lnTo>
                      <a:pt x="93" y="59"/>
                    </a:lnTo>
                    <a:lnTo>
                      <a:pt x="93" y="53"/>
                    </a:lnTo>
                    <a:lnTo>
                      <a:pt x="93" y="46"/>
                    </a:lnTo>
                    <a:lnTo>
                      <a:pt x="92" y="41"/>
                    </a:lnTo>
                    <a:lnTo>
                      <a:pt x="88" y="36"/>
                    </a:lnTo>
                    <a:lnTo>
                      <a:pt x="85" y="30"/>
                    </a:lnTo>
                    <a:lnTo>
                      <a:pt x="79" y="27"/>
                    </a:lnTo>
                    <a:lnTo>
                      <a:pt x="72" y="25"/>
                    </a:lnTo>
                    <a:lnTo>
                      <a:pt x="65" y="23"/>
                    </a:lnTo>
                    <a:lnTo>
                      <a:pt x="56" y="23"/>
                    </a:lnTo>
                    <a:lnTo>
                      <a:pt x="48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3" y="27"/>
                    </a:lnTo>
                    <a:lnTo>
                      <a:pt x="28" y="30"/>
                    </a:lnTo>
                    <a:lnTo>
                      <a:pt x="26" y="32"/>
                    </a:lnTo>
                    <a:lnTo>
                      <a:pt x="25" y="36"/>
                    </a:lnTo>
                    <a:lnTo>
                      <a:pt x="21" y="41"/>
                    </a:lnTo>
                    <a:lnTo>
                      <a:pt x="19" y="46"/>
                    </a:lnTo>
                    <a:lnTo>
                      <a:pt x="19" y="53"/>
                    </a:lnTo>
                    <a:lnTo>
                      <a:pt x="19" y="59"/>
                    </a:lnTo>
                    <a:lnTo>
                      <a:pt x="21" y="66"/>
                    </a:lnTo>
                    <a:lnTo>
                      <a:pt x="25" y="69"/>
                    </a:lnTo>
                    <a:lnTo>
                      <a:pt x="28" y="75"/>
                    </a:lnTo>
                    <a:lnTo>
                      <a:pt x="33" y="78"/>
                    </a:lnTo>
                    <a:lnTo>
                      <a:pt x="40" y="82"/>
                    </a:lnTo>
                    <a:lnTo>
                      <a:pt x="48" y="82"/>
                    </a:lnTo>
                    <a:lnTo>
                      <a:pt x="56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261"/>
              <p:cNvSpPr>
                <a:spLocks/>
              </p:cNvSpPr>
              <p:nvPr/>
            </p:nvSpPr>
            <p:spPr bwMode="auto">
              <a:xfrm>
                <a:off x="3508" y="3151"/>
                <a:ext cx="55" cy="43"/>
              </a:xfrm>
              <a:custGeom>
                <a:avLst/>
                <a:gdLst>
                  <a:gd name="T0" fmla="*/ 7 w 109"/>
                  <a:gd name="T1" fmla="*/ 5 h 87"/>
                  <a:gd name="T2" fmla="*/ 0 w 109"/>
                  <a:gd name="T3" fmla="*/ 5 h 87"/>
                  <a:gd name="T4" fmla="*/ 0 w 109"/>
                  <a:gd name="T5" fmla="*/ 4 h 87"/>
                  <a:gd name="T6" fmla="*/ 5 w 109"/>
                  <a:gd name="T7" fmla="*/ 1 h 87"/>
                  <a:gd name="T8" fmla="*/ 0 w 109"/>
                  <a:gd name="T9" fmla="*/ 1 h 87"/>
                  <a:gd name="T10" fmla="*/ 0 w 109"/>
                  <a:gd name="T11" fmla="*/ 0 h 87"/>
                  <a:gd name="T12" fmla="*/ 7 w 109"/>
                  <a:gd name="T13" fmla="*/ 0 h 87"/>
                  <a:gd name="T14" fmla="*/ 7 w 109"/>
                  <a:gd name="T15" fmla="*/ 1 h 87"/>
                  <a:gd name="T16" fmla="*/ 3 w 109"/>
                  <a:gd name="T17" fmla="*/ 4 h 87"/>
                  <a:gd name="T18" fmla="*/ 7 w 109"/>
                  <a:gd name="T19" fmla="*/ 4 h 87"/>
                  <a:gd name="T20" fmla="*/ 7 w 109"/>
                  <a:gd name="T21" fmla="*/ 5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87">
                    <a:moveTo>
                      <a:pt x="109" y="87"/>
                    </a:moveTo>
                    <a:lnTo>
                      <a:pt x="0" y="87"/>
                    </a:lnTo>
                    <a:lnTo>
                      <a:pt x="0" y="64"/>
                    </a:lnTo>
                    <a:lnTo>
                      <a:pt x="72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109" y="21"/>
                    </a:lnTo>
                    <a:lnTo>
                      <a:pt x="38" y="66"/>
                    </a:lnTo>
                    <a:lnTo>
                      <a:pt x="109" y="66"/>
                    </a:lnTo>
                    <a:lnTo>
                      <a:pt x="109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" name="Group 605"/>
            <p:cNvGrpSpPr>
              <a:grpSpLocks/>
            </p:cNvGrpSpPr>
            <p:nvPr/>
          </p:nvGrpSpPr>
          <p:grpSpPr bwMode="auto">
            <a:xfrm>
              <a:off x="1998" y="2863"/>
              <a:ext cx="787" cy="1018"/>
              <a:chOff x="2388" y="2839"/>
              <a:chExt cx="762" cy="1018"/>
            </a:xfrm>
          </p:grpSpPr>
          <p:sp>
            <p:nvSpPr>
              <p:cNvPr id="473" name="Freeform 214"/>
              <p:cNvSpPr>
                <a:spLocks/>
              </p:cNvSpPr>
              <p:nvPr/>
            </p:nvSpPr>
            <p:spPr bwMode="auto">
              <a:xfrm>
                <a:off x="2451" y="2899"/>
                <a:ext cx="635" cy="890"/>
              </a:xfrm>
              <a:custGeom>
                <a:avLst/>
                <a:gdLst>
                  <a:gd name="T0" fmla="*/ 80 w 1270"/>
                  <a:gd name="T1" fmla="*/ 0 h 1780"/>
                  <a:gd name="T2" fmla="*/ 0 w 1270"/>
                  <a:gd name="T3" fmla="*/ 0 h 1780"/>
                  <a:gd name="T4" fmla="*/ 0 w 1270"/>
                  <a:gd name="T5" fmla="*/ 56 h 1780"/>
                  <a:gd name="T6" fmla="*/ 0 w 1270"/>
                  <a:gd name="T7" fmla="*/ 112 h 1780"/>
                  <a:gd name="T8" fmla="*/ 80 w 1270"/>
                  <a:gd name="T9" fmla="*/ 112 h 1780"/>
                  <a:gd name="T10" fmla="*/ 80 w 1270"/>
                  <a:gd name="T11" fmla="*/ 56 h 1780"/>
                  <a:gd name="T12" fmla="*/ 80 w 1270"/>
                  <a:gd name="T13" fmla="*/ 0 h 17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0" h="1780">
                    <a:moveTo>
                      <a:pt x="1270" y="0"/>
                    </a:moveTo>
                    <a:lnTo>
                      <a:pt x="0" y="0"/>
                    </a:lnTo>
                    <a:lnTo>
                      <a:pt x="0" y="890"/>
                    </a:lnTo>
                    <a:lnTo>
                      <a:pt x="0" y="1780"/>
                    </a:lnTo>
                    <a:lnTo>
                      <a:pt x="1270" y="1780"/>
                    </a:lnTo>
                    <a:lnTo>
                      <a:pt x="1270" y="89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Rectangle 215"/>
              <p:cNvSpPr>
                <a:spLocks noChangeArrowheads="1"/>
              </p:cNvSpPr>
              <p:nvPr/>
            </p:nvSpPr>
            <p:spPr bwMode="auto">
              <a:xfrm>
                <a:off x="2451" y="2901"/>
                <a:ext cx="635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5" name="Rectangle 216"/>
              <p:cNvSpPr>
                <a:spLocks noChangeArrowheads="1"/>
              </p:cNvSpPr>
              <p:nvPr/>
            </p:nvSpPr>
            <p:spPr bwMode="auto">
              <a:xfrm>
                <a:off x="2450" y="2903"/>
                <a:ext cx="3" cy="89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6" name="Freeform 217"/>
              <p:cNvSpPr>
                <a:spLocks/>
              </p:cNvSpPr>
              <p:nvPr/>
            </p:nvSpPr>
            <p:spPr bwMode="auto">
              <a:xfrm>
                <a:off x="2450" y="2901"/>
                <a:ext cx="3" cy="4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 h 7"/>
                  <a:gd name="T6" fmla="*/ 0 w 7"/>
                  <a:gd name="T7" fmla="*/ 1 h 7"/>
                  <a:gd name="T8" fmla="*/ 0 w 7"/>
                  <a:gd name="T9" fmla="*/ 1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Rectangle 218"/>
              <p:cNvSpPr>
                <a:spLocks noChangeArrowheads="1"/>
              </p:cNvSpPr>
              <p:nvPr/>
            </p:nvSpPr>
            <p:spPr bwMode="auto">
              <a:xfrm>
                <a:off x="2451" y="3791"/>
                <a:ext cx="635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8" name="Freeform 219"/>
              <p:cNvSpPr>
                <a:spLocks/>
              </p:cNvSpPr>
              <p:nvPr/>
            </p:nvSpPr>
            <p:spPr bwMode="auto">
              <a:xfrm>
                <a:off x="2450" y="3791"/>
                <a:ext cx="3" cy="4"/>
              </a:xfrm>
              <a:custGeom>
                <a:avLst/>
                <a:gdLst>
                  <a:gd name="T0" fmla="*/ 0 w 7"/>
                  <a:gd name="T1" fmla="*/ 1 h 7"/>
                  <a:gd name="T2" fmla="*/ 0 w 7"/>
                  <a:gd name="T3" fmla="*/ 1 h 7"/>
                  <a:gd name="T4" fmla="*/ 0 w 7"/>
                  <a:gd name="T5" fmla="*/ 1 h 7"/>
                  <a:gd name="T6" fmla="*/ 0 w 7"/>
                  <a:gd name="T7" fmla="*/ 0 h 7"/>
                  <a:gd name="T8" fmla="*/ 0 w 7"/>
                  <a:gd name="T9" fmla="*/ 1 h 7"/>
                  <a:gd name="T10" fmla="*/ 0 w 7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Rectangle 220"/>
              <p:cNvSpPr>
                <a:spLocks noChangeArrowheads="1"/>
              </p:cNvSpPr>
              <p:nvPr/>
            </p:nvSpPr>
            <p:spPr bwMode="auto">
              <a:xfrm>
                <a:off x="3085" y="2903"/>
                <a:ext cx="3" cy="89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80" name="Freeform 221"/>
              <p:cNvSpPr>
                <a:spLocks/>
              </p:cNvSpPr>
              <p:nvPr/>
            </p:nvSpPr>
            <p:spPr bwMode="auto">
              <a:xfrm>
                <a:off x="3085" y="3791"/>
                <a:ext cx="3" cy="4"/>
              </a:xfrm>
              <a:custGeom>
                <a:avLst/>
                <a:gdLst>
                  <a:gd name="T0" fmla="*/ 0 w 7"/>
                  <a:gd name="T1" fmla="*/ 1 h 7"/>
                  <a:gd name="T2" fmla="*/ 0 w 7"/>
                  <a:gd name="T3" fmla="*/ 1 h 7"/>
                  <a:gd name="T4" fmla="*/ 0 w 7"/>
                  <a:gd name="T5" fmla="*/ 1 h 7"/>
                  <a:gd name="T6" fmla="*/ 0 w 7"/>
                  <a:gd name="T7" fmla="*/ 1 h 7"/>
                  <a:gd name="T8" fmla="*/ 0 w 7"/>
                  <a:gd name="T9" fmla="*/ 0 h 7"/>
                  <a:gd name="T10" fmla="*/ 0 w 7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222"/>
              <p:cNvSpPr>
                <a:spLocks/>
              </p:cNvSpPr>
              <p:nvPr/>
            </p:nvSpPr>
            <p:spPr bwMode="auto">
              <a:xfrm>
                <a:off x="3085" y="2901"/>
                <a:ext cx="3" cy="4"/>
              </a:xfrm>
              <a:custGeom>
                <a:avLst/>
                <a:gdLst>
                  <a:gd name="T0" fmla="*/ 0 w 7"/>
                  <a:gd name="T1" fmla="*/ 1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1 h 7"/>
                  <a:gd name="T8" fmla="*/ 0 w 7"/>
                  <a:gd name="T9" fmla="*/ 1 h 7"/>
                  <a:gd name="T10" fmla="*/ 0 w 7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Rectangle 223"/>
              <p:cNvSpPr>
                <a:spLocks noChangeArrowheads="1"/>
              </p:cNvSpPr>
              <p:nvPr/>
            </p:nvSpPr>
            <p:spPr bwMode="auto">
              <a:xfrm>
                <a:off x="2388" y="3028"/>
                <a:ext cx="63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83" name="Rectangle 224"/>
              <p:cNvSpPr>
                <a:spLocks noChangeArrowheads="1"/>
              </p:cNvSpPr>
              <p:nvPr/>
            </p:nvSpPr>
            <p:spPr bwMode="auto">
              <a:xfrm>
                <a:off x="2388" y="3156"/>
                <a:ext cx="63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84" name="Rectangle 225"/>
              <p:cNvSpPr>
                <a:spLocks noChangeArrowheads="1"/>
              </p:cNvSpPr>
              <p:nvPr/>
            </p:nvSpPr>
            <p:spPr bwMode="auto">
              <a:xfrm>
                <a:off x="2388" y="3283"/>
                <a:ext cx="63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85" name="Rectangle 226"/>
              <p:cNvSpPr>
                <a:spLocks noChangeArrowheads="1"/>
              </p:cNvSpPr>
              <p:nvPr/>
            </p:nvSpPr>
            <p:spPr bwMode="auto">
              <a:xfrm>
                <a:off x="2388" y="3410"/>
                <a:ext cx="63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86" name="Rectangle 227"/>
              <p:cNvSpPr>
                <a:spLocks noChangeArrowheads="1"/>
              </p:cNvSpPr>
              <p:nvPr/>
            </p:nvSpPr>
            <p:spPr bwMode="auto">
              <a:xfrm>
                <a:off x="2388" y="3537"/>
                <a:ext cx="63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87" name="Rectangle 228"/>
              <p:cNvSpPr>
                <a:spLocks noChangeArrowheads="1"/>
              </p:cNvSpPr>
              <p:nvPr/>
            </p:nvSpPr>
            <p:spPr bwMode="auto">
              <a:xfrm>
                <a:off x="2388" y="3664"/>
                <a:ext cx="63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88" name="Rectangle 229"/>
              <p:cNvSpPr>
                <a:spLocks noChangeArrowheads="1"/>
              </p:cNvSpPr>
              <p:nvPr/>
            </p:nvSpPr>
            <p:spPr bwMode="auto">
              <a:xfrm>
                <a:off x="2704" y="2839"/>
                <a:ext cx="3" cy="6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89" name="Rectangle 230"/>
              <p:cNvSpPr>
                <a:spLocks noChangeArrowheads="1"/>
              </p:cNvSpPr>
              <p:nvPr/>
            </p:nvSpPr>
            <p:spPr bwMode="auto">
              <a:xfrm>
                <a:off x="2831" y="3793"/>
                <a:ext cx="3" cy="6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90" name="Rectangle 232"/>
              <p:cNvSpPr>
                <a:spLocks noChangeArrowheads="1"/>
              </p:cNvSpPr>
              <p:nvPr/>
            </p:nvSpPr>
            <p:spPr bwMode="auto">
              <a:xfrm>
                <a:off x="2704" y="3793"/>
                <a:ext cx="3" cy="6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91" name="Rectangle 251"/>
              <p:cNvSpPr>
                <a:spLocks noChangeArrowheads="1"/>
              </p:cNvSpPr>
              <p:nvPr/>
            </p:nvSpPr>
            <p:spPr bwMode="auto">
              <a:xfrm>
                <a:off x="3086" y="3219"/>
                <a:ext cx="64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92" name="Rectangle 252"/>
              <p:cNvSpPr>
                <a:spLocks noChangeArrowheads="1"/>
              </p:cNvSpPr>
              <p:nvPr/>
            </p:nvSpPr>
            <p:spPr bwMode="auto">
              <a:xfrm>
                <a:off x="3086" y="3346"/>
                <a:ext cx="64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93" name="Rectangle 253"/>
              <p:cNvSpPr>
                <a:spLocks noChangeArrowheads="1"/>
              </p:cNvSpPr>
              <p:nvPr/>
            </p:nvSpPr>
            <p:spPr bwMode="auto">
              <a:xfrm>
                <a:off x="3086" y="3473"/>
                <a:ext cx="64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94" name="Rectangle 262"/>
              <p:cNvSpPr>
                <a:spLocks noChangeArrowheads="1"/>
              </p:cNvSpPr>
              <p:nvPr/>
            </p:nvSpPr>
            <p:spPr bwMode="auto">
              <a:xfrm>
                <a:off x="2831" y="2839"/>
                <a:ext cx="3" cy="6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95" name="Rectangle 269"/>
              <p:cNvSpPr>
                <a:spLocks noChangeArrowheads="1"/>
              </p:cNvSpPr>
              <p:nvPr/>
            </p:nvSpPr>
            <p:spPr bwMode="auto">
              <a:xfrm>
                <a:off x="2547" y="3158"/>
                <a:ext cx="7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endParaRPr lang="es-ES_tradnl" altLang="en-US" sz="2400"/>
              </a:p>
            </p:txBody>
          </p:sp>
          <p:sp>
            <p:nvSpPr>
              <p:cNvPr id="496" name="Rectangle 270"/>
              <p:cNvSpPr>
                <a:spLocks noChangeArrowheads="1"/>
              </p:cNvSpPr>
              <p:nvPr/>
            </p:nvSpPr>
            <p:spPr bwMode="auto">
              <a:xfrm>
                <a:off x="2620" y="3158"/>
                <a:ext cx="6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</a:t>
                </a:r>
                <a:endParaRPr lang="es-ES_tradnl" altLang="en-US" sz="2400"/>
              </a:p>
            </p:txBody>
          </p:sp>
          <p:sp>
            <p:nvSpPr>
              <p:cNvPr id="497" name="Rectangle 271"/>
              <p:cNvSpPr>
                <a:spLocks noChangeArrowheads="1"/>
              </p:cNvSpPr>
              <p:nvPr/>
            </p:nvSpPr>
            <p:spPr bwMode="auto">
              <a:xfrm>
                <a:off x="2681" y="3158"/>
                <a:ext cx="7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400"/>
              </a:p>
            </p:txBody>
          </p:sp>
          <p:sp>
            <p:nvSpPr>
              <p:cNvPr id="498" name="Rectangle 272"/>
              <p:cNvSpPr>
                <a:spLocks noChangeArrowheads="1"/>
              </p:cNvSpPr>
              <p:nvPr/>
            </p:nvSpPr>
            <p:spPr bwMode="auto">
              <a:xfrm>
                <a:off x="2761" y="3158"/>
                <a:ext cx="7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es-ES_tradnl" altLang="en-US" sz="2400"/>
              </a:p>
            </p:txBody>
          </p:sp>
          <p:sp>
            <p:nvSpPr>
              <p:cNvPr id="499" name="Rectangle 273"/>
              <p:cNvSpPr>
                <a:spLocks noChangeArrowheads="1"/>
              </p:cNvSpPr>
              <p:nvPr/>
            </p:nvSpPr>
            <p:spPr bwMode="auto">
              <a:xfrm>
                <a:off x="2840" y="3158"/>
                <a:ext cx="7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</a:t>
                </a:r>
                <a:endParaRPr lang="es-ES_tradnl" altLang="en-US" sz="2400"/>
              </a:p>
            </p:txBody>
          </p:sp>
          <p:sp>
            <p:nvSpPr>
              <p:cNvPr id="500" name="Rectangle 274"/>
              <p:cNvSpPr>
                <a:spLocks noChangeArrowheads="1"/>
              </p:cNvSpPr>
              <p:nvPr/>
            </p:nvSpPr>
            <p:spPr bwMode="auto">
              <a:xfrm>
                <a:off x="2913" y="3158"/>
                <a:ext cx="67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400"/>
              </a:p>
            </p:txBody>
          </p:sp>
          <p:sp>
            <p:nvSpPr>
              <p:cNvPr id="501" name="Rectangle 275"/>
              <p:cNvSpPr>
                <a:spLocks noChangeArrowheads="1"/>
              </p:cNvSpPr>
              <p:nvPr/>
            </p:nvSpPr>
            <p:spPr bwMode="auto">
              <a:xfrm>
                <a:off x="2578" y="3413"/>
                <a:ext cx="6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</a:t>
                </a:r>
                <a:endParaRPr lang="es-ES_tradnl" altLang="en-US" sz="2400"/>
              </a:p>
            </p:txBody>
          </p:sp>
          <p:sp>
            <p:nvSpPr>
              <p:cNvPr id="502" name="Rectangle 276"/>
              <p:cNvSpPr>
                <a:spLocks noChangeArrowheads="1"/>
              </p:cNvSpPr>
              <p:nvPr/>
            </p:nvSpPr>
            <p:spPr bwMode="auto">
              <a:xfrm>
                <a:off x="2640" y="3413"/>
                <a:ext cx="7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400"/>
              </a:p>
            </p:txBody>
          </p:sp>
          <p:sp>
            <p:nvSpPr>
              <p:cNvPr id="503" name="Rectangle 277"/>
              <p:cNvSpPr>
                <a:spLocks noChangeArrowheads="1"/>
              </p:cNvSpPr>
              <p:nvPr/>
            </p:nvSpPr>
            <p:spPr bwMode="auto">
              <a:xfrm>
                <a:off x="2719" y="3413"/>
                <a:ext cx="7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G</a:t>
                </a:r>
                <a:endParaRPr lang="es-ES_tradnl" altLang="en-US" sz="2400"/>
              </a:p>
            </p:txBody>
          </p:sp>
          <p:sp>
            <p:nvSpPr>
              <p:cNvPr id="504" name="Rectangle 278"/>
              <p:cNvSpPr>
                <a:spLocks noChangeArrowheads="1"/>
              </p:cNvSpPr>
              <p:nvPr/>
            </p:nvSpPr>
            <p:spPr bwMode="auto">
              <a:xfrm>
                <a:off x="2798" y="3413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endParaRPr lang="es-ES_tradnl" altLang="en-US" sz="2400"/>
              </a:p>
            </p:txBody>
          </p:sp>
          <p:sp>
            <p:nvSpPr>
              <p:cNvPr id="505" name="Rectangle 279"/>
              <p:cNvSpPr>
                <a:spLocks noChangeArrowheads="1"/>
              </p:cNvSpPr>
              <p:nvPr/>
            </p:nvSpPr>
            <p:spPr bwMode="auto">
              <a:xfrm>
                <a:off x="2826" y="3413"/>
                <a:ext cx="7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endParaRPr lang="es-ES_tradnl" altLang="en-US" sz="2400"/>
              </a:p>
            </p:txBody>
          </p:sp>
          <p:sp>
            <p:nvSpPr>
              <p:cNvPr id="506" name="Rectangle 280"/>
              <p:cNvSpPr>
                <a:spLocks noChangeArrowheads="1"/>
              </p:cNvSpPr>
              <p:nvPr/>
            </p:nvSpPr>
            <p:spPr bwMode="auto">
              <a:xfrm>
                <a:off x="2900" y="3413"/>
                <a:ext cx="7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400"/>
              </a:p>
            </p:txBody>
          </p:sp>
        </p:grpSp>
        <p:sp>
          <p:nvSpPr>
            <p:cNvPr id="95" name="Rectangle 291"/>
            <p:cNvSpPr>
              <a:spLocks noChangeArrowheads="1"/>
            </p:cNvSpPr>
            <p:nvPr/>
          </p:nvSpPr>
          <p:spPr bwMode="auto">
            <a:xfrm>
              <a:off x="3440" y="2417"/>
              <a:ext cx="1049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6" name="Rectangle 292"/>
            <p:cNvSpPr>
              <a:spLocks noChangeArrowheads="1"/>
            </p:cNvSpPr>
            <p:nvPr/>
          </p:nvSpPr>
          <p:spPr bwMode="auto">
            <a:xfrm>
              <a:off x="3440" y="2480"/>
              <a:ext cx="1049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7" name="Rectangle 293"/>
            <p:cNvSpPr>
              <a:spLocks noChangeArrowheads="1"/>
            </p:cNvSpPr>
            <p:nvPr/>
          </p:nvSpPr>
          <p:spPr bwMode="auto">
            <a:xfrm>
              <a:off x="3440" y="2544"/>
              <a:ext cx="1049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8" name="Rectangle 294"/>
            <p:cNvSpPr>
              <a:spLocks noChangeArrowheads="1"/>
            </p:cNvSpPr>
            <p:nvPr/>
          </p:nvSpPr>
          <p:spPr bwMode="auto">
            <a:xfrm>
              <a:off x="3440" y="2607"/>
              <a:ext cx="1049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9" name="Rectangle 295"/>
            <p:cNvSpPr>
              <a:spLocks noChangeArrowheads="1"/>
            </p:cNvSpPr>
            <p:nvPr/>
          </p:nvSpPr>
          <p:spPr bwMode="auto">
            <a:xfrm>
              <a:off x="3440" y="2671"/>
              <a:ext cx="1049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00" name="Rectangle 462"/>
            <p:cNvSpPr>
              <a:spLocks noChangeArrowheads="1"/>
            </p:cNvSpPr>
            <p:nvPr/>
          </p:nvSpPr>
          <p:spPr bwMode="auto">
            <a:xfrm>
              <a:off x="3471" y="638"/>
              <a:ext cx="4" cy="330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01" name="Rectangle 463"/>
            <p:cNvSpPr>
              <a:spLocks noChangeArrowheads="1"/>
            </p:cNvSpPr>
            <p:nvPr/>
          </p:nvSpPr>
          <p:spPr bwMode="auto">
            <a:xfrm>
              <a:off x="3504" y="638"/>
              <a:ext cx="4" cy="330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02" name="Rectangle 464"/>
            <p:cNvSpPr>
              <a:spLocks noChangeArrowheads="1"/>
            </p:cNvSpPr>
            <p:nvPr/>
          </p:nvSpPr>
          <p:spPr bwMode="auto">
            <a:xfrm>
              <a:off x="5045" y="638"/>
              <a:ext cx="3" cy="330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03" name="Rectangle 465"/>
            <p:cNvSpPr>
              <a:spLocks noChangeArrowheads="1"/>
            </p:cNvSpPr>
            <p:nvPr/>
          </p:nvSpPr>
          <p:spPr bwMode="auto">
            <a:xfrm>
              <a:off x="5078" y="638"/>
              <a:ext cx="3" cy="330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04" name="Rectangle 466"/>
            <p:cNvSpPr>
              <a:spLocks noChangeArrowheads="1"/>
            </p:cNvSpPr>
            <p:nvPr/>
          </p:nvSpPr>
          <p:spPr bwMode="auto">
            <a:xfrm>
              <a:off x="1867" y="2258"/>
              <a:ext cx="3245" cy="3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05" name="Rectangle 467"/>
            <p:cNvSpPr>
              <a:spLocks noChangeArrowheads="1"/>
            </p:cNvSpPr>
            <p:nvPr/>
          </p:nvSpPr>
          <p:spPr bwMode="auto">
            <a:xfrm>
              <a:off x="1965" y="3911"/>
              <a:ext cx="3147" cy="3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grpSp>
          <p:nvGrpSpPr>
            <p:cNvPr id="106" name="Group 762"/>
            <p:cNvGrpSpPr>
              <a:grpSpLocks/>
            </p:cNvGrpSpPr>
            <p:nvPr/>
          </p:nvGrpSpPr>
          <p:grpSpPr bwMode="auto">
            <a:xfrm>
              <a:off x="509" y="2302"/>
              <a:ext cx="658" cy="763"/>
              <a:chOff x="737" y="487"/>
              <a:chExt cx="637" cy="763"/>
            </a:xfrm>
          </p:grpSpPr>
          <p:sp>
            <p:nvSpPr>
              <p:cNvPr id="393" name="Rectangle 6"/>
              <p:cNvSpPr>
                <a:spLocks noChangeArrowheads="1"/>
              </p:cNvSpPr>
              <p:nvPr/>
            </p:nvSpPr>
            <p:spPr bwMode="auto">
              <a:xfrm>
                <a:off x="991" y="551"/>
                <a:ext cx="381" cy="477"/>
              </a:xfrm>
              <a:prstGeom prst="rect">
                <a:avLst/>
              </a:prstGeom>
              <a:solidFill>
                <a:srgbClr val="00D1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94" name="Rectangle 7"/>
              <p:cNvSpPr>
                <a:spLocks noChangeArrowheads="1"/>
              </p:cNvSpPr>
              <p:nvPr/>
            </p:nvSpPr>
            <p:spPr bwMode="auto">
              <a:xfrm>
                <a:off x="991" y="549"/>
                <a:ext cx="381" cy="4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95" name="Rectangle 8"/>
              <p:cNvSpPr>
                <a:spLocks noChangeArrowheads="1"/>
              </p:cNvSpPr>
              <p:nvPr/>
            </p:nvSpPr>
            <p:spPr bwMode="auto">
              <a:xfrm>
                <a:off x="989" y="551"/>
                <a:ext cx="4" cy="477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96" name="Freeform 9"/>
              <p:cNvSpPr>
                <a:spLocks/>
              </p:cNvSpPr>
              <p:nvPr/>
            </p:nvSpPr>
            <p:spPr bwMode="auto">
              <a:xfrm>
                <a:off x="989" y="549"/>
                <a:ext cx="4" cy="4"/>
              </a:xfrm>
              <a:custGeom>
                <a:avLst/>
                <a:gdLst>
                  <a:gd name="T0" fmla="*/ 1 w 7"/>
                  <a:gd name="T1" fmla="*/ 0 h 7"/>
                  <a:gd name="T2" fmla="*/ 0 w 7"/>
                  <a:gd name="T3" fmla="*/ 0 h 7"/>
                  <a:gd name="T4" fmla="*/ 0 w 7"/>
                  <a:gd name="T5" fmla="*/ 1 h 7"/>
                  <a:gd name="T6" fmla="*/ 1 w 7"/>
                  <a:gd name="T7" fmla="*/ 1 h 7"/>
                  <a:gd name="T8" fmla="*/ 1 w 7"/>
                  <a:gd name="T9" fmla="*/ 1 h 7"/>
                  <a:gd name="T10" fmla="*/ 1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Rectangle 10"/>
              <p:cNvSpPr>
                <a:spLocks noChangeArrowheads="1"/>
              </p:cNvSpPr>
              <p:nvPr/>
            </p:nvSpPr>
            <p:spPr bwMode="auto">
              <a:xfrm>
                <a:off x="991" y="1026"/>
                <a:ext cx="381" cy="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98" name="Freeform 11"/>
              <p:cNvSpPr>
                <a:spLocks/>
              </p:cNvSpPr>
              <p:nvPr/>
            </p:nvSpPr>
            <p:spPr bwMode="auto">
              <a:xfrm>
                <a:off x="989" y="1026"/>
                <a:ext cx="4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1 w 7"/>
                  <a:gd name="T5" fmla="*/ 0 h 7"/>
                  <a:gd name="T6" fmla="*/ 1 w 7"/>
                  <a:gd name="T7" fmla="*/ 0 h 7"/>
                  <a:gd name="T8" fmla="*/ 1 w 7"/>
                  <a:gd name="T9" fmla="*/ 0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Rectangle 12"/>
              <p:cNvSpPr>
                <a:spLocks noChangeArrowheads="1"/>
              </p:cNvSpPr>
              <p:nvPr/>
            </p:nvSpPr>
            <p:spPr bwMode="auto">
              <a:xfrm>
                <a:off x="1370" y="551"/>
                <a:ext cx="4" cy="477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00" name="Freeform 13"/>
              <p:cNvSpPr>
                <a:spLocks/>
              </p:cNvSpPr>
              <p:nvPr/>
            </p:nvSpPr>
            <p:spPr bwMode="auto">
              <a:xfrm>
                <a:off x="1370" y="1026"/>
                <a:ext cx="4" cy="3"/>
              </a:xfrm>
              <a:custGeom>
                <a:avLst/>
                <a:gdLst>
                  <a:gd name="T0" fmla="*/ 1 w 7"/>
                  <a:gd name="T1" fmla="*/ 0 h 7"/>
                  <a:gd name="T2" fmla="*/ 1 w 7"/>
                  <a:gd name="T3" fmla="*/ 0 h 7"/>
                  <a:gd name="T4" fmla="*/ 1 w 7"/>
                  <a:gd name="T5" fmla="*/ 0 h 7"/>
                  <a:gd name="T6" fmla="*/ 0 w 7"/>
                  <a:gd name="T7" fmla="*/ 0 h 7"/>
                  <a:gd name="T8" fmla="*/ 1 w 7"/>
                  <a:gd name="T9" fmla="*/ 0 h 7"/>
                  <a:gd name="T10" fmla="*/ 1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14"/>
              <p:cNvSpPr>
                <a:spLocks/>
              </p:cNvSpPr>
              <p:nvPr/>
            </p:nvSpPr>
            <p:spPr bwMode="auto">
              <a:xfrm>
                <a:off x="1370" y="549"/>
                <a:ext cx="4" cy="4"/>
              </a:xfrm>
              <a:custGeom>
                <a:avLst/>
                <a:gdLst>
                  <a:gd name="T0" fmla="*/ 1 w 7"/>
                  <a:gd name="T1" fmla="*/ 1 h 7"/>
                  <a:gd name="T2" fmla="*/ 1 w 7"/>
                  <a:gd name="T3" fmla="*/ 0 h 7"/>
                  <a:gd name="T4" fmla="*/ 1 w 7"/>
                  <a:gd name="T5" fmla="*/ 0 h 7"/>
                  <a:gd name="T6" fmla="*/ 1 w 7"/>
                  <a:gd name="T7" fmla="*/ 1 h 7"/>
                  <a:gd name="T8" fmla="*/ 0 w 7"/>
                  <a:gd name="T9" fmla="*/ 1 h 7"/>
                  <a:gd name="T10" fmla="*/ 1 w 7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0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389"/>
              <p:cNvSpPr>
                <a:spLocks/>
              </p:cNvSpPr>
              <p:nvPr/>
            </p:nvSpPr>
            <p:spPr bwMode="auto">
              <a:xfrm>
                <a:off x="1053" y="678"/>
                <a:ext cx="35" cy="34"/>
              </a:xfrm>
              <a:custGeom>
                <a:avLst/>
                <a:gdLst>
                  <a:gd name="T0" fmla="*/ 5 w 69"/>
                  <a:gd name="T1" fmla="*/ 0 h 67"/>
                  <a:gd name="T2" fmla="*/ 5 w 69"/>
                  <a:gd name="T3" fmla="*/ 1 h 67"/>
                  <a:gd name="T4" fmla="*/ 4 w 69"/>
                  <a:gd name="T5" fmla="*/ 2 h 67"/>
                  <a:gd name="T6" fmla="*/ 4 w 69"/>
                  <a:gd name="T7" fmla="*/ 3 h 67"/>
                  <a:gd name="T8" fmla="*/ 3 w 69"/>
                  <a:gd name="T9" fmla="*/ 3 h 67"/>
                  <a:gd name="T10" fmla="*/ 2 w 69"/>
                  <a:gd name="T11" fmla="*/ 4 h 67"/>
                  <a:gd name="T12" fmla="*/ 1 w 69"/>
                  <a:gd name="T13" fmla="*/ 5 h 67"/>
                  <a:gd name="T14" fmla="*/ 0 w 69"/>
                  <a:gd name="T15" fmla="*/ 4 h 67"/>
                  <a:gd name="T16" fmla="*/ 2 w 69"/>
                  <a:gd name="T17" fmla="*/ 4 h 67"/>
                  <a:gd name="T18" fmla="*/ 3 w 69"/>
                  <a:gd name="T19" fmla="*/ 3 h 67"/>
                  <a:gd name="T20" fmla="*/ 4 w 69"/>
                  <a:gd name="T21" fmla="*/ 3 h 67"/>
                  <a:gd name="T22" fmla="*/ 4 w 69"/>
                  <a:gd name="T23" fmla="*/ 2 h 67"/>
                  <a:gd name="T24" fmla="*/ 4 w 69"/>
                  <a:gd name="T25" fmla="*/ 1 h 67"/>
                  <a:gd name="T26" fmla="*/ 4 w 69"/>
                  <a:gd name="T27" fmla="*/ 0 h 67"/>
                  <a:gd name="T28" fmla="*/ 5 w 69"/>
                  <a:gd name="T29" fmla="*/ 0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67">
                    <a:moveTo>
                      <a:pt x="69" y="0"/>
                    </a:moveTo>
                    <a:lnTo>
                      <a:pt x="67" y="12"/>
                    </a:lnTo>
                    <a:lnTo>
                      <a:pt x="63" y="25"/>
                    </a:lnTo>
                    <a:lnTo>
                      <a:pt x="56" y="39"/>
                    </a:lnTo>
                    <a:lnTo>
                      <a:pt x="47" y="48"/>
                    </a:lnTo>
                    <a:lnTo>
                      <a:pt x="28" y="62"/>
                    </a:lnTo>
                    <a:lnTo>
                      <a:pt x="3" y="67"/>
                    </a:lnTo>
                    <a:lnTo>
                      <a:pt x="0" y="62"/>
                    </a:lnTo>
                    <a:lnTo>
                      <a:pt x="23" y="56"/>
                    </a:lnTo>
                    <a:lnTo>
                      <a:pt x="42" y="42"/>
                    </a:lnTo>
                    <a:lnTo>
                      <a:pt x="51" y="33"/>
                    </a:lnTo>
                    <a:lnTo>
                      <a:pt x="56" y="23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390"/>
              <p:cNvSpPr>
                <a:spLocks/>
              </p:cNvSpPr>
              <p:nvPr/>
            </p:nvSpPr>
            <p:spPr bwMode="auto">
              <a:xfrm>
                <a:off x="1021" y="678"/>
                <a:ext cx="33" cy="34"/>
              </a:xfrm>
              <a:custGeom>
                <a:avLst/>
                <a:gdLst>
                  <a:gd name="T0" fmla="*/ 4 w 67"/>
                  <a:gd name="T1" fmla="*/ 5 h 67"/>
                  <a:gd name="T2" fmla="*/ 2 w 67"/>
                  <a:gd name="T3" fmla="*/ 4 h 67"/>
                  <a:gd name="T4" fmla="*/ 1 w 67"/>
                  <a:gd name="T5" fmla="*/ 4 h 67"/>
                  <a:gd name="T6" fmla="*/ 1 w 67"/>
                  <a:gd name="T7" fmla="*/ 3 h 67"/>
                  <a:gd name="T8" fmla="*/ 0 w 67"/>
                  <a:gd name="T9" fmla="*/ 2 h 67"/>
                  <a:gd name="T10" fmla="*/ 0 w 67"/>
                  <a:gd name="T11" fmla="*/ 1 h 67"/>
                  <a:gd name="T12" fmla="*/ 0 w 67"/>
                  <a:gd name="T13" fmla="*/ 0 h 67"/>
                  <a:gd name="T14" fmla="*/ 0 w 67"/>
                  <a:gd name="T15" fmla="*/ 0 h 67"/>
                  <a:gd name="T16" fmla="*/ 0 w 67"/>
                  <a:gd name="T17" fmla="*/ 1 h 67"/>
                  <a:gd name="T18" fmla="*/ 0 w 67"/>
                  <a:gd name="T19" fmla="*/ 2 h 67"/>
                  <a:gd name="T20" fmla="*/ 1 w 67"/>
                  <a:gd name="T21" fmla="*/ 3 h 67"/>
                  <a:gd name="T22" fmla="*/ 2 w 67"/>
                  <a:gd name="T23" fmla="*/ 4 h 67"/>
                  <a:gd name="T24" fmla="*/ 2 w 67"/>
                  <a:gd name="T25" fmla="*/ 4 h 67"/>
                  <a:gd name="T26" fmla="*/ 4 w 67"/>
                  <a:gd name="T27" fmla="*/ 4 h 67"/>
                  <a:gd name="T28" fmla="*/ 4 w 67"/>
                  <a:gd name="T29" fmla="*/ 5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67">
                    <a:moveTo>
                      <a:pt x="67" y="67"/>
                    </a:moveTo>
                    <a:lnTo>
                      <a:pt x="40" y="62"/>
                    </a:lnTo>
                    <a:lnTo>
                      <a:pt x="28" y="56"/>
                    </a:lnTo>
                    <a:lnTo>
                      <a:pt x="19" y="48"/>
                    </a:lnTo>
                    <a:lnTo>
                      <a:pt x="5" y="26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12"/>
                    </a:lnTo>
                    <a:lnTo>
                      <a:pt x="10" y="23"/>
                    </a:lnTo>
                    <a:lnTo>
                      <a:pt x="24" y="42"/>
                    </a:lnTo>
                    <a:lnTo>
                      <a:pt x="33" y="51"/>
                    </a:lnTo>
                    <a:lnTo>
                      <a:pt x="44" y="56"/>
                    </a:lnTo>
                    <a:lnTo>
                      <a:pt x="67" y="62"/>
                    </a:lnTo>
                    <a:lnTo>
                      <a:pt x="67" y="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391"/>
              <p:cNvSpPr>
                <a:spLocks/>
              </p:cNvSpPr>
              <p:nvPr/>
            </p:nvSpPr>
            <p:spPr bwMode="auto">
              <a:xfrm>
                <a:off x="1053" y="709"/>
                <a:ext cx="2" cy="3"/>
              </a:xfrm>
              <a:custGeom>
                <a:avLst/>
                <a:gdLst>
                  <a:gd name="T0" fmla="*/ 1 w 3"/>
                  <a:gd name="T1" fmla="*/ 1 h 5"/>
                  <a:gd name="T2" fmla="*/ 1 w 3"/>
                  <a:gd name="T3" fmla="*/ 1 h 5"/>
                  <a:gd name="T4" fmla="*/ 1 w 3"/>
                  <a:gd name="T5" fmla="*/ 0 h 5"/>
                  <a:gd name="T6" fmla="*/ 0 w 3"/>
                  <a:gd name="T7" fmla="*/ 0 h 5"/>
                  <a:gd name="T8" fmla="*/ 1 w 3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392"/>
              <p:cNvSpPr>
                <a:spLocks/>
              </p:cNvSpPr>
              <p:nvPr/>
            </p:nvSpPr>
            <p:spPr bwMode="auto">
              <a:xfrm>
                <a:off x="1021" y="644"/>
                <a:ext cx="33" cy="34"/>
              </a:xfrm>
              <a:custGeom>
                <a:avLst/>
                <a:gdLst>
                  <a:gd name="T0" fmla="*/ 0 w 67"/>
                  <a:gd name="T1" fmla="*/ 5 h 67"/>
                  <a:gd name="T2" fmla="*/ 0 w 67"/>
                  <a:gd name="T3" fmla="*/ 4 h 67"/>
                  <a:gd name="T4" fmla="*/ 0 w 67"/>
                  <a:gd name="T5" fmla="*/ 3 h 67"/>
                  <a:gd name="T6" fmla="*/ 0 w 67"/>
                  <a:gd name="T7" fmla="*/ 2 h 67"/>
                  <a:gd name="T8" fmla="*/ 1 w 67"/>
                  <a:gd name="T9" fmla="*/ 2 h 67"/>
                  <a:gd name="T10" fmla="*/ 2 w 67"/>
                  <a:gd name="T11" fmla="*/ 1 h 67"/>
                  <a:gd name="T12" fmla="*/ 4 w 67"/>
                  <a:gd name="T13" fmla="*/ 0 h 67"/>
                  <a:gd name="T14" fmla="*/ 4 w 67"/>
                  <a:gd name="T15" fmla="*/ 1 h 67"/>
                  <a:gd name="T16" fmla="*/ 2 w 67"/>
                  <a:gd name="T17" fmla="*/ 1 h 67"/>
                  <a:gd name="T18" fmla="*/ 1 w 67"/>
                  <a:gd name="T19" fmla="*/ 2 h 67"/>
                  <a:gd name="T20" fmla="*/ 0 w 67"/>
                  <a:gd name="T21" fmla="*/ 3 h 67"/>
                  <a:gd name="T22" fmla="*/ 0 w 67"/>
                  <a:gd name="T23" fmla="*/ 3 h 67"/>
                  <a:gd name="T24" fmla="*/ 0 w 67"/>
                  <a:gd name="T25" fmla="*/ 4 h 67"/>
                  <a:gd name="T26" fmla="*/ 0 w 67"/>
                  <a:gd name="T27" fmla="*/ 5 h 67"/>
                  <a:gd name="T28" fmla="*/ 0 w 67"/>
                  <a:gd name="T29" fmla="*/ 5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67">
                    <a:moveTo>
                      <a:pt x="0" y="67"/>
                    </a:moveTo>
                    <a:lnTo>
                      <a:pt x="1" y="53"/>
                    </a:lnTo>
                    <a:lnTo>
                      <a:pt x="5" y="40"/>
                    </a:lnTo>
                    <a:lnTo>
                      <a:pt x="10" y="30"/>
                    </a:lnTo>
                    <a:lnTo>
                      <a:pt x="19" y="19"/>
                    </a:lnTo>
                    <a:lnTo>
                      <a:pt x="42" y="5"/>
                    </a:lnTo>
                    <a:lnTo>
                      <a:pt x="67" y="0"/>
                    </a:lnTo>
                    <a:lnTo>
                      <a:pt x="67" y="7"/>
                    </a:lnTo>
                    <a:lnTo>
                      <a:pt x="44" y="12"/>
                    </a:lnTo>
                    <a:lnTo>
                      <a:pt x="24" y="25"/>
                    </a:lnTo>
                    <a:lnTo>
                      <a:pt x="15" y="35"/>
                    </a:lnTo>
                    <a:lnTo>
                      <a:pt x="10" y="46"/>
                    </a:lnTo>
                    <a:lnTo>
                      <a:pt x="7" y="56"/>
                    </a:lnTo>
                    <a:lnTo>
                      <a:pt x="5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393"/>
              <p:cNvSpPr>
                <a:spLocks/>
              </p:cNvSpPr>
              <p:nvPr/>
            </p:nvSpPr>
            <p:spPr bwMode="auto">
              <a:xfrm>
                <a:off x="1021" y="678"/>
                <a:ext cx="2" cy="1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394"/>
              <p:cNvSpPr>
                <a:spLocks/>
              </p:cNvSpPr>
              <p:nvPr/>
            </p:nvSpPr>
            <p:spPr bwMode="auto">
              <a:xfrm>
                <a:off x="1053" y="644"/>
                <a:ext cx="35" cy="34"/>
              </a:xfrm>
              <a:custGeom>
                <a:avLst/>
                <a:gdLst>
                  <a:gd name="T0" fmla="*/ 1 w 69"/>
                  <a:gd name="T1" fmla="*/ 0 h 67"/>
                  <a:gd name="T2" fmla="*/ 2 w 69"/>
                  <a:gd name="T3" fmla="*/ 1 h 67"/>
                  <a:gd name="T4" fmla="*/ 3 w 69"/>
                  <a:gd name="T5" fmla="*/ 1 h 67"/>
                  <a:gd name="T6" fmla="*/ 3 w 69"/>
                  <a:gd name="T7" fmla="*/ 2 h 67"/>
                  <a:gd name="T8" fmla="*/ 4 w 69"/>
                  <a:gd name="T9" fmla="*/ 3 h 67"/>
                  <a:gd name="T10" fmla="*/ 5 w 69"/>
                  <a:gd name="T11" fmla="*/ 4 h 67"/>
                  <a:gd name="T12" fmla="*/ 5 w 69"/>
                  <a:gd name="T13" fmla="*/ 5 h 67"/>
                  <a:gd name="T14" fmla="*/ 4 w 69"/>
                  <a:gd name="T15" fmla="*/ 5 h 67"/>
                  <a:gd name="T16" fmla="*/ 4 w 69"/>
                  <a:gd name="T17" fmla="*/ 4 h 67"/>
                  <a:gd name="T18" fmla="*/ 4 w 69"/>
                  <a:gd name="T19" fmla="*/ 3 h 67"/>
                  <a:gd name="T20" fmla="*/ 3 w 69"/>
                  <a:gd name="T21" fmla="*/ 2 h 67"/>
                  <a:gd name="T22" fmla="*/ 3 w 69"/>
                  <a:gd name="T23" fmla="*/ 2 h 67"/>
                  <a:gd name="T24" fmla="*/ 2 w 69"/>
                  <a:gd name="T25" fmla="*/ 1 h 67"/>
                  <a:gd name="T26" fmla="*/ 0 w 69"/>
                  <a:gd name="T27" fmla="*/ 1 h 67"/>
                  <a:gd name="T28" fmla="*/ 1 w 69"/>
                  <a:gd name="T29" fmla="*/ 0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67">
                    <a:moveTo>
                      <a:pt x="2" y="0"/>
                    </a:moveTo>
                    <a:lnTo>
                      <a:pt x="26" y="5"/>
                    </a:lnTo>
                    <a:lnTo>
                      <a:pt x="39" y="12"/>
                    </a:lnTo>
                    <a:lnTo>
                      <a:pt x="47" y="19"/>
                    </a:lnTo>
                    <a:lnTo>
                      <a:pt x="63" y="42"/>
                    </a:lnTo>
                    <a:lnTo>
                      <a:pt x="67" y="55"/>
                    </a:lnTo>
                    <a:lnTo>
                      <a:pt x="69" y="67"/>
                    </a:lnTo>
                    <a:lnTo>
                      <a:pt x="62" y="67"/>
                    </a:lnTo>
                    <a:lnTo>
                      <a:pt x="60" y="56"/>
                    </a:lnTo>
                    <a:lnTo>
                      <a:pt x="56" y="44"/>
                    </a:lnTo>
                    <a:lnTo>
                      <a:pt x="42" y="25"/>
                    </a:lnTo>
                    <a:lnTo>
                      <a:pt x="33" y="17"/>
                    </a:lnTo>
                    <a:lnTo>
                      <a:pt x="24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396"/>
              <p:cNvSpPr>
                <a:spLocks/>
              </p:cNvSpPr>
              <p:nvPr/>
            </p:nvSpPr>
            <p:spPr bwMode="auto">
              <a:xfrm>
                <a:off x="1084" y="678"/>
                <a:ext cx="4" cy="1"/>
              </a:xfrm>
              <a:custGeom>
                <a:avLst/>
                <a:gdLst>
                  <a:gd name="T0" fmla="*/ 1 w 7"/>
                  <a:gd name="T1" fmla="*/ 0 h 1"/>
                  <a:gd name="T2" fmla="*/ 0 w 7"/>
                  <a:gd name="T3" fmla="*/ 0 h 1"/>
                  <a:gd name="T4" fmla="*/ 1 w 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397"/>
              <p:cNvSpPr>
                <a:spLocks/>
              </p:cNvSpPr>
              <p:nvPr/>
            </p:nvSpPr>
            <p:spPr bwMode="auto">
              <a:xfrm>
                <a:off x="1117" y="678"/>
                <a:ext cx="34" cy="34"/>
              </a:xfrm>
              <a:custGeom>
                <a:avLst/>
                <a:gdLst>
                  <a:gd name="T0" fmla="*/ 4 w 69"/>
                  <a:gd name="T1" fmla="*/ 0 h 67"/>
                  <a:gd name="T2" fmla="*/ 4 w 69"/>
                  <a:gd name="T3" fmla="*/ 1 h 67"/>
                  <a:gd name="T4" fmla="*/ 3 w 69"/>
                  <a:gd name="T5" fmla="*/ 2 h 67"/>
                  <a:gd name="T6" fmla="*/ 3 w 69"/>
                  <a:gd name="T7" fmla="*/ 3 h 67"/>
                  <a:gd name="T8" fmla="*/ 2 w 69"/>
                  <a:gd name="T9" fmla="*/ 3 h 67"/>
                  <a:gd name="T10" fmla="*/ 1 w 69"/>
                  <a:gd name="T11" fmla="*/ 4 h 67"/>
                  <a:gd name="T12" fmla="*/ 0 w 69"/>
                  <a:gd name="T13" fmla="*/ 5 h 67"/>
                  <a:gd name="T14" fmla="*/ 0 w 69"/>
                  <a:gd name="T15" fmla="*/ 4 h 67"/>
                  <a:gd name="T16" fmla="*/ 1 w 69"/>
                  <a:gd name="T17" fmla="*/ 4 h 67"/>
                  <a:gd name="T18" fmla="*/ 2 w 69"/>
                  <a:gd name="T19" fmla="*/ 3 h 67"/>
                  <a:gd name="T20" fmla="*/ 3 w 69"/>
                  <a:gd name="T21" fmla="*/ 3 h 67"/>
                  <a:gd name="T22" fmla="*/ 3 w 69"/>
                  <a:gd name="T23" fmla="*/ 2 h 67"/>
                  <a:gd name="T24" fmla="*/ 3 w 69"/>
                  <a:gd name="T25" fmla="*/ 1 h 67"/>
                  <a:gd name="T26" fmla="*/ 3 w 69"/>
                  <a:gd name="T27" fmla="*/ 0 h 67"/>
                  <a:gd name="T28" fmla="*/ 4 w 69"/>
                  <a:gd name="T29" fmla="*/ 0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67">
                    <a:moveTo>
                      <a:pt x="69" y="0"/>
                    </a:moveTo>
                    <a:lnTo>
                      <a:pt x="67" y="12"/>
                    </a:lnTo>
                    <a:lnTo>
                      <a:pt x="63" y="25"/>
                    </a:lnTo>
                    <a:lnTo>
                      <a:pt x="56" y="39"/>
                    </a:lnTo>
                    <a:lnTo>
                      <a:pt x="47" y="48"/>
                    </a:lnTo>
                    <a:lnTo>
                      <a:pt x="28" y="62"/>
                    </a:lnTo>
                    <a:lnTo>
                      <a:pt x="3" y="67"/>
                    </a:lnTo>
                    <a:lnTo>
                      <a:pt x="0" y="62"/>
                    </a:lnTo>
                    <a:lnTo>
                      <a:pt x="23" y="56"/>
                    </a:lnTo>
                    <a:lnTo>
                      <a:pt x="42" y="42"/>
                    </a:lnTo>
                    <a:lnTo>
                      <a:pt x="51" y="33"/>
                    </a:lnTo>
                    <a:lnTo>
                      <a:pt x="56" y="23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398"/>
              <p:cNvSpPr>
                <a:spLocks/>
              </p:cNvSpPr>
              <p:nvPr/>
            </p:nvSpPr>
            <p:spPr bwMode="auto">
              <a:xfrm>
                <a:off x="1084" y="678"/>
                <a:ext cx="34" cy="34"/>
              </a:xfrm>
              <a:custGeom>
                <a:avLst/>
                <a:gdLst>
                  <a:gd name="T0" fmla="*/ 5 w 67"/>
                  <a:gd name="T1" fmla="*/ 5 h 67"/>
                  <a:gd name="T2" fmla="*/ 3 w 67"/>
                  <a:gd name="T3" fmla="*/ 4 h 67"/>
                  <a:gd name="T4" fmla="*/ 2 w 67"/>
                  <a:gd name="T5" fmla="*/ 4 h 67"/>
                  <a:gd name="T6" fmla="*/ 2 w 67"/>
                  <a:gd name="T7" fmla="*/ 3 h 67"/>
                  <a:gd name="T8" fmla="*/ 1 w 67"/>
                  <a:gd name="T9" fmla="*/ 2 h 67"/>
                  <a:gd name="T10" fmla="*/ 1 w 67"/>
                  <a:gd name="T11" fmla="*/ 1 h 67"/>
                  <a:gd name="T12" fmla="*/ 0 w 67"/>
                  <a:gd name="T13" fmla="*/ 0 h 67"/>
                  <a:gd name="T14" fmla="*/ 1 w 67"/>
                  <a:gd name="T15" fmla="*/ 0 h 67"/>
                  <a:gd name="T16" fmla="*/ 1 w 67"/>
                  <a:gd name="T17" fmla="*/ 1 h 67"/>
                  <a:gd name="T18" fmla="*/ 1 w 67"/>
                  <a:gd name="T19" fmla="*/ 2 h 67"/>
                  <a:gd name="T20" fmla="*/ 2 w 67"/>
                  <a:gd name="T21" fmla="*/ 3 h 67"/>
                  <a:gd name="T22" fmla="*/ 3 w 67"/>
                  <a:gd name="T23" fmla="*/ 4 h 67"/>
                  <a:gd name="T24" fmla="*/ 3 w 67"/>
                  <a:gd name="T25" fmla="*/ 4 h 67"/>
                  <a:gd name="T26" fmla="*/ 5 w 67"/>
                  <a:gd name="T27" fmla="*/ 4 h 67"/>
                  <a:gd name="T28" fmla="*/ 5 w 67"/>
                  <a:gd name="T29" fmla="*/ 5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67">
                    <a:moveTo>
                      <a:pt x="67" y="67"/>
                    </a:moveTo>
                    <a:lnTo>
                      <a:pt x="40" y="62"/>
                    </a:lnTo>
                    <a:lnTo>
                      <a:pt x="28" y="56"/>
                    </a:lnTo>
                    <a:lnTo>
                      <a:pt x="19" y="48"/>
                    </a:lnTo>
                    <a:lnTo>
                      <a:pt x="5" y="26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12"/>
                    </a:lnTo>
                    <a:lnTo>
                      <a:pt x="10" y="23"/>
                    </a:lnTo>
                    <a:lnTo>
                      <a:pt x="24" y="42"/>
                    </a:lnTo>
                    <a:lnTo>
                      <a:pt x="33" y="51"/>
                    </a:lnTo>
                    <a:lnTo>
                      <a:pt x="44" y="56"/>
                    </a:lnTo>
                    <a:lnTo>
                      <a:pt x="67" y="62"/>
                    </a:lnTo>
                    <a:lnTo>
                      <a:pt x="67" y="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399"/>
              <p:cNvSpPr>
                <a:spLocks/>
              </p:cNvSpPr>
              <p:nvPr/>
            </p:nvSpPr>
            <p:spPr bwMode="auto">
              <a:xfrm>
                <a:off x="1117" y="709"/>
                <a:ext cx="2" cy="3"/>
              </a:xfrm>
              <a:custGeom>
                <a:avLst/>
                <a:gdLst>
                  <a:gd name="T0" fmla="*/ 1 w 3"/>
                  <a:gd name="T1" fmla="*/ 1 h 5"/>
                  <a:gd name="T2" fmla="*/ 1 w 3"/>
                  <a:gd name="T3" fmla="*/ 1 h 5"/>
                  <a:gd name="T4" fmla="*/ 1 w 3"/>
                  <a:gd name="T5" fmla="*/ 0 h 5"/>
                  <a:gd name="T6" fmla="*/ 0 w 3"/>
                  <a:gd name="T7" fmla="*/ 0 h 5"/>
                  <a:gd name="T8" fmla="*/ 1 w 3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400"/>
              <p:cNvSpPr>
                <a:spLocks/>
              </p:cNvSpPr>
              <p:nvPr/>
            </p:nvSpPr>
            <p:spPr bwMode="auto">
              <a:xfrm>
                <a:off x="1084" y="644"/>
                <a:ext cx="34" cy="34"/>
              </a:xfrm>
              <a:custGeom>
                <a:avLst/>
                <a:gdLst>
                  <a:gd name="T0" fmla="*/ 0 w 67"/>
                  <a:gd name="T1" fmla="*/ 5 h 67"/>
                  <a:gd name="T2" fmla="*/ 1 w 67"/>
                  <a:gd name="T3" fmla="*/ 4 h 67"/>
                  <a:gd name="T4" fmla="*/ 1 w 67"/>
                  <a:gd name="T5" fmla="*/ 3 h 67"/>
                  <a:gd name="T6" fmla="*/ 1 w 67"/>
                  <a:gd name="T7" fmla="*/ 2 h 67"/>
                  <a:gd name="T8" fmla="*/ 2 w 67"/>
                  <a:gd name="T9" fmla="*/ 2 h 67"/>
                  <a:gd name="T10" fmla="*/ 3 w 67"/>
                  <a:gd name="T11" fmla="*/ 1 h 67"/>
                  <a:gd name="T12" fmla="*/ 5 w 67"/>
                  <a:gd name="T13" fmla="*/ 0 h 67"/>
                  <a:gd name="T14" fmla="*/ 5 w 67"/>
                  <a:gd name="T15" fmla="*/ 1 h 67"/>
                  <a:gd name="T16" fmla="*/ 3 w 67"/>
                  <a:gd name="T17" fmla="*/ 1 h 67"/>
                  <a:gd name="T18" fmla="*/ 2 w 67"/>
                  <a:gd name="T19" fmla="*/ 2 h 67"/>
                  <a:gd name="T20" fmla="*/ 1 w 67"/>
                  <a:gd name="T21" fmla="*/ 3 h 67"/>
                  <a:gd name="T22" fmla="*/ 1 w 67"/>
                  <a:gd name="T23" fmla="*/ 3 h 67"/>
                  <a:gd name="T24" fmla="*/ 1 w 67"/>
                  <a:gd name="T25" fmla="*/ 4 h 67"/>
                  <a:gd name="T26" fmla="*/ 1 w 67"/>
                  <a:gd name="T27" fmla="*/ 5 h 67"/>
                  <a:gd name="T28" fmla="*/ 0 w 67"/>
                  <a:gd name="T29" fmla="*/ 5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67">
                    <a:moveTo>
                      <a:pt x="0" y="67"/>
                    </a:moveTo>
                    <a:lnTo>
                      <a:pt x="1" y="53"/>
                    </a:lnTo>
                    <a:lnTo>
                      <a:pt x="5" y="40"/>
                    </a:lnTo>
                    <a:lnTo>
                      <a:pt x="10" y="30"/>
                    </a:lnTo>
                    <a:lnTo>
                      <a:pt x="19" y="19"/>
                    </a:lnTo>
                    <a:lnTo>
                      <a:pt x="42" y="5"/>
                    </a:lnTo>
                    <a:lnTo>
                      <a:pt x="67" y="0"/>
                    </a:lnTo>
                    <a:lnTo>
                      <a:pt x="67" y="7"/>
                    </a:lnTo>
                    <a:lnTo>
                      <a:pt x="44" y="12"/>
                    </a:lnTo>
                    <a:lnTo>
                      <a:pt x="24" y="25"/>
                    </a:lnTo>
                    <a:lnTo>
                      <a:pt x="15" y="35"/>
                    </a:lnTo>
                    <a:lnTo>
                      <a:pt x="10" y="46"/>
                    </a:lnTo>
                    <a:lnTo>
                      <a:pt x="7" y="56"/>
                    </a:lnTo>
                    <a:lnTo>
                      <a:pt x="5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401"/>
              <p:cNvSpPr>
                <a:spLocks/>
              </p:cNvSpPr>
              <p:nvPr/>
            </p:nvSpPr>
            <p:spPr bwMode="auto">
              <a:xfrm>
                <a:off x="1084" y="678"/>
                <a:ext cx="3" cy="1"/>
              </a:xfrm>
              <a:custGeom>
                <a:avLst/>
                <a:gdLst>
                  <a:gd name="T0" fmla="*/ 0 w 5"/>
                  <a:gd name="T1" fmla="*/ 0 h 1"/>
                  <a:gd name="T2" fmla="*/ 1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402"/>
              <p:cNvSpPr>
                <a:spLocks/>
              </p:cNvSpPr>
              <p:nvPr/>
            </p:nvSpPr>
            <p:spPr bwMode="auto">
              <a:xfrm>
                <a:off x="1117" y="644"/>
                <a:ext cx="34" cy="34"/>
              </a:xfrm>
              <a:custGeom>
                <a:avLst/>
                <a:gdLst>
                  <a:gd name="T0" fmla="*/ 0 w 69"/>
                  <a:gd name="T1" fmla="*/ 0 h 67"/>
                  <a:gd name="T2" fmla="*/ 1 w 69"/>
                  <a:gd name="T3" fmla="*/ 1 h 67"/>
                  <a:gd name="T4" fmla="*/ 2 w 69"/>
                  <a:gd name="T5" fmla="*/ 1 h 67"/>
                  <a:gd name="T6" fmla="*/ 2 w 69"/>
                  <a:gd name="T7" fmla="*/ 2 h 67"/>
                  <a:gd name="T8" fmla="*/ 3 w 69"/>
                  <a:gd name="T9" fmla="*/ 3 h 67"/>
                  <a:gd name="T10" fmla="*/ 4 w 69"/>
                  <a:gd name="T11" fmla="*/ 4 h 67"/>
                  <a:gd name="T12" fmla="*/ 4 w 69"/>
                  <a:gd name="T13" fmla="*/ 5 h 67"/>
                  <a:gd name="T14" fmla="*/ 3 w 69"/>
                  <a:gd name="T15" fmla="*/ 5 h 67"/>
                  <a:gd name="T16" fmla="*/ 3 w 69"/>
                  <a:gd name="T17" fmla="*/ 4 h 67"/>
                  <a:gd name="T18" fmla="*/ 3 w 69"/>
                  <a:gd name="T19" fmla="*/ 3 h 67"/>
                  <a:gd name="T20" fmla="*/ 2 w 69"/>
                  <a:gd name="T21" fmla="*/ 2 h 67"/>
                  <a:gd name="T22" fmla="*/ 2 w 69"/>
                  <a:gd name="T23" fmla="*/ 2 h 67"/>
                  <a:gd name="T24" fmla="*/ 1 w 69"/>
                  <a:gd name="T25" fmla="*/ 1 h 67"/>
                  <a:gd name="T26" fmla="*/ 0 w 69"/>
                  <a:gd name="T27" fmla="*/ 1 h 67"/>
                  <a:gd name="T28" fmla="*/ 0 w 69"/>
                  <a:gd name="T29" fmla="*/ 0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67">
                    <a:moveTo>
                      <a:pt x="2" y="0"/>
                    </a:moveTo>
                    <a:lnTo>
                      <a:pt x="26" y="5"/>
                    </a:lnTo>
                    <a:lnTo>
                      <a:pt x="39" y="12"/>
                    </a:lnTo>
                    <a:lnTo>
                      <a:pt x="47" y="19"/>
                    </a:lnTo>
                    <a:lnTo>
                      <a:pt x="63" y="42"/>
                    </a:lnTo>
                    <a:lnTo>
                      <a:pt x="67" y="55"/>
                    </a:lnTo>
                    <a:lnTo>
                      <a:pt x="69" y="67"/>
                    </a:lnTo>
                    <a:lnTo>
                      <a:pt x="62" y="67"/>
                    </a:lnTo>
                    <a:lnTo>
                      <a:pt x="60" y="56"/>
                    </a:lnTo>
                    <a:lnTo>
                      <a:pt x="56" y="44"/>
                    </a:lnTo>
                    <a:lnTo>
                      <a:pt x="42" y="25"/>
                    </a:lnTo>
                    <a:lnTo>
                      <a:pt x="33" y="17"/>
                    </a:lnTo>
                    <a:lnTo>
                      <a:pt x="24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404"/>
              <p:cNvSpPr>
                <a:spLocks/>
              </p:cNvSpPr>
              <p:nvPr/>
            </p:nvSpPr>
            <p:spPr bwMode="auto">
              <a:xfrm>
                <a:off x="1148" y="678"/>
                <a:ext cx="3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405"/>
              <p:cNvSpPr>
                <a:spLocks/>
              </p:cNvSpPr>
              <p:nvPr/>
            </p:nvSpPr>
            <p:spPr bwMode="auto">
              <a:xfrm>
                <a:off x="1244" y="678"/>
                <a:ext cx="34" cy="34"/>
              </a:xfrm>
              <a:custGeom>
                <a:avLst/>
                <a:gdLst>
                  <a:gd name="T0" fmla="*/ 4 w 69"/>
                  <a:gd name="T1" fmla="*/ 0 h 67"/>
                  <a:gd name="T2" fmla="*/ 4 w 69"/>
                  <a:gd name="T3" fmla="*/ 1 h 67"/>
                  <a:gd name="T4" fmla="*/ 3 w 69"/>
                  <a:gd name="T5" fmla="*/ 2 h 67"/>
                  <a:gd name="T6" fmla="*/ 3 w 69"/>
                  <a:gd name="T7" fmla="*/ 3 h 67"/>
                  <a:gd name="T8" fmla="*/ 2 w 69"/>
                  <a:gd name="T9" fmla="*/ 3 h 67"/>
                  <a:gd name="T10" fmla="*/ 1 w 69"/>
                  <a:gd name="T11" fmla="*/ 4 h 67"/>
                  <a:gd name="T12" fmla="*/ 0 w 69"/>
                  <a:gd name="T13" fmla="*/ 5 h 67"/>
                  <a:gd name="T14" fmla="*/ 0 w 69"/>
                  <a:gd name="T15" fmla="*/ 4 h 67"/>
                  <a:gd name="T16" fmla="*/ 1 w 69"/>
                  <a:gd name="T17" fmla="*/ 4 h 67"/>
                  <a:gd name="T18" fmla="*/ 2 w 69"/>
                  <a:gd name="T19" fmla="*/ 3 h 67"/>
                  <a:gd name="T20" fmla="*/ 3 w 69"/>
                  <a:gd name="T21" fmla="*/ 3 h 67"/>
                  <a:gd name="T22" fmla="*/ 3 w 69"/>
                  <a:gd name="T23" fmla="*/ 2 h 67"/>
                  <a:gd name="T24" fmla="*/ 3 w 69"/>
                  <a:gd name="T25" fmla="*/ 1 h 67"/>
                  <a:gd name="T26" fmla="*/ 3 w 69"/>
                  <a:gd name="T27" fmla="*/ 0 h 67"/>
                  <a:gd name="T28" fmla="*/ 4 w 69"/>
                  <a:gd name="T29" fmla="*/ 0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67">
                    <a:moveTo>
                      <a:pt x="69" y="0"/>
                    </a:moveTo>
                    <a:lnTo>
                      <a:pt x="67" y="12"/>
                    </a:lnTo>
                    <a:lnTo>
                      <a:pt x="63" y="25"/>
                    </a:lnTo>
                    <a:lnTo>
                      <a:pt x="56" y="39"/>
                    </a:lnTo>
                    <a:lnTo>
                      <a:pt x="47" y="48"/>
                    </a:lnTo>
                    <a:lnTo>
                      <a:pt x="28" y="62"/>
                    </a:lnTo>
                    <a:lnTo>
                      <a:pt x="3" y="67"/>
                    </a:lnTo>
                    <a:lnTo>
                      <a:pt x="0" y="62"/>
                    </a:lnTo>
                    <a:lnTo>
                      <a:pt x="23" y="56"/>
                    </a:lnTo>
                    <a:lnTo>
                      <a:pt x="42" y="42"/>
                    </a:lnTo>
                    <a:lnTo>
                      <a:pt x="51" y="33"/>
                    </a:lnTo>
                    <a:lnTo>
                      <a:pt x="56" y="23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406"/>
              <p:cNvSpPr>
                <a:spLocks/>
              </p:cNvSpPr>
              <p:nvPr/>
            </p:nvSpPr>
            <p:spPr bwMode="auto">
              <a:xfrm>
                <a:off x="1211" y="678"/>
                <a:ext cx="34" cy="34"/>
              </a:xfrm>
              <a:custGeom>
                <a:avLst/>
                <a:gdLst>
                  <a:gd name="T0" fmla="*/ 5 w 67"/>
                  <a:gd name="T1" fmla="*/ 5 h 67"/>
                  <a:gd name="T2" fmla="*/ 3 w 67"/>
                  <a:gd name="T3" fmla="*/ 4 h 67"/>
                  <a:gd name="T4" fmla="*/ 2 w 67"/>
                  <a:gd name="T5" fmla="*/ 4 h 67"/>
                  <a:gd name="T6" fmla="*/ 2 w 67"/>
                  <a:gd name="T7" fmla="*/ 3 h 67"/>
                  <a:gd name="T8" fmla="*/ 1 w 67"/>
                  <a:gd name="T9" fmla="*/ 2 h 67"/>
                  <a:gd name="T10" fmla="*/ 1 w 67"/>
                  <a:gd name="T11" fmla="*/ 1 h 67"/>
                  <a:gd name="T12" fmla="*/ 0 w 67"/>
                  <a:gd name="T13" fmla="*/ 0 h 67"/>
                  <a:gd name="T14" fmla="*/ 1 w 67"/>
                  <a:gd name="T15" fmla="*/ 0 h 67"/>
                  <a:gd name="T16" fmla="*/ 1 w 67"/>
                  <a:gd name="T17" fmla="*/ 1 h 67"/>
                  <a:gd name="T18" fmla="*/ 1 w 67"/>
                  <a:gd name="T19" fmla="*/ 2 h 67"/>
                  <a:gd name="T20" fmla="*/ 2 w 67"/>
                  <a:gd name="T21" fmla="*/ 3 h 67"/>
                  <a:gd name="T22" fmla="*/ 3 w 67"/>
                  <a:gd name="T23" fmla="*/ 4 h 67"/>
                  <a:gd name="T24" fmla="*/ 3 w 67"/>
                  <a:gd name="T25" fmla="*/ 4 h 67"/>
                  <a:gd name="T26" fmla="*/ 5 w 67"/>
                  <a:gd name="T27" fmla="*/ 4 h 67"/>
                  <a:gd name="T28" fmla="*/ 5 w 67"/>
                  <a:gd name="T29" fmla="*/ 5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67">
                    <a:moveTo>
                      <a:pt x="67" y="67"/>
                    </a:moveTo>
                    <a:lnTo>
                      <a:pt x="40" y="62"/>
                    </a:lnTo>
                    <a:lnTo>
                      <a:pt x="28" y="56"/>
                    </a:lnTo>
                    <a:lnTo>
                      <a:pt x="19" y="48"/>
                    </a:lnTo>
                    <a:lnTo>
                      <a:pt x="5" y="26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12"/>
                    </a:lnTo>
                    <a:lnTo>
                      <a:pt x="10" y="23"/>
                    </a:lnTo>
                    <a:lnTo>
                      <a:pt x="24" y="42"/>
                    </a:lnTo>
                    <a:lnTo>
                      <a:pt x="33" y="51"/>
                    </a:lnTo>
                    <a:lnTo>
                      <a:pt x="44" y="56"/>
                    </a:lnTo>
                    <a:lnTo>
                      <a:pt x="67" y="62"/>
                    </a:lnTo>
                    <a:lnTo>
                      <a:pt x="67" y="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408"/>
              <p:cNvSpPr>
                <a:spLocks/>
              </p:cNvSpPr>
              <p:nvPr/>
            </p:nvSpPr>
            <p:spPr bwMode="auto">
              <a:xfrm>
                <a:off x="1244" y="709"/>
                <a:ext cx="2" cy="3"/>
              </a:xfrm>
              <a:custGeom>
                <a:avLst/>
                <a:gdLst>
                  <a:gd name="T0" fmla="*/ 1 w 3"/>
                  <a:gd name="T1" fmla="*/ 1 h 5"/>
                  <a:gd name="T2" fmla="*/ 1 w 3"/>
                  <a:gd name="T3" fmla="*/ 1 h 5"/>
                  <a:gd name="T4" fmla="*/ 1 w 3"/>
                  <a:gd name="T5" fmla="*/ 0 h 5"/>
                  <a:gd name="T6" fmla="*/ 0 w 3"/>
                  <a:gd name="T7" fmla="*/ 0 h 5"/>
                  <a:gd name="T8" fmla="*/ 1 w 3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409"/>
              <p:cNvSpPr>
                <a:spLocks/>
              </p:cNvSpPr>
              <p:nvPr/>
            </p:nvSpPr>
            <p:spPr bwMode="auto">
              <a:xfrm>
                <a:off x="1211" y="644"/>
                <a:ext cx="34" cy="34"/>
              </a:xfrm>
              <a:custGeom>
                <a:avLst/>
                <a:gdLst>
                  <a:gd name="T0" fmla="*/ 0 w 67"/>
                  <a:gd name="T1" fmla="*/ 5 h 67"/>
                  <a:gd name="T2" fmla="*/ 1 w 67"/>
                  <a:gd name="T3" fmla="*/ 4 h 67"/>
                  <a:gd name="T4" fmla="*/ 1 w 67"/>
                  <a:gd name="T5" fmla="*/ 3 h 67"/>
                  <a:gd name="T6" fmla="*/ 1 w 67"/>
                  <a:gd name="T7" fmla="*/ 2 h 67"/>
                  <a:gd name="T8" fmla="*/ 2 w 67"/>
                  <a:gd name="T9" fmla="*/ 2 h 67"/>
                  <a:gd name="T10" fmla="*/ 3 w 67"/>
                  <a:gd name="T11" fmla="*/ 1 h 67"/>
                  <a:gd name="T12" fmla="*/ 5 w 67"/>
                  <a:gd name="T13" fmla="*/ 0 h 67"/>
                  <a:gd name="T14" fmla="*/ 5 w 67"/>
                  <a:gd name="T15" fmla="*/ 1 h 67"/>
                  <a:gd name="T16" fmla="*/ 3 w 67"/>
                  <a:gd name="T17" fmla="*/ 1 h 67"/>
                  <a:gd name="T18" fmla="*/ 2 w 67"/>
                  <a:gd name="T19" fmla="*/ 2 h 67"/>
                  <a:gd name="T20" fmla="*/ 1 w 67"/>
                  <a:gd name="T21" fmla="*/ 3 h 67"/>
                  <a:gd name="T22" fmla="*/ 1 w 67"/>
                  <a:gd name="T23" fmla="*/ 3 h 67"/>
                  <a:gd name="T24" fmla="*/ 1 w 67"/>
                  <a:gd name="T25" fmla="*/ 4 h 67"/>
                  <a:gd name="T26" fmla="*/ 1 w 67"/>
                  <a:gd name="T27" fmla="*/ 5 h 67"/>
                  <a:gd name="T28" fmla="*/ 0 w 67"/>
                  <a:gd name="T29" fmla="*/ 5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67">
                    <a:moveTo>
                      <a:pt x="0" y="67"/>
                    </a:moveTo>
                    <a:lnTo>
                      <a:pt x="1" y="53"/>
                    </a:lnTo>
                    <a:lnTo>
                      <a:pt x="5" y="40"/>
                    </a:lnTo>
                    <a:lnTo>
                      <a:pt x="10" y="30"/>
                    </a:lnTo>
                    <a:lnTo>
                      <a:pt x="19" y="19"/>
                    </a:lnTo>
                    <a:lnTo>
                      <a:pt x="42" y="5"/>
                    </a:lnTo>
                    <a:lnTo>
                      <a:pt x="67" y="0"/>
                    </a:lnTo>
                    <a:lnTo>
                      <a:pt x="67" y="7"/>
                    </a:lnTo>
                    <a:lnTo>
                      <a:pt x="44" y="12"/>
                    </a:lnTo>
                    <a:lnTo>
                      <a:pt x="24" y="25"/>
                    </a:lnTo>
                    <a:lnTo>
                      <a:pt x="15" y="35"/>
                    </a:lnTo>
                    <a:lnTo>
                      <a:pt x="10" y="46"/>
                    </a:lnTo>
                    <a:lnTo>
                      <a:pt x="7" y="56"/>
                    </a:lnTo>
                    <a:lnTo>
                      <a:pt x="5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410"/>
              <p:cNvSpPr>
                <a:spLocks/>
              </p:cNvSpPr>
              <p:nvPr/>
            </p:nvSpPr>
            <p:spPr bwMode="auto">
              <a:xfrm>
                <a:off x="1211" y="678"/>
                <a:ext cx="3" cy="1"/>
              </a:xfrm>
              <a:custGeom>
                <a:avLst/>
                <a:gdLst>
                  <a:gd name="T0" fmla="*/ 0 w 5"/>
                  <a:gd name="T1" fmla="*/ 0 h 1"/>
                  <a:gd name="T2" fmla="*/ 1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411"/>
              <p:cNvSpPr>
                <a:spLocks/>
              </p:cNvSpPr>
              <p:nvPr/>
            </p:nvSpPr>
            <p:spPr bwMode="auto">
              <a:xfrm>
                <a:off x="1244" y="644"/>
                <a:ext cx="34" cy="34"/>
              </a:xfrm>
              <a:custGeom>
                <a:avLst/>
                <a:gdLst>
                  <a:gd name="T0" fmla="*/ 0 w 69"/>
                  <a:gd name="T1" fmla="*/ 0 h 67"/>
                  <a:gd name="T2" fmla="*/ 1 w 69"/>
                  <a:gd name="T3" fmla="*/ 1 h 67"/>
                  <a:gd name="T4" fmla="*/ 2 w 69"/>
                  <a:gd name="T5" fmla="*/ 1 h 67"/>
                  <a:gd name="T6" fmla="*/ 2 w 69"/>
                  <a:gd name="T7" fmla="*/ 2 h 67"/>
                  <a:gd name="T8" fmla="*/ 3 w 69"/>
                  <a:gd name="T9" fmla="*/ 3 h 67"/>
                  <a:gd name="T10" fmla="*/ 4 w 69"/>
                  <a:gd name="T11" fmla="*/ 4 h 67"/>
                  <a:gd name="T12" fmla="*/ 4 w 69"/>
                  <a:gd name="T13" fmla="*/ 5 h 67"/>
                  <a:gd name="T14" fmla="*/ 3 w 69"/>
                  <a:gd name="T15" fmla="*/ 5 h 67"/>
                  <a:gd name="T16" fmla="*/ 3 w 69"/>
                  <a:gd name="T17" fmla="*/ 4 h 67"/>
                  <a:gd name="T18" fmla="*/ 3 w 69"/>
                  <a:gd name="T19" fmla="*/ 3 h 67"/>
                  <a:gd name="T20" fmla="*/ 2 w 69"/>
                  <a:gd name="T21" fmla="*/ 2 h 67"/>
                  <a:gd name="T22" fmla="*/ 2 w 69"/>
                  <a:gd name="T23" fmla="*/ 2 h 67"/>
                  <a:gd name="T24" fmla="*/ 1 w 69"/>
                  <a:gd name="T25" fmla="*/ 1 h 67"/>
                  <a:gd name="T26" fmla="*/ 0 w 69"/>
                  <a:gd name="T27" fmla="*/ 1 h 67"/>
                  <a:gd name="T28" fmla="*/ 0 w 69"/>
                  <a:gd name="T29" fmla="*/ 0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67">
                    <a:moveTo>
                      <a:pt x="2" y="0"/>
                    </a:moveTo>
                    <a:lnTo>
                      <a:pt x="26" y="5"/>
                    </a:lnTo>
                    <a:lnTo>
                      <a:pt x="39" y="12"/>
                    </a:lnTo>
                    <a:lnTo>
                      <a:pt x="47" y="19"/>
                    </a:lnTo>
                    <a:lnTo>
                      <a:pt x="63" y="42"/>
                    </a:lnTo>
                    <a:lnTo>
                      <a:pt x="67" y="55"/>
                    </a:lnTo>
                    <a:lnTo>
                      <a:pt x="69" y="67"/>
                    </a:lnTo>
                    <a:lnTo>
                      <a:pt x="62" y="67"/>
                    </a:lnTo>
                    <a:lnTo>
                      <a:pt x="60" y="56"/>
                    </a:lnTo>
                    <a:lnTo>
                      <a:pt x="56" y="44"/>
                    </a:lnTo>
                    <a:lnTo>
                      <a:pt x="42" y="25"/>
                    </a:lnTo>
                    <a:lnTo>
                      <a:pt x="33" y="17"/>
                    </a:lnTo>
                    <a:lnTo>
                      <a:pt x="24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413"/>
              <p:cNvSpPr>
                <a:spLocks/>
              </p:cNvSpPr>
              <p:nvPr/>
            </p:nvSpPr>
            <p:spPr bwMode="auto">
              <a:xfrm>
                <a:off x="1275" y="678"/>
                <a:ext cx="3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414"/>
              <p:cNvSpPr>
                <a:spLocks/>
              </p:cNvSpPr>
              <p:nvPr/>
            </p:nvSpPr>
            <p:spPr bwMode="auto">
              <a:xfrm>
                <a:off x="1053" y="805"/>
                <a:ext cx="35" cy="34"/>
              </a:xfrm>
              <a:custGeom>
                <a:avLst/>
                <a:gdLst>
                  <a:gd name="T0" fmla="*/ 5 w 69"/>
                  <a:gd name="T1" fmla="*/ 0 h 67"/>
                  <a:gd name="T2" fmla="*/ 5 w 69"/>
                  <a:gd name="T3" fmla="*/ 1 h 67"/>
                  <a:gd name="T4" fmla="*/ 4 w 69"/>
                  <a:gd name="T5" fmla="*/ 2 h 67"/>
                  <a:gd name="T6" fmla="*/ 4 w 69"/>
                  <a:gd name="T7" fmla="*/ 3 h 67"/>
                  <a:gd name="T8" fmla="*/ 3 w 69"/>
                  <a:gd name="T9" fmla="*/ 3 h 67"/>
                  <a:gd name="T10" fmla="*/ 2 w 69"/>
                  <a:gd name="T11" fmla="*/ 4 h 67"/>
                  <a:gd name="T12" fmla="*/ 1 w 69"/>
                  <a:gd name="T13" fmla="*/ 5 h 67"/>
                  <a:gd name="T14" fmla="*/ 0 w 69"/>
                  <a:gd name="T15" fmla="*/ 4 h 67"/>
                  <a:gd name="T16" fmla="*/ 2 w 69"/>
                  <a:gd name="T17" fmla="*/ 4 h 67"/>
                  <a:gd name="T18" fmla="*/ 3 w 69"/>
                  <a:gd name="T19" fmla="*/ 3 h 67"/>
                  <a:gd name="T20" fmla="*/ 4 w 69"/>
                  <a:gd name="T21" fmla="*/ 3 h 67"/>
                  <a:gd name="T22" fmla="*/ 4 w 69"/>
                  <a:gd name="T23" fmla="*/ 2 h 67"/>
                  <a:gd name="T24" fmla="*/ 4 w 69"/>
                  <a:gd name="T25" fmla="*/ 1 h 67"/>
                  <a:gd name="T26" fmla="*/ 4 w 69"/>
                  <a:gd name="T27" fmla="*/ 0 h 67"/>
                  <a:gd name="T28" fmla="*/ 5 w 69"/>
                  <a:gd name="T29" fmla="*/ 0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67">
                    <a:moveTo>
                      <a:pt x="69" y="0"/>
                    </a:moveTo>
                    <a:lnTo>
                      <a:pt x="67" y="13"/>
                    </a:lnTo>
                    <a:lnTo>
                      <a:pt x="63" y="25"/>
                    </a:lnTo>
                    <a:lnTo>
                      <a:pt x="56" y="39"/>
                    </a:lnTo>
                    <a:lnTo>
                      <a:pt x="47" y="48"/>
                    </a:lnTo>
                    <a:lnTo>
                      <a:pt x="28" y="62"/>
                    </a:lnTo>
                    <a:lnTo>
                      <a:pt x="3" y="67"/>
                    </a:lnTo>
                    <a:lnTo>
                      <a:pt x="0" y="62"/>
                    </a:lnTo>
                    <a:lnTo>
                      <a:pt x="23" y="57"/>
                    </a:lnTo>
                    <a:lnTo>
                      <a:pt x="42" y="43"/>
                    </a:lnTo>
                    <a:lnTo>
                      <a:pt x="51" y="34"/>
                    </a:lnTo>
                    <a:lnTo>
                      <a:pt x="56" y="23"/>
                    </a:lnTo>
                    <a:lnTo>
                      <a:pt x="60" y="13"/>
                    </a:lnTo>
                    <a:lnTo>
                      <a:pt x="62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415"/>
              <p:cNvSpPr>
                <a:spLocks/>
              </p:cNvSpPr>
              <p:nvPr/>
            </p:nvSpPr>
            <p:spPr bwMode="auto">
              <a:xfrm>
                <a:off x="1021" y="805"/>
                <a:ext cx="33" cy="34"/>
              </a:xfrm>
              <a:custGeom>
                <a:avLst/>
                <a:gdLst>
                  <a:gd name="T0" fmla="*/ 4 w 67"/>
                  <a:gd name="T1" fmla="*/ 5 h 67"/>
                  <a:gd name="T2" fmla="*/ 2 w 67"/>
                  <a:gd name="T3" fmla="*/ 4 h 67"/>
                  <a:gd name="T4" fmla="*/ 1 w 67"/>
                  <a:gd name="T5" fmla="*/ 4 h 67"/>
                  <a:gd name="T6" fmla="*/ 1 w 67"/>
                  <a:gd name="T7" fmla="*/ 3 h 67"/>
                  <a:gd name="T8" fmla="*/ 0 w 67"/>
                  <a:gd name="T9" fmla="*/ 2 h 67"/>
                  <a:gd name="T10" fmla="*/ 0 w 67"/>
                  <a:gd name="T11" fmla="*/ 1 h 67"/>
                  <a:gd name="T12" fmla="*/ 0 w 67"/>
                  <a:gd name="T13" fmla="*/ 0 h 67"/>
                  <a:gd name="T14" fmla="*/ 0 w 67"/>
                  <a:gd name="T15" fmla="*/ 0 h 67"/>
                  <a:gd name="T16" fmla="*/ 0 w 67"/>
                  <a:gd name="T17" fmla="*/ 1 h 67"/>
                  <a:gd name="T18" fmla="*/ 0 w 67"/>
                  <a:gd name="T19" fmla="*/ 2 h 67"/>
                  <a:gd name="T20" fmla="*/ 1 w 67"/>
                  <a:gd name="T21" fmla="*/ 3 h 67"/>
                  <a:gd name="T22" fmla="*/ 2 w 67"/>
                  <a:gd name="T23" fmla="*/ 4 h 67"/>
                  <a:gd name="T24" fmla="*/ 2 w 67"/>
                  <a:gd name="T25" fmla="*/ 4 h 67"/>
                  <a:gd name="T26" fmla="*/ 4 w 67"/>
                  <a:gd name="T27" fmla="*/ 4 h 67"/>
                  <a:gd name="T28" fmla="*/ 4 w 67"/>
                  <a:gd name="T29" fmla="*/ 5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67">
                    <a:moveTo>
                      <a:pt x="67" y="67"/>
                    </a:moveTo>
                    <a:lnTo>
                      <a:pt x="40" y="62"/>
                    </a:lnTo>
                    <a:lnTo>
                      <a:pt x="28" y="57"/>
                    </a:lnTo>
                    <a:lnTo>
                      <a:pt x="19" y="48"/>
                    </a:lnTo>
                    <a:lnTo>
                      <a:pt x="5" y="27"/>
                    </a:lnTo>
                    <a:lnTo>
                      <a:pt x="1" y="1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13"/>
                    </a:lnTo>
                    <a:lnTo>
                      <a:pt x="10" y="23"/>
                    </a:lnTo>
                    <a:lnTo>
                      <a:pt x="24" y="43"/>
                    </a:lnTo>
                    <a:lnTo>
                      <a:pt x="33" y="51"/>
                    </a:lnTo>
                    <a:lnTo>
                      <a:pt x="44" y="57"/>
                    </a:lnTo>
                    <a:lnTo>
                      <a:pt x="67" y="62"/>
                    </a:lnTo>
                    <a:lnTo>
                      <a:pt x="67" y="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416"/>
              <p:cNvSpPr>
                <a:spLocks/>
              </p:cNvSpPr>
              <p:nvPr/>
            </p:nvSpPr>
            <p:spPr bwMode="auto">
              <a:xfrm>
                <a:off x="1053" y="836"/>
                <a:ext cx="2" cy="3"/>
              </a:xfrm>
              <a:custGeom>
                <a:avLst/>
                <a:gdLst>
                  <a:gd name="T0" fmla="*/ 1 w 3"/>
                  <a:gd name="T1" fmla="*/ 1 h 5"/>
                  <a:gd name="T2" fmla="*/ 1 w 3"/>
                  <a:gd name="T3" fmla="*/ 1 h 5"/>
                  <a:gd name="T4" fmla="*/ 1 w 3"/>
                  <a:gd name="T5" fmla="*/ 0 h 5"/>
                  <a:gd name="T6" fmla="*/ 0 w 3"/>
                  <a:gd name="T7" fmla="*/ 0 h 5"/>
                  <a:gd name="T8" fmla="*/ 1 w 3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417"/>
              <p:cNvSpPr>
                <a:spLocks/>
              </p:cNvSpPr>
              <p:nvPr/>
            </p:nvSpPr>
            <p:spPr bwMode="auto">
              <a:xfrm>
                <a:off x="1021" y="772"/>
                <a:ext cx="33" cy="33"/>
              </a:xfrm>
              <a:custGeom>
                <a:avLst/>
                <a:gdLst>
                  <a:gd name="T0" fmla="*/ 0 w 67"/>
                  <a:gd name="T1" fmla="*/ 4 h 67"/>
                  <a:gd name="T2" fmla="*/ 0 w 67"/>
                  <a:gd name="T3" fmla="*/ 3 h 67"/>
                  <a:gd name="T4" fmla="*/ 0 w 67"/>
                  <a:gd name="T5" fmla="*/ 2 h 67"/>
                  <a:gd name="T6" fmla="*/ 0 w 67"/>
                  <a:gd name="T7" fmla="*/ 1 h 67"/>
                  <a:gd name="T8" fmla="*/ 1 w 67"/>
                  <a:gd name="T9" fmla="*/ 1 h 67"/>
                  <a:gd name="T10" fmla="*/ 2 w 67"/>
                  <a:gd name="T11" fmla="*/ 0 h 67"/>
                  <a:gd name="T12" fmla="*/ 4 w 67"/>
                  <a:gd name="T13" fmla="*/ 0 h 67"/>
                  <a:gd name="T14" fmla="*/ 4 w 67"/>
                  <a:gd name="T15" fmla="*/ 0 h 67"/>
                  <a:gd name="T16" fmla="*/ 2 w 67"/>
                  <a:gd name="T17" fmla="*/ 0 h 67"/>
                  <a:gd name="T18" fmla="*/ 1 w 67"/>
                  <a:gd name="T19" fmla="*/ 1 h 67"/>
                  <a:gd name="T20" fmla="*/ 0 w 67"/>
                  <a:gd name="T21" fmla="*/ 2 h 67"/>
                  <a:gd name="T22" fmla="*/ 0 w 67"/>
                  <a:gd name="T23" fmla="*/ 2 h 67"/>
                  <a:gd name="T24" fmla="*/ 0 w 67"/>
                  <a:gd name="T25" fmla="*/ 3 h 67"/>
                  <a:gd name="T26" fmla="*/ 0 w 67"/>
                  <a:gd name="T27" fmla="*/ 4 h 67"/>
                  <a:gd name="T28" fmla="*/ 0 w 67"/>
                  <a:gd name="T29" fmla="*/ 4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67">
                    <a:moveTo>
                      <a:pt x="0" y="67"/>
                    </a:moveTo>
                    <a:lnTo>
                      <a:pt x="1" y="53"/>
                    </a:lnTo>
                    <a:lnTo>
                      <a:pt x="5" y="41"/>
                    </a:lnTo>
                    <a:lnTo>
                      <a:pt x="10" y="30"/>
                    </a:lnTo>
                    <a:lnTo>
                      <a:pt x="19" y="20"/>
                    </a:lnTo>
                    <a:lnTo>
                      <a:pt x="42" y="5"/>
                    </a:lnTo>
                    <a:lnTo>
                      <a:pt x="67" y="0"/>
                    </a:lnTo>
                    <a:lnTo>
                      <a:pt x="67" y="7"/>
                    </a:lnTo>
                    <a:lnTo>
                      <a:pt x="44" y="12"/>
                    </a:lnTo>
                    <a:lnTo>
                      <a:pt x="24" y="25"/>
                    </a:lnTo>
                    <a:lnTo>
                      <a:pt x="15" y="35"/>
                    </a:lnTo>
                    <a:lnTo>
                      <a:pt x="10" y="46"/>
                    </a:lnTo>
                    <a:lnTo>
                      <a:pt x="7" y="57"/>
                    </a:lnTo>
                    <a:lnTo>
                      <a:pt x="5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418"/>
              <p:cNvSpPr>
                <a:spLocks/>
              </p:cNvSpPr>
              <p:nvPr/>
            </p:nvSpPr>
            <p:spPr bwMode="auto">
              <a:xfrm>
                <a:off x="1021" y="805"/>
                <a:ext cx="2" cy="1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419"/>
              <p:cNvSpPr>
                <a:spLocks/>
              </p:cNvSpPr>
              <p:nvPr/>
            </p:nvSpPr>
            <p:spPr bwMode="auto">
              <a:xfrm>
                <a:off x="1053" y="772"/>
                <a:ext cx="35" cy="33"/>
              </a:xfrm>
              <a:custGeom>
                <a:avLst/>
                <a:gdLst>
                  <a:gd name="T0" fmla="*/ 1 w 69"/>
                  <a:gd name="T1" fmla="*/ 0 h 67"/>
                  <a:gd name="T2" fmla="*/ 2 w 69"/>
                  <a:gd name="T3" fmla="*/ 0 h 67"/>
                  <a:gd name="T4" fmla="*/ 3 w 69"/>
                  <a:gd name="T5" fmla="*/ 0 h 67"/>
                  <a:gd name="T6" fmla="*/ 3 w 69"/>
                  <a:gd name="T7" fmla="*/ 1 h 67"/>
                  <a:gd name="T8" fmla="*/ 4 w 69"/>
                  <a:gd name="T9" fmla="*/ 2 h 67"/>
                  <a:gd name="T10" fmla="*/ 5 w 69"/>
                  <a:gd name="T11" fmla="*/ 3 h 67"/>
                  <a:gd name="T12" fmla="*/ 5 w 69"/>
                  <a:gd name="T13" fmla="*/ 4 h 67"/>
                  <a:gd name="T14" fmla="*/ 4 w 69"/>
                  <a:gd name="T15" fmla="*/ 4 h 67"/>
                  <a:gd name="T16" fmla="*/ 4 w 69"/>
                  <a:gd name="T17" fmla="*/ 3 h 67"/>
                  <a:gd name="T18" fmla="*/ 4 w 69"/>
                  <a:gd name="T19" fmla="*/ 2 h 67"/>
                  <a:gd name="T20" fmla="*/ 3 w 69"/>
                  <a:gd name="T21" fmla="*/ 1 h 67"/>
                  <a:gd name="T22" fmla="*/ 3 w 69"/>
                  <a:gd name="T23" fmla="*/ 1 h 67"/>
                  <a:gd name="T24" fmla="*/ 2 w 69"/>
                  <a:gd name="T25" fmla="*/ 0 h 67"/>
                  <a:gd name="T26" fmla="*/ 0 w 69"/>
                  <a:gd name="T27" fmla="*/ 0 h 67"/>
                  <a:gd name="T28" fmla="*/ 1 w 69"/>
                  <a:gd name="T29" fmla="*/ 0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67">
                    <a:moveTo>
                      <a:pt x="2" y="0"/>
                    </a:moveTo>
                    <a:lnTo>
                      <a:pt x="26" y="5"/>
                    </a:lnTo>
                    <a:lnTo>
                      <a:pt x="39" y="12"/>
                    </a:lnTo>
                    <a:lnTo>
                      <a:pt x="47" y="20"/>
                    </a:lnTo>
                    <a:lnTo>
                      <a:pt x="63" y="42"/>
                    </a:lnTo>
                    <a:lnTo>
                      <a:pt x="67" y="55"/>
                    </a:lnTo>
                    <a:lnTo>
                      <a:pt x="69" y="67"/>
                    </a:lnTo>
                    <a:lnTo>
                      <a:pt x="62" y="67"/>
                    </a:lnTo>
                    <a:lnTo>
                      <a:pt x="60" y="57"/>
                    </a:lnTo>
                    <a:lnTo>
                      <a:pt x="56" y="44"/>
                    </a:lnTo>
                    <a:lnTo>
                      <a:pt x="42" y="25"/>
                    </a:lnTo>
                    <a:lnTo>
                      <a:pt x="33" y="18"/>
                    </a:lnTo>
                    <a:lnTo>
                      <a:pt x="24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421"/>
              <p:cNvSpPr>
                <a:spLocks/>
              </p:cNvSpPr>
              <p:nvPr/>
            </p:nvSpPr>
            <p:spPr bwMode="auto">
              <a:xfrm>
                <a:off x="1084" y="805"/>
                <a:ext cx="4" cy="1"/>
              </a:xfrm>
              <a:custGeom>
                <a:avLst/>
                <a:gdLst>
                  <a:gd name="T0" fmla="*/ 1 w 7"/>
                  <a:gd name="T1" fmla="*/ 0 h 1"/>
                  <a:gd name="T2" fmla="*/ 0 w 7"/>
                  <a:gd name="T3" fmla="*/ 0 h 1"/>
                  <a:gd name="T4" fmla="*/ 1 w 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422"/>
              <p:cNvSpPr>
                <a:spLocks/>
              </p:cNvSpPr>
              <p:nvPr/>
            </p:nvSpPr>
            <p:spPr bwMode="auto">
              <a:xfrm>
                <a:off x="1180" y="805"/>
                <a:ext cx="35" cy="34"/>
              </a:xfrm>
              <a:custGeom>
                <a:avLst/>
                <a:gdLst>
                  <a:gd name="T0" fmla="*/ 5 w 69"/>
                  <a:gd name="T1" fmla="*/ 0 h 67"/>
                  <a:gd name="T2" fmla="*/ 5 w 69"/>
                  <a:gd name="T3" fmla="*/ 1 h 67"/>
                  <a:gd name="T4" fmla="*/ 4 w 69"/>
                  <a:gd name="T5" fmla="*/ 2 h 67"/>
                  <a:gd name="T6" fmla="*/ 4 w 69"/>
                  <a:gd name="T7" fmla="*/ 3 h 67"/>
                  <a:gd name="T8" fmla="*/ 3 w 69"/>
                  <a:gd name="T9" fmla="*/ 3 h 67"/>
                  <a:gd name="T10" fmla="*/ 2 w 69"/>
                  <a:gd name="T11" fmla="*/ 4 h 67"/>
                  <a:gd name="T12" fmla="*/ 1 w 69"/>
                  <a:gd name="T13" fmla="*/ 5 h 67"/>
                  <a:gd name="T14" fmla="*/ 0 w 69"/>
                  <a:gd name="T15" fmla="*/ 4 h 67"/>
                  <a:gd name="T16" fmla="*/ 2 w 69"/>
                  <a:gd name="T17" fmla="*/ 4 h 67"/>
                  <a:gd name="T18" fmla="*/ 3 w 69"/>
                  <a:gd name="T19" fmla="*/ 3 h 67"/>
                  <a:gd name="T20" fmla="*/ 4 w 69"/>
                  <a:gd name="T21" fmla="*/ 3 h 67"/>
                  <a:gd name="T22" fmla="*/ 4 w 69"/>
                  <a:gd name="T23" fmla="*/ 2 h 67"/>
                  <a:gd name="T24" fmla="*/ 4 w 69"/>
                  <a:gd name="T25" fmla="*/ 1 h 67"/>
                  <a:gd name="T26" fmla="*/ 4 w 69"/>
                  <a:gd name="T27" fmla="*/ 0 h 67"/>
                  <a:gd name="T28" fmla="*/ 5 w 69"/>
                  <a:gd name="T29" fmla="*/ 0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67">
                    <a:moveTo>
                      <a:pt x="69" y="0"/>
                    </a:moveTo>
                    <a:lnTo>
                      <a:pt x="67" y="13"/>
                    </a:lnTo>
                    <a:lnTo>
                      <a:pt x="63" y="25"/>
                    </a:lnTo>
                    <a:lnTo>
                      <a:pt x="56" y="39"/>
                    </a:lnTo>
                    <a:lnTo>
                      <a:pt x="47" y="48"/>
                    </a:lnTo>
                    <a:lnTo>
                      <a:pt x="28" y="62"/>
                    </a:lnTo>
                    <a:lnTo>
                      <a:pt x="3" y="67"/>
                    </a:lnTo>
                    <a:lnTo>
                      <a:pt x="0" y="62"/>
                    </a:lnTo>
                    <a:lnTo>
                      <a:pt x="23" y="57"/>
                    </a:lnTo>
                    <a:lnTo>
                      <a:pt x="42" y="43"/>
                    </a:lnTo>
                    <a:lnTo>
                      <a:pt x="51" y="34"/>
                    </a:lnTo>
                    <a:lnTo>
                      <a:pt x="56" y="23"/>
                    </a:lnTo>
                    <a:lnTo>
                      <a:pt x="60" y="13"/>
                    </a:lnTo>
                    <a:lnTo>
                      <a:pt x="62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423"/>
              <p:cNvSpPr>
                <a:spLocks/>
              </p:cNvSpPr>
              <p:nvPr/>
            </p:nvSpPr>
            <p:spPr bwMode="auto">
              <a:xfrm>
                <a:off x="1148" y="805"/>
                <a:ext cx="33" cy="34"/>
              </a:xfrm>
              <a:custGeom>
                <a:avLst/>
                <a:gdLst>
                  <a:gd name="T0" fmla="*/ 4 w 67"/>
                  <a:gd name="T1" fmla="*/ 5 h 67"/>
                  <a:gd name="T2" fmla="*/ 2 w 67"/>
                  <a:gd name="T3" fmla="*/ 4 h 67"/>
                  <a:gd name="T4" fmla="*/ 1 w 67"/>
                  <a:gd name="T5" fmla="*/ 4 h 67"/>
                  <a:gd name="T6" fmla="*/ 1 w 67"/>
                  <a:gd name="T7" fmla="*/ 3 h 67"/>
                  <a:gd name="T8" fmla="*/ 0 w 67"/>
                  <a:gd name="T9" fmla="*/ 2 h 67"/>
                  <a:gd name="T10" fmla="*/ 0 w 67"/>
                  <a:gd name="T11" fmla="*/ 1 h 67"/>
                  <a:gd name="T12" fmla="*/ 0 w 67"/>
                  <a:gd name="T13" fmla="*/ 0 h 67"/>
                  <a:gd name="T14" fmla="*/ 0 w 67"/>
                  <a:gd name="T15" fmla="*/ 0 h 67"/>
                  <a:gd name="T16" fmla="*/ 0 w 67"/>
                  <a:gd name="T17" fmla="*/ 1 h 67"/>
                  <a:gd name="T18" fmla="*/ 0 w 67"/>
                  <a:gd name="T19" fmla="*/ 2 h 67"/>
                  <a:gd name="T20" fmla="*/ 1 w 67"/>
                  <a:gd name="T21" fmla="*/ 3 h 67"/>
                  <a:gd name="T22" fmla="*/ 2 w 67"/>
                  <a:gd name="T23" fmla="*/ 4 h 67"/>
                  <a:gd name="T24" fmla="*/ 2 w 67"/>
                  <a:gd name="T25" fmla="*/ 4 h 67"/>
                  <a:gd name="T26" fmla="*/ 4 w 67"/>
                  <a:gd name="T27" fmla="*/ 4 h 67"/>
                  <a:gd name="T28" fmla="*/ 4 w 67"/>
                  <a:gd name="T29" fmla="*/ 5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67">
                    <a:moveTo>
                      <a:pt x="67" y="67"/>
                    </a:moveTo>
                    <a:lnTo>
                      <a:pt x="40" y="62"/>
                    </a:lnTo>
                    <a:lnTo>
                      <a:pt x="28" y="57"/>
                    </a:lnTo>
                    <a:lnTo>
                      <a:pt x="19" y="48"/>
                    </a:lnTo>
                    <a:lnTo>
                      <a:pt x="5" y="27"/>
                    </a:lnTo>
                    <a:lnTo>
                      <a:pt x="1" y="1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13"/>
                    </a:lnTo>
                    <a:lnTo>
                      <a:pt x="10" y="23"/>
                    </a:lnTo>
                    <a:lnTo>
                      <a:pt x="24" y="43"/>
                    </a:lnTo>
                    <a:lnTo>
                      <a:pt x="33" y="51"/>
                    </a:lnTo>
                    <a:lnTo>
                      <a:pt x="44" y="57"/>
                    </a:lnTo>
                    <a:lnTo>
                      <a:pt x="67" y="62"/>
                    </a:lnTo>
                    <a:lnTo>
                      <a:pt x="67" y="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424"/>
              <p:cNvSpPr>
                <a:spLocks/>
              </p:cNvSpPr>
              <p:nvPr/>
            </p:nvSpPr>
            <p:spPr bwMode="auto">
              <a:xfrm>
                <a:off x="1180" y="836"/>
                <a:ext cx="2" cy="3"/>
              </a:xfrm>
              <a:custGeom>
                <a:avLst/>
                <a:gdLst>
                  <a:gd name="T0" fmla="*/ 1 w 3"/>
                  <a:gd name="T1" fmla="*/ 1 h 5"/>
                  <a:gd name="T2" fmla="*/ 1 w 3"/>
                  <a:gd name="T3" fmla="*/ 1 h 5"/>
                  <a:gd name="T4" fmla="*/ 1 w 3"/>
                  <a:gd name="T5" fmla="*/ 0 h 5"/>
                  <a:gd name="T6" fmla="*/ 0 w 3"/>
                  <a:gd name="T7" fmla="*/ 0 h 5"/>
                  <a:gd name="T8" fmla="*/ 1 w 3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425"/>
              <p:cNvSpPr>
                <a:spLocks/>
              </p:cNvSpPr>
              <p:nvPr/>
            </p:nvSpPr>
            <p:spPr bwMode="auto">
              <a:xfrm>
                <a:off x="1148" y="772"/>
                <a:ext cx="33" cy="33"/>
              </a:xfrm>
              <a:custGeom>
                <a:avLst/>
                <a:gdLst>
                  <a:gd name="T0" fmla="*/ 0 w 67"/>
                  <a:gd name="T1" fmla="*/ 4 h 67"/>
                  <a:gd name="T2" fmla="*/ 0 w 67"/>
                  <a:gd name="T3" fmla="*/ 3 h 67"/>
                  <a:gd name="T4" fmla="*/ 0 w 67"/>
                  <a:gd name="T5" fmla="*/ 2 h 67"/>
                  <a:gd name="T6" fmla="*/ 0 w 67"/>
                  <a:gd name="T7" fmla="*/ 1 h 67"/>
                  <a:gd name="T8" fmla="*/ 1 w 67"/>
                  <a:gd name="T9" fmla="*/ 1 h 67"/>
                  <a:gd name="T10" fmla="*/ 2 w 67"/>
                  <a:gd name="T11" fmla="*/ 0 h 67"/>
                  <a:gd name="T12" fmla="*/ 4 w 67"/>
                  <a:gd name="T13" fmla="*/ 0 h 67"/>
                  <a:gd name="T14" fmla="*/ 4 w 67"/>
                  <a:gd name="T15" fmla="*/ 0 h 67"/>
                  <a:gd name="T16" fmla="*/ 2 w 67"/>
                  <a:gd name="T17" fmla="*/ 0 h 67"/>
                  <a:gd name="T18" fmla="*/ 1 w 67"/>
                  <a:gd name="T19" fmla="*/ 1 h 67"/>
                  <a:gd name="T20" fmla="*/ 0 w 67"/>
                  <a:gd name="T21" fmla="*/ 2 h 67"/>
                  <a:gd name="T22" fmla="*/ 0 w 67"/>
                  <a:gd name="T23" fmla="*/ 2 h 67"/>
                  <a:gd name="T24" fmla="*/ 0 w 67"/>
                  <a:gd name="T25" fmla="*/ 3 h 67"/>
                  <a:gd name="T26" fmla="*/ 0 w 67"/>
                  <a:gd name="T27" fmla="*/ 4 h 67"/>
                  <a:gd name="T28" fmla="*/ 0 w 67"/>
                  <a:gd name="T29" fmla="*/ 4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67">
                    <a:moveTo>
                      <a:pt x="0" y="67"/>
                    </a:moveTo>
                    <a:lnTo>
                      <a:pt x="1" y="53"/>
                    </a:lnTo>
                    <a:lnTo>
                      <a:pt x="5" y="41"/>
                    </a:lnTo>
                    <a:lnTo>
                      <a:pt x="10" y="30"/>
                    </a:lnTo>
                    <a:lnTo>
                      <a:pt x="19" y="20"/>
                    </a:lnTo>
                    <a:lnTo>
                      <a:pt x="42" y="5"/>
                    </a:lnTo>
                    <a:lnTo>
                      <a:pt x="67" y="0"/>
                    </a:lnTo>
                    <a:lnTo>
                      <a:pt x="67" y="7"/>
                    </a:lnTo>
                    <a:lnTo>
                      <a:pt x="44" y="12"/>
                    </a:lnTo>
                    <a:lnTo>
                      <a:pt x="24" y="25"/>
                    </a:lnTo>
                    <a:lnTo>
                      <a:pt x="15" y="35"/>
                    </a:lnTo>
                    <a:lnTo>
                      <a:pt x="10" y="46"/>
                    </a:lnTo>
                    <a:lnTo>
                      <a:pt x="7" y="57"/>
                    </a:lnTo>
                    <a:lnTo>
                      <a:pt x="5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426"/>
              <p:cNvSpPr>
                <a:spLocks/>
              </p:cNvSpPr>
              <p:nvPr/>
            </p:nvSpPr>
            <p:spPr bwMode="auto">
              <a:xfrm>
                <a:off x="1148" y="805"/>
                <a:ext cx="2" cy="1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427"/>
              <p:cNvSpPr>
                <a:spLocks/>
              </p:cNvSpPr>
              <p:nvPr/>
            </p:nvSpPr>
            <p:spPr bwMode="auto">
              <a:xfrm>
                <a:off x="1180" y="772"/>
                <a:ext cx="35" cy="33"/>
              </a:xfrm>
              <a:custGeom>
                <a:avLst/>
                <a:gdLst>
                  <a:gd name="T0" fmla="*/ 1 w 69"/>
                  <a:gd name="T1" fmla="*/ 0 h 67"/>
                  <a:gd name="T2" fmla="*/ 2 w 69"/>
                  <a:gd name="T3" fmla="*/ 0 h 67"/>
                  <a:gd name="T4" fmla="*/ 3 w 69"/>
                  <a:gd name="T5" fmla="*/ 0 h 67"/>
                  <a:gd name="T6" fmla="*/ 3 w 69"/>
                  <a:gd name="T7" fmla="*/ 1 h 67"/>
                  <a:gd name="T8" fmla="*/ 4 w 69"/>
                  <a:gd name="T9" fmla="*/ 2 h 67"/>
                  <a:gd name="T10" fmla="*/ 5 w 69"/>
                  <a:gd name="T11" fmla="*/ 3 h 67"/>
                  <a:gd name="T12" fmla="*/ 5 w 69"/>
                  <a:gd name="T13" fmla="*/ 4 h 67"/>
                  <a:gd name="T14" fmla="*/ 4 w 69"/>
                  <a:gd name="T15" fmla="*/ 4 h 67"/>
                  <a:gd name="T16" fmla="*/ 4 w 69"/>
                  <a:gd name="T17" fmla="*/ 3 h 67"/>
                  <a:gd name="T18" fmla="*/ 4 w 69"/>
                  <a:gd name="T19" fmla="*/ 2 h 67"/>
                  <a:gd name="T20" fmla="*/ 3 w 69"/>
                  <a:gd name="T21" fmla="*/ 1 h 67"/>
                  <a:gd name="T22" fmla="*/ 3 w 69"/>
                  <a:gd name="T23" fmla="*/ 1 h 67"/>
                  <a:gd name="T24" fmla="*/ 2 w 69"/>
                  <a:gd name="T25" fmla="*/ 0 h 67"/>
                  <a:gd name="T26" fmla="*/ 0 w 69"/>
                  <a:gd name="T27" fmla="*/ 0 h 67"/>
                  <a:gd name="T28" fmla="*/ 1 w 69"/>
                  <a:gd name="T29" fmla="*/ 0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67">
                    <a:moveTo>
                      <a:pt x="2" y="0"/>
                    </a:moveTo>
                    <a:lnTo>
                      <a:pt x="26" y="5"/>
                    </a:lnTo>
                    <a:lnTo>
                      <a:pt x="39" y="12"/>
                    </a:lnTo>
                    <a:lnTo>
                      <a:pt x="47" y="20"/>
                    </a:lnTo>
                    <a:lnTo>
                      <a:pt x="63" y="42"/>
                    </a:lnTo>
                    <a:lnTo>
                      <a:pt x="67" y="55"/>
                    </a:lnTo>
                    <a:lnTo>
                      <a:pt x="69" y="67"/>
                    </a:lnTo>
                    <a:lnTo>
                      <a:pt x="62" y="67"/>
                    </a:lnTo>
                    <a:lnTo>
                      <a:pt x="60" y="57"/>
                    </a:lnTo>
                    <a:lnTo>
                      <a:pt x="56" y="44"/>
                    </a:lnTo>
                    <a:lnTo>
                      <a:pt x="42" y="25"/>
                    </a:lnTo>
                    <a:lnTo>
                      <a:pt x="33" y="18"/>
                    </a:lnTo>
                    <a:lnTo>
                      <a:pt x="24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429"/>
              <p:cNvSpPr>
                <a:spLocks/>
              </p:cNvSpPr>
              <p:nvPr/>
            </p:nvSpPr>
            <p:spPr bwMode="auto">
              <a:xfrm>
                <a:off x="1211" y="805"/>
                <a:ext cx="4" cy="1"/>
              </a:xfrm>
              <a:custGeom>
                <a:avLst/>
                <a:gdLst>
                  <a:gd name="T0" fmla="*/ 1 w 7"/>
                  <a:gd name="T1" fmla="*/ 0 h 1"/>
                  <a:gd name="T2" fmla="*/ 0 w 7"/>
                  <a:gd name="T3" fmla="*/ 0 h 1"/>
                  <a:gd name="T4" fmla="*/ 1 w 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430"/>
              <p:cNvSpPr>
                <a:spLocks/>
              </p:cNvSpPr>
              <p:nvPr/>
            </p:nvSpPr>
            <p:spPr bwMode="auto">
              <a:xfrm>
                <a:off x="1307" y="805"/>
                <a:ext cx="35" cy="34"/>
              </a:xfrm>
              <a:custGeom>
                <a:avLst/>
                <a:gdLst>
                  <a:gd name="T0" fmla="*/ 5 w 69"/>
                  <a:gd name="T1" fmla="*/ 0 h 67"/>
                  <a:gd name="T2" fmla="*/ 5 w 69"/>
                  <a:gd name="T3" fmla="*/ 1 h 67"/>
                  <a:gd name="T4" fmla="*/ 4 w 69"/>
                  <a:gd name="T5" fmla="*/ 2 h 67"/>
                  <a:gd name="T6" fmla="*/ 4 w 69"/>
                  <a:gd name="T7" fmla="*/ 3 h 67"/>
                  <a:gd name="T8" fmla="*/ 3 w 69"/>
                  <a:gd name="T9" fmla="*/ 3 h 67"/>
                  <a:gd name="T10" fmla="*/ 2 w 69"/>
                  <a:gd name="T11" fmla="*/ 4 h 67"/>
                  <a:gd name="T12" fmla="*/ 1 w 69"/>
                  <a:gd name="T13" fmla="*/ 5 h 67"/>
                  <a:gd name="T14" fmla="*/ 0 w 69"/>
                  <a:gd name="T15" fmla="*/ 4 h 67"/>
                  <a:gd name="T16" fmla="*/ 2 w 69"/>
                  <a:gd name="T17" fmla="*/ 4 h 67"/>
                  <a:gd name="T18" fmla="*/ 3 w 69"/>
                  <a:gd name="T19" fmla="*/ 3 h 67"/>
                  <a:gd name="T20" fmla="*/ 4 w 69"/>
                  <a:gd name="T21" fmla="*/ 3 h 67"/>
                  <a:gd name="T22" fmla="*/ 4 w 69"/>
                  <a:gd name="T23" fmla="*/ 2 h 67"/>
                  <a:gd name="T24" fmla="*/ 4 w 69"/>
                  <a:gd name="T25" fmla="*/ 1 h 67"/>
                  <a:gd name="T26" fmla="*/ 4 w 69"/>
                  <a:gd name="T27" fmla="*/ 0 h 67"/>
                  <a:gd name="T28" fmla="*/ 5 w 69"/>
                  <a:gd name="T29" fmla="*/ 0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67">
                    <a:moveTo>
                      <a:pt x="69" y="0"/>
                    </a:moveTo>
                    <a:lnTo>
                      <a:pt x="67" y="13"/>
                    </a:lnTo>
                    <a:lnTo>
                      <a:pt x="63" y="25"/>
                    </a:lnTo>
                    <a:lnTo>
                      <a:pt x="56" y="39"/>
                    </a:lnTo>
                    <a:lnTo>
                      <a:pt x="47" y="48"/>
                    </a:lnTo>
                    <a:lnTo>
                      <a:pt x="28" y="62"/>
                    </a:lnTo>
                    <a:lnTo>
                      <a:pt x="3" y="67"/>
                    </a:lnTo>
                    <a:lnTo>
                      <a:pt x="0" y="62"/>
                    </a:lnTo>
                    <a:lnTo>
                      <a:pt x="23" y="57"/>
                    </a:lnTo>
                    <a:lnTo>
                      <a:pt x="42" y="43"/>
                    </a:lnTo>
                    <a:lnTo>
                      <a:pt x="51" y="34"/>
                    </a:lnTo>
                    <a:lnTo>
                      <a:pt x="56" y="23"/>
                    </a:lnTo>
                    <a:lnTo>
                      <a:pt x="60" y="13"/>
                    </a:lnTo>
                    <a:lnTo>
                      <a:pt x="62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431"/>
              <p:cNvSpPr>
                <a:spLocks/>
              </p:cNvSpPr>
              <p:nvPr/>
            </p:nvSpPr>
            <p:spPr bwMode="auto">
              <a:xfrm>
                <a:off x="1275" y="805"/>
                <a:ext cx="33" cy="34"/>
              </a:xfrm>
              <a:custGeom>
                <a:avLst/>
                <a:gdLst>
                  <a:gd name="T0" fmla="*/ 4 w 67"/>
                  <a:gd name="T1" fmla="*/ 5 h 67"/>
                  <a:gd name="T2" fmla="*/ 2 w 67"/>
                  <a:gd name="T3" fmla="*/ 4 h 67"/>
                  <a:gd name="T4" fmla="*/ 1 w 67"/>
                  <a:gd name="T5" fmla="*/ 4 h 67"/>
                  <a:gd name="T6" fmla="*/ 1 w 67"/>
                  <a:gd name="T7" fmla="*/ 3 h 67"/>
                  <a:gd name="T8" fmla="*/ 0 w 67"/>
                  <a:gd name="T9" fmla="*/ 2 h 67"/>
                  <a:gd name="T10" fmla="*/ 0 w 67"/>
                  <a:gd name="T11" fmla="*/ 1 h 67"/>
                  <a:gd name="T12" fmla="*/ 0 w 67"/>
                  <a:gd name="T13" fmla="*/ 0 h 67"/>
                  <a:gd name="T14" fmla="*/ 0 w 67"/>
                  <a:gd name="T15" fmla="*/ 0 h 67"/>
                  <a:gd name="T16" fmla="*/ 0 w 67"/>
                  <a:gd name="T17" fmla="*/ 1 h 67"/>
                  <a:gd name="T18" fmla="*/ 0 w 67"/>
                  <a:gd name="T19" fmla="*/ 2 h 67"/>
                  <a:gd name="T20" fmla="*/ 1 w 67"/>
                  <a:gd name="T21" fmla="*/ 3 h 67"/>
                  <a:gd name="T22" fmla="*/ 2 w 67"/>
                  <a:gd name="T23" fmla="*/ 4 h 67"/>
                  <a:gd name="T24" fmla="*/ 2 w 67"/>
                  <a:gd name="T25" fmla="*/ 4 h 67"/>
                  <a:gd name="T26" fmla="*/ 4 w 67"/>
                  <a:gd name="T27" fmla="*/ 4 h 67"/>
                  <a:gd name="T28" fmla="*/ 4 w 67"/>
                  <a:gd name="T29" fmla="*/ 5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67">
                    <a:moveTo>
                      <a:pt x="67" y="67"/>
                    </a:moveTo>
                    <a:lnTo>
                      <a:pt x="40" y="62"/>
                    </a:lnTo>
                    <a:lnTo>
                      <a:pt x="28" y="57"/>
                    </a:lnTo>
                    <a:lnTo>
                      <a:pt x="19" y="48"/>
                    </a:lnTo>
                    <a:lnTo>
                      <a:pt x="5" y="27"/>
                    </a:lnTo>
                    <a:lnTo>
                      <a:pt x="1" y="1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13"/>
                    </a:lnTo>
                    <a:lnTo>
                      <a:pt x="10" y="23"/>
                    </a:lnTo>
                    <a:lnTo>
                      <a:pt x="24" y="43"/>
                    </a:lnTo>
                    <a:lnTo>
                      <a:pt x="33" y="51"/>
                    </a:lnTo>
                    <a:lnTo>
                      <a:pt x="44" y="57"/>
                    </a:lnTo>
                    <a:lnTo>
                      <a:pt x="67" y="62"/>
                    </a:lnTo>
                    <a:lnTo>
                      <a:pt x="67" y="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432"/>
              <p:cNvSpPr>
                <a:spLocks/>
              </p:cNvSpPr>
              <p:nvPr/>
            </p:nvSpPr>
            <p:spPr bwMode="auto">
              <a:xfrm>
                <a:off x="1307" y="836"/>
                <a:ext cx="2" cy="3"/>
              </a:xfrm>
              <a:custGeom>
                <a:avLst/>
                <a:gdLst>
                  <a:gd name="T0" fmla="*/ 1 w 3"/>
                  <a:gd name="T1" fmla="*/ 1 h 5"/>
                  <a:gd name="T2" fmla="*/ 1 w 3"/>
                  <a:gd name="T3" fmla="*/ 1 h 5"/>
                  <a:gd name="T4" fmla="*/ 1 w 3"/>
                  <a:gd name="T5" fmla="*/ 0 h 5"/>
                  <a:gd name="T6" fmla="*/ 0 w 3"/>
                  <a:gd name="T7" fmla="*/ 0 h 5"/>
                  <a:gd name="T8" fmla="*/ 1 w 3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433"/>
              <p:cNvSpPr>
                <a:spLocks/>
              </p:cNvSpPr>
              <p:nvPr/>
            </p:nvSpPr>
            <p:spPr bwMode="auto">
              <a:xfrm>
                <a:off x="1275" y="772"/>
                <a:ext cx="33" cy="33"/>
              </a:xfrm>
              <a:custGeom>
                <a:avLst/>
                <a:gdLst>
                  <a:gd name="T0" fmla="*/ 0 w 67"/>
                  <a:gd name="T1" fmla="*/ 4 h 67"/>
                  <a:gd name="T2" fmla="*/ 0 w 67"/>
                  <a:gd name="T3" fmla="*/ 3 h 67"/>
                  <a:gd name="T4" fmla="*/ 0 w 67"/>
                  <a:gd name="T5" fmla="*/ 2 h 67"/>
                  <a:gd name="T6" fmla="*/ 0 w 67"/>
                  <a:gd name="T7" fmla="*/ 1 h 67"/>
                  <a:gd name="T8" fmla="*/ 1 w 67"/>
                  <a:gd name="T9" fmla="*/ 1 h 67"/>
                  <a:gd name="T10" fmla="*/ 2 w 67"/>
                  <a:gd name="T11" fmla="*/ 0 h 67"/>
                  <a:gd name="T12" fmla="*/ 4 w 67"/>
                  <a:gd name="T13" fmla="*/ 0 h 67"/>
                  <a:gd name="T14" fmla="*/ 4 w 67"/>
                  <a:gd name="T15" fmla="*/ 0 h 67"/>
                  <a:gd name="T16" fmla="*/ 2 w 67"/>
                  <a:gd name="T17" fmla="*/ 0 h 67"/>
                  <a:gd name="T18" fmla="*/ 1 w 67"/>
                  <a:gd name="T19" fmla="*/ 1 h 67"/>
                  <a:gd name="T20" fmla="*/ 0 w 67"/>
                  <a:gd name="T21" fmla="*/ 2 h 67"/>
                  <a:gd name="T22" fmla="*/ 0 w 67"/>
                  <a:gd name="T23" fmla="*/ 2 h 67"/>
                  <a:gd name="T24" fmla="*/ 0 w 67"/>
                  <a:gd name="T25" fmla="*/ 3 h 67"/>
                  <a:gd name="T26" fmla="*/ 0 w 67"/>
                  <a:gd name="T27" fmla="*/ 4 h 67"/>
                  <a:gd name="T28" fmla="*/ 0 w 67"/>
                  <a:gd name="T29" fmla="*/ 4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67">
                    <a:moveTo>
                      <a:pt x="0" y="67"/>
                    </a:moveTo>
                    <a:lnTo>
                      <a:pt x="1" y="53"/>
                    </a:lnTo>
                    <a:lnTo>
                      <a:pt x="5" y="41"/>
                    </a:lnTo>
                    <a:lnTo>
                      <a:pt x="10" y="30"/>
                    </a:lnTo>
                    <a:lnTo>
                      <a:pt x="19" y="20"/>
                    </a:lnTo>
                    <a:lnTo>
                      <a:pt x="42" y="5"/>
                    </a:lnTo>
                    <a:lnTo>
                      <a:pt x="67" y="0"/>
                    </a:lnTo>
                    <a:lnTo>
                      <a:pt x="67" y="7"/>
                    </a:lnTo>
                    <a:lnTo>
                      <a:pt x="44" y="12"/>
                    </a:lnTo>
                    <a:lnTo>
                      <a:pt x="24" y="25"/>
                    </a:lnTo>
                    <a:lnTo>
                      <a:pt x="15" y="35"/>
                    </a:lnTo>
                    <a:lnTo>
                      <a:pt x="10" y="46"/>
                    </a:lnTo>
                    <a:lnTo>
                      <a:pt x="7" y="57"/>
                    </a:lnTo>
                    <a:lnTo>
                      <a:pt x="5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434"/>
              <p:cNvSpPr>
                <a:spLocks/>
              </p:cNvSpPr>
              <p:nvPr/>
            </p:nvSpPr>
            <p:spPr bwMode="auto">
              <a:xfrm>
                <a:off x="1275" y="805"/>
                <a:ext cx="2" cy="1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435"/>
              <p:cNvSpPr>
                <a:spLocks/>
              </p:cNvSpPr>
              <p:nvPr/>
            </p:nvSpPr>
            <p:spPr bwMode="auto">
              <a:xfrm>
                <a:off x="1307" y="772"/>
                <a:ext cx="35" cy="33"/>
              </a:xfrm>
              <a:custGeom>
                <a:avLst/>
                <a:gdLst>
                  <a:gd name="T0" fmla="*/ 1 w 69"/>
                  <a:gd name="T1" fmla="*/ 0 h 67"/>
                  <a:gd name="T2" fmla="*/ 2 w 69"/>
                  <a:gd name="T3" fmla="*/ 0 h 67"/>
                  <a:gd name="T4" fmla="*/ 3 w 69"/>
                  <a:gd name="T5" fmla="*/ 0 h 67"/>
                  <a:gd name="T6" fmla="*/ 3 w 69"/>
                  <a:gd name="T7" fmla="*/ 1 h 67"/>
                  <a:gd name="T8" fmla="*/ 4 w 69"/>
                  <a:gd name="T9" fmla="*/ 2 h 67"/>
                  <a:gd name="T10" fmla="*/ 5 w 69"/>
                  <a:gd name="T11" fmla="*/ 3 h 67"/>
                  <a:gd name="T12" fmla="*/ 5 w 69"/>
                  <a:gd name="T13" fmla="*/ 4 h 67"/>
                  <a:gd name="T14" fmla="*/ 4 w 69"/>
                  <a:gd name="T15" fmla="*/ 4 h 67"/>
                  <a:gd name="T16" fmla="*/ 4 w 69"/>
                  <a:gd name="T17" fmla="*/ 3 h 67"/>
                  <a:gd name="T18" fmla="*/ 4 w 69"/>
                  <a:gd name="T19" fmla="*/ 2 h 67"/>
                  <a:gd name="T20" fmla="*/ 3 w 69"/>
                  <a:gd name="T21" fmla="*/ 1 h 67"/>
                  <a:gd name="T22" fmla="*/ 3 w 69"/>
                  <a:gd name="T23" fmla="*/ 1 h 67"/>
                  <a:gd name="T24" fmla="*/ 2 w 69"/>
                  <a:gd name="T25" fmla="*/ 0 h 67"/>
                  <a:gd name="T26" fmla="*/ 0 w 69"/>
                  <a:gd name="T27" fmla="*/ 0 h 67"/>
                  <a:gd name="T28" fmla="*/ 1 w 69"/>
                  <a:gd name="T29" fmla="*/ 0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67">
                    <a:moveTo>
                      <a:pt x="2" y="0"/>
                    </a:moveTo>
                    <a:lnTo>
                      <a:pt x="26" y="5"/>
                    </a:lnTo>
                    <a:lnTo>
                      <a:pt x="39" y="12"/>
                    </a:lnTo>
                    <a:lnTo>
                      <a:pt x="47" y="20"/>
                    </a:lnTo>
                    <a:lnTo>
                      <a:pt x="63" y="42"/>
                    </a:lnTo>
                    <a:lnTo>
                      <a:pt x="67" y="55"/>
                    </a:lnTo>
                    <a:lnTo>
                      <a:pt x="69" y="67"/>
                    </a:lnTo>
                    <a:lnTo>
                      <a:pt x="62" y="67"/>
                    </a:lnTo>
                    <a:lnTo>
                      <a:pt x="60" y="57"/>
                    </a:lnTo>
                    <a:lnTo>
                      <a:pt x="56" y="44"/>
                    </a:lnTo>
                    <a:lnTo>
                      <a:pt x="42" y="25"/>
                    </a:lnTo>
                    <a:lnTo>
                      <a:pt x="33" y="18"/>
                    </a:lnTo>
                    <a:lnTo>
                      <a:pt x="24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437"/>
              <p:cNvSpPr>
                <a:spLocks/>
              </p:cNvSpPr>
              <p:nvPr/>
            </p:nvSpPr>
            <p:spPr bwMode="auto">
              <a:xfrm>
                <a:off x="1338" y="805"/>
                <a:ext cx="4" cy="1"/>
              </a:xfrm>
              <a:custGeom>
                <a:avLst/>
                <a:gdLst>
                  <a:gd name="T0" fmla="*/ 1 w 7"/>
                  <a:gd name="T1" fmla="*/ 0 h 1"/>
                  <a:gd name="T2" fmla="*/ 0 w 7"/>
                  <a:gd name="T3" fmla="*/ 0 h 1"/>
                  <a:gd name="T4" fmla="*/ 1 w 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438"/>
              <p:cNvSpPr>
                <a:spLocks/>
              </p:cNvSpPr>
              <p:nvPr/>
            </p:nvSpPr>
            <p:spPr bwMode="auto">
              <a:xfrm>
                <a:off x="1244" y="932"/>
                <a:ext cx="34" cy="34"/>
              </a:xfrm>
              <a:custGeom>
                <a:avLst/>
                <a:gdLst>
                  <a:gd name="T0" fmla="*/ 4 w 69"/>
                  <a:gd name="T1" fmla="*/ 0 h 67"/>
                  <a:gd name="T2" fmla="*/ 4 w 69"/>
                  <a:gd name="T3" fmla="*/ 1 h 67"/>
                  <a:gd name="T4" fmla="*/ 3 w 69"/>
                  <a:gd name="T5" fmla="*/ 2 h 67"/>
                  <a:gd name="T6" fmla="*/ 3 w 69"/>
                  <a:gd name="T7" fmla="*/ 3 h 67"/>
                  <a:gd name="T8" fmla="*/ 2 w 69"/>
                  <a:gd name="T9" fmla="*/ 3 h 67"/>
                  <a:gd name="T10" fmla="*/ 1 w 69"/>
                  <a:gd name="T11" fmla="*/ 4 h 67"/>
                  <a:gd name="T12" fmla="*/ 0 w 69"/>
                  <a:gd name="T13" fmla="*/ 5 h 67"/>
                  <a:gd name="T14" fmla="*/ 0 w 69"/>
                  <a:gd name="T15" fmla="*/ 4 h 67"/>
                  <a:gd name="T16" fmla="*/ 1 w 69"/>
                  <a:gd name="T17" fmla="*/ 4 h 67"/>
                  <a:gd name="T18" fmla="*/ 2 w 69"/>
                  <a:gd name="T19" fmla="*/ 3 h 67"/>
                  <a:gd name="T20" fmla="*/ 3 w 69"/>
                  <a:gd name="T21" fmla="*/ 3 h 67"/>
                  <a:gd name="T22" fmla="*/ 3 w 69"/>
                  <a:gd name="T23" fmla="*/ 2 h 67"/>
                  <a:gd name="T24" fmla="*/ 3 w 69"/>
                  <a:gd name="T25" fmla="*/ 1 h 67"/>
                  <a:gd name="T26" fmla="*/ 3 w 69"/>
                  <a:gd name="T27" fmla="*/ 0 h 67"/>
                  <a:gd name="T28" fmla="*/ 4 w 69"/>
                  <a:gd name="T29" fmla="*/ 0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67">
                    <a:moveTo>
                      <a:pt x="69" y="0"/>
                    </a:moveTo>
                    <a:lnTo>
                      <a:pt x="67" y="12"/>
                    </a:lnTo>
                    <a:lnTo>
                      <a:pt x="63" y="24"/>
                    </a:lnTo>
                    <a:lnTo>
                      <a:pt x="56" y="38"/>
                    </a:lnTo>
                    <a:lnTo>
                      <a:pt x="47" y="47"/>
                    </a:lnTo>
                    <a:lnTo>
                      <a:pt x="28" y="61"/>
                    </a:lnTo>
                    <a:lnTo>
                      <a:pt x="3" y="67"/>
                    </a:lnTo>
                    <a:lnTo>
                      <a:pt x="0" y="61"/>
                    </a:lnTo>
                    <a:lnTo>
                      <a:pt x="23" y="56"/>
                    </a:lnTo>
                    <a:lnTo>
                      <a:pt x="42" y="42"/>
                    </a:lnTo>
                    <a:lnTo>
                      <a:pt x="51" y="33"/>
                    </a:lnTo>
                    <a:lnTo>
                      <a:pt x="56" y="22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439"/>
              <p:cNvSpPr>
                <a:spLocks/>
              </p:cNvSpPr>
              <p:nvPr/>
            </p:nvSpPr>
            <p:spPr bwMode="auto">
              <a:xfrm>
                <a:off x="1211" y="932"/>
                <a:ext cx="34" cy="34"/>
              </a:xfrm>
              <a:custGeom>
                <a:avLst/>
                <a:gdLst>
                  <a:gd name="T0" fmla="*/ 5 w 67"/>
                  <a:gd name="T1" fmla="*/ 5 h 67"/>
                  <a:gd name="T2" fmla="*/ 3 w 67"/>
                  <a:gd name="T3" fmla="*/ 4 h 67"/>
                  <a:gd name="T4" fmla="*/ 2 w 67"/>
                  <a:gd name="T5" fmla="*/ 4 h 67"/>
                  <a:gd name="T6" fmla="*/ 2 w 67"/>
                  <a:gd name="T7" fmla="*/ 3 h 67"/>
                  <a:gd name="T8" fmla="*/ 1 w 67"/>
                  <a:gd name="T9" fmla="*/ 2 h 67"/>
                  <a:gd name="T10" fmla="*/ 1 w 67"/>
                  <a:gd name="T11" fmla="*/ 1 h 67"/>
                  <a:gd name="T12" fmla="*/ 0 w 67"/>
                  <a:gd name="T13" fmla="*/ 0 h 67"/>
                  <a:gd name="T14" fmla="*/ 1 w 67"/>
                  <a:gd name="T15" fmla="*/ 0 h 67"/>
                  <a:gd name="T16" fmla="*/ 1 w 67"/>
                  <a:gd name="T17" fmla="*/ 1 h 67"/>
                  <a:gd name="T18" fmla="*/ 1 w 67"/>
                  <a:gd name="T19" fmla="*/ 2 h 67"/>
                  <a:gd name="T20" fmla="*/ 2 w 67"/>
                  <a:gd name="T21" fmla="*/ 3 h 67"/>
                  <a:gd name="T22" fmla="*/ 3 w 67"/>
                  <a:gd name="T23" fmla="*/ 4 h 67"/>
                  <a:gd name="T24" fmla="*/ 3 w 67"/>
                  <a:gd name="T25" fmla="*/ 4 h 67"/>
                  <a:gd name="T26" fmla="*/ 5 w 67"/>
                  <a:gd name="T27" fmla="*/ 4 h 67"/>
                  <a:gd name="T28" fmla="*/ 5 w 67"/>
                  <a:gd name="T29" fmla="*/ 5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67">
                    <a:moveTo>
                      <a:pt x="67" y="67"/>
                    </a:moveTo>
                    <a:lnTo>
                      <a:pt x="40" y="61"/>
                    </a:lnTo>
                    <a:lnTo>
                      <a:pt x="28" y="56"/>
                    </a:lnTo>
                    <a:lnTo>
                      <a:pt x="19" y="47"/>
                    </a:lnTo>
                    <a:lnTo>
                      <a:pt x="5" y="26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12"/>
                    </a:lnTo>
                    <a:lnTo>
                      <a:pt x="10" y="22"/>
                    </a:lnTo>
                    <a:lnTo>
                      <a:pt x="24" y="42"/>
                    </a:lnTo>
                    <a:lnTo>
                      <a:pt x="33" y="51"/>
                    </a:lnTo>
                    <a:lnTo>
                      <a:pt x="44" y="56"/>
                    </a:lnTo>
                    <a:lnTo>
                      <a:pt x="67" y="61"/>
                    </a:lnTo>
                    <a:lnTo>
                      <a:pt x="67" y="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440"/>
              <p:cNvSpPr>
                <a:spLocks/>
              </p:cNvSpPr>
              <p:nvPr/>
            </p:nvSpPr>
            <p:spPr bwMode="auto">
              <a:xfrm>
                <a:off x="1244" y="963"/>
                <a:ext cx="2" cy="3"/>
              </a:xfrm>
              <a:custGeom>
                <a:avLst/>
                <a:gdLst>
                  <a:gd name="T0" fmla="*/ 1 w 3"/>
                  <a:gd name="T1" fmla="*/ 1 h 6"/>
                  <a:gd name="T2" fmla="*/ 1 w 3"/>
                  <a:gd name="T3" fmla="*/ 1 h 6"/>
                  <a:gd name="T4" fmla="*/ 1 w 3"/>
                  <a:gd name="T5" fmla="*/ 0 h 6"/>
                  <a:gd name="T6" fmla="*/ 0 w 3"/>
                  <a:gd name="T7" fmla="*/ 0 h 6"/>
                  <a:gd name="T8" fmla="*/ 1 w 3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441"/>
              <p:cNvSpPr>
                <a:spLocks/>
              </p:cNvSpPr>
              <p:nvPr/>
            </p:nvSpPr>
            <p:spPr bwMode="auto">
              <a:xfrm>
                <a:off x="1211" y="899"/>
                <a:ext cx="34" cy="33"/>
              </a:xfrm>
              <a:custGeom>
                <a:avLst/>
                <a:gdLst>
                  <a:gd name="T0" fmla="*/ 0 w 67"/>
                  <a:gd name="T1" fmla="*/ 4 h 68"/>
                  <a:gd name="T2" fmla="*/ 1 w 67"/>
                  <a:gd name="T3" fmla="*/ 3 h 68"/>
                  <a:gd name="T4" fmla="*/ 1 w 67"/>
                  <a:gd name="T5" fmla="*/ 2 h 68"/>
                  <a:gd name="T6" fmla="*/ 1 w 67"/>
                  <a:gd name="T7" fmla="*/ 1 h 68"/>
                  <a:gd name="T8" fmla="*/ 2 w 67"/>
                  <a:gd name="T9" fmla="*/ 1 h 68"/>
                  <a:gd name="T10" fmla="*/ 3 w 67"/>
                  <a:gd name="T11" fmla="*/ 0 h 68"/>
                  <a:gd name="T12" fmla="*/ 5 w 67"/>
                  <a:gd name="T13" fmla="*/ 0 h 68"/>
                  <a:gd name="T14" fmla="*/ 5 w 67"/>
                  <a:gd name="T15" fmla="*/ 0 h 68"/>
                  <a:gd name="T16" fmla="*/ 3 w 67"/>
                  <a:gd name="T17" fmla="*/ 0 h 68"/>
                  <a:gd name="T18" fmla="*/ 2 w 67"/>
                  <a:gd name="T19" fmla="*/ 1 h 68"/>
                  <a:gd name="T20" fmla="*/ 1 w 67"/>
                  <a:gd name="T21" fmla="*/ 2 h 68"/>
                  <a:gd name="T22" fmla="*/ 1 w 67"/>
                  <a:gd name="T23" fmla="*/ 2 h 68"/>
                  <a:gd name="T24" fmla="*/ 1 w 67"/>
                  <a:gd name="T25" fmla="*/ 3 h 68"/>
                  <a:gd name="T26" fmla="*/ 1 w 67"/>
                  <a:gd name="T27" fmla="*/ 4 h 68"/>
                  <a:gd name="T28" fmla="*/ 0 w 67"/>
                  <a:gd name="T29" fmla="*/ 4 h 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68">
                    <a:moveTo>
                      <a:pt x="0" y="68"/>
                    </a:moveTo>
                    <a:lnTo>
                      <a:pt x="1" y="53"/>
                    </a:lnTo>
                    <a:lnTo>
                      <a:pt x="5" y="41"/>
                    </a:lnTo>
                    <a:lnTo>
                      <a:pt x="10" y="30"/>
                    </a:lnTo>
                    <a:lnTo>
                      <a:pt x="19" y="20"/>
                    </a:lnTo>
                    <a:lnTo>
                      <a:pt x="42" y="6"/>
                    </a:lnTo>
                    <a:lnTo>
                      <a:pt x="67" y="0"/>
                    </a:lnTo>
                    <a:lnTo>
                      <a:pt x="67" y="7"/>
                    </a:lnTo>
                    <a:lnTo>
                      <a:pt x="44" y="13"/>
                    </a:lnTo>
                    <a:lnTo>
                      <a:pt x="24" y="25"/>
                    </a:lnTo>
                    <a:lnTo>
                      <a:pt x="15" y="36"/>
                    </a:lnTo>
                    <a:lnTo>
                      <a:pt x="10" y="46"/>
                    </a:lnTo>
                    <a:lnTo>
                      <a:pt x="7" y="57"/>
                    </a:lnTo>
                    <a:lnTo>
                      <a:pt x="5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442"/>
              <p:cNvSpPr>
                <a:spLocks/>
              </p:cNvSpPr>
              <p:nvPr/>
            </p:nvSpPr>
            <p:spPr bwMode="auto">
              <a:xfrm>
                <a:off x="1211" y="932"/>
                <a:ext cx="3" cy="1"/>
              </a:xfrm>
              <a:custGeom>
                <a:avLst/>
                <a:gdLst>
                  <a:gd name="T0" fmla="*/ 0 w 5"/>
                  <a:gd name="T1" fmla="*/ 0 h 1"/>
                  <a:gd name="T2" fmla="*/ 1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443"/>
              <p:cNvSpPr>
                <a:spLocks/>
              </p:cNvSpPr>
              <p:nvPr/>
            </p:nvSpPr>
            <p:spPr bwMode="auto">
              <a:xfrm>
                <a:off x="1244" y="899"/>
                <a:ext cx="34" cy="33"/>
              </a:xfrm>
              <a:custGeom>
                <a:avLst/>
                <a:gdLst>
                  <a:gd name="T0" fmla="*/ 0 w 69"/>
                  <a:gd name="T1" fmla="*/ 0 h 68"/>
                  <a:gd name="T2" fmla="*/ 1 w 69"/>
                  <a:gd name="T3" fmla="*/ 0 h 68"/>
                  <a:gd name="T4" fmla="*/ 2 w 69"/>
                  <a:gd name="T5" fmla="*/ 0 h 68"/>
                  <a:gd name="T6" fmla="*/ 2 w 69"/>
                  <a:gd name="T7" fmla="*/ 1 h 68"/>
                  <a:gd name="T8" fmla="*/ 3 w 69"/>
                  <a:gd name="T9" fmla="*/ 2 h 68"/>
                  <a:gd name="T10" fmla="*/ 4 w 69"/>
                  <a:gd name="T11" fmla="*/ 3 h 68"/>
                  <a:gd name="T12" fmla="*/ 4 w 69"/>
                  <a:gd name="T13" fmla="*/ 4 h 68"/>
                  <a:gd name="T14" fmla="*/ 3 w 69"/>
                  <a:gd name="T15" fmla="*/ 4 h 68"/>
                  <a:gd name="T16" fmla="*/ 3 w 69"/>
                  <a:gd name="T17" fmla="*/ 3 h 68"/>
                  <a:gd name="T18" fmla="*/ 3 w 69"/>
                  <a:gd name="T19" fmla="*/ 2 h 68"/>
                  <a:gd name="T20" fmla="*/ 2 w 69"/>
                  <a:gd name="T21" fmla="*/ 1 h 68"/>
                  <a:gd name="T22" fmla="*/ 2 w 69"/>
                  <a:gd name="T23" fmla="*/ 1 h 68"/>
                  <a:gd name="T24" fmla="*/ 1 w 69"/>
                  <a:gd name="T25" fmla="*/ 0 h 68"/>
                  <a:gd name="T26" fmla="*/ 0 w 69"/>
                  <a:gd name="T27" fmla="*/ 0 h 68"/>
                  <a:gd name="T28" fmla="*/ 0 w 69"/>
                  <a:gd name="T29" fmla="*/ 0 h 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68">
                    <a:moveTo>
                      <a:pt x="2" y="0"/>
                    </a:moveTo>
                    <a:lnTo>
                      <a:pt x="26" y="6"/>
                    </a:lnTo>
                    <a:lnTo>
                      <a:pt x="39" y="13"/>
                    </a:lnTo>
                    <a:lnTo>
                      <a:pt x="47" y="20"/>
                    </a:lnTo>
                    <a:lnTo>
                      <a:pt x="63" y="43"/>
                    </a:lnTo>
                    <a:lnTo>
                      <a:pt x="67" y="55"/>
                    </a:lnTo>
                    <a:lnTo>
                      <a:pt x="69" y="68"/>
                    </a:lnTo>
                    <a:lnTo>
                      <a:pt x="62" y="68"/>
                    </a:lnTo>
                    <a:lnTo>
                      <a:pt x="60" y="57"/>
                    </a:lnTo>
                    <a:lnTo>
                      <a:pt x="56" y="45"/>
                    </a:lnTo>
                    <a:lnTo>
                      <a:pt x="42" y="25"/>
                    </a:lnTo>
                    <a:lnTo>
                      <a:pt x="33" y="18"/>
                    </a:lnTo>
                    <a:lnTo>
                      <a:pt x="24" y="13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445"/>
              <p:cNvSpPr>
                <a:spLocks/>
              </p:cNvSpPr>
              <p:nvPr/>
            </p:nvSpPr>
            <p:spPr bwMode="auto">
              <a:xfrm>
                <a:off x="1275" y="932"/>
                <a:ext cx="3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446"/>
              <p:cNvSpPr>
                <a:spLocks/>
              </p:cNvSpPr>
              <p:nvPr/>
            </p:nvSpPr>
            <p:spPr bwMode="auto">
              <a:xfrm>
                <a:off x="1307" y="932"/>
                <a:ext cx="35" cy="34"/>
              </a:xfrm>
              <a:custGeom>
                <a:avLst/>
                <a:gdLst>
                  <a:gd name="T0" fmla="*/ 5 w 69"/>
                  <a:gd name="T1" fmla="*/ 0 h 67"/>
                  <a:gd name="T2" fmla="*/ 5 w 69"/>
                  <a:gd name="T3" fmla="*/ 1 h 67"/>
                  <a:gd name="T4" fmla="*/ 4 w 69"/>
                  <a:gd name="T5" fmla="*/ 2 h 67"/>
                  <a:gd name="T6" fmla="*/ 4 w 69"/>
                  <a:gd name="T7" fmla="*/ 3 h 67"/>
                  <a:gd name="T8" fmla="*/ 3 w 69"/>
                  <a:gd name="T9" fmla="*/ 3 h 67"/>
                  <a:gd name="T10" fmla="*/ 2 w 69"/>
                  <a:gd name="T11" fmla="*/ 4 h 67"/>
                  <a:gd name="T12" fmla="*/ 1 w 69"/>
                  <a:gd name="T13" fmla="*/ 5 h 67"/>
                  <a:gd name="T14" fmla="*/ 0 w 69"/>
                  <a:gd name="T15" fmla="*/ 4 h 67"/>
                  <a:gd name="T16" fmla="*/ 2 w 69"/>
                  <a:gd name="T17" fmla="*/ 4 h 67"/>
                  <a:gd name="T18" fmla="*/ 3 w 69"/>
                  <a:gd name="T19" fmla="*/ 3 h 67"/>
                  <a:gd name="T20" fmla="*/ 4 w 69"/>
                  <a:gd name="T21" fmla="*/ 3 h 67"/>
                  <a:gd name="T22" fmla="*/ 4 w 69"/>
                  <a:gd name="T23" fmla="*/ 2 h 67"/>
                  <a:gd name="T24" fmla="*/ 4 w 69"/>
                  <a:gd name="T25" fmla="*/ 1 h 67"/>
                  <a:gd name="T26" fmla="*/ 4 w 69"/>
                  <a:gd name="T27" fmla="*/ 0 h 67"/>
                  <a:gd name="T28" fmla="*/ 5 w 69"/>
                  <a:gd name="T29" fmla="*/ 0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67">
                    <a:moveTo>
                      <a:pt x="69" y="0"/>
                    </a:moveTo>
                    <a:lnTo>
                      <a:pt x="67" y="12"/>
                    </a:lnTo>
                    <a:lnTo>
                      <a:pt x="63" y="24"/>
                    </a:lnTo>
                    <a:lnTo>
                      <a:pt x="56" y="38"/>
                    </a:lnTo>
                    <a:lnTo>
                      <a:pt x="47" y="47"/>
                    </a:lnTo>
                    <a:lnTo>
                      <a:pt x="28" y="61"/>
                    </a:lnTo>
                    <a:lnTo>
                      <a:pt x="3" y="67"/>
                    </a:lnTo>
                    <a:lnTo>
                      <a:pt x="0" y="61"/>
                    </a:lnTo>
                    <a:lnTo>
                      <a:pt x="23" y="56"/>
                    </a:lnTo>
                    <a:lnTo>
                      <a:pt x="42" y="42"/>
                    </a:lnTo>
                    <a:lnTo>
                      <a:pt x="51" y="33"/>
                    </a:lnTo>
                    <a:lnTo>
                      <a:pt x="56" y="22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447"/>
              <p:cNvSpPr>
                <a:spLocks/>
              </p:cNvSpPr>
              <p:nvPr/>
            </p:nvSpPr>
            <p:spPr bwMode="auto">
              <a:xfrm>
                <a:off x="1275" y="932"/>
                <a:ext cx="33" cy="34"/>
              </a:xfrm>
              <a:custGeom>
                <a:avLst/>
                <a:gdLst>
                  <a:gd name="T0" fmla="*/ 4 w 67"/>
                  <a:gd name="T1" fmla="*/ 5 h 67"/>
                  <a:gd name="T2" fmla="*/ 2 w 67"/>
                  <a:gd name="T3" fmla="*/ 4 h 67"/>
                  <a:gd name="T4" fmla="*/ 1 w 67"/>
                  <a:gd name="T5" fmla="*/ 4 h 67"/>
                  <a:gd name="T6" fmla="*/ 1 w 67"/>
                  <a:gd name="T7" fmla="*/ 3 h 67"/>
                  <a:gd name="T8" fmla="*/ 0 w 67"/>
                  <a:gd name="T9" fmla="*/ 2 h 67"/>
                  <a:gd name="T10" fmla="*/ 0 w 67"/>
                  <a:gd name="T11" fmla="*/ 1 h 67"/>
                  <a:gd name="T12" fmla="*/ 0 w 67"/>
                  <a:gd name="T13" fmla="*/ 0 h 67"/>
                  <a:gd name="T14" fmla="*/ 0 w 67"/>
                  <a:gd name="T15" fmla="*/ 0 h 67"/>
                  <a:gd name="T16" fmla="*/ 0 w 67"/>
                  <a:gd name="T17" fmla="*/ 1 h 67"/>
                  <a:gd name="T18" fmla="*/ 0 w 67"/>
                  <a:gd name="T19" fmla="*/ 2 h 67"/>
                  <a:gd name="T20" fmla="*/ 1 w 67"/>
                  <a:gd name="T21" fmla="*/ 3 h 67"/>
                  <a:gd name="T22" fmla="*/ 2 w 67"/>
                  <a:gd name="T23" fmla="*/ 4 h 67"/>
                  <a:gd name="T24" fmla="*/ 2 w 67"/>
                  <a:gd name="T25" fmla="*/ 4 h 67"/>
                  <a:gd name="T26" fmla="*/ 4 w 67"/>
                  <a:gd name="T27" fmla="*/ 4 h 67"/>
                  <a:gd name="T28" fmla="*/ 4 w 67"/>
                  <a:gd name="T29" fmla="*/ 5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67">
                    <a:moveTo>
                      <a:pt x="67" y="67"/>
                    </a:moveTo>
                    <a:lnTo>
                      <a:pt x="40" y="61"/>
                    </a:lnTo>
                    <a:lnTo>
                      <a:pt x="28" y="56"/>
                    </a:lnTo>
                    <a:lnTo>
                      <a:pt x="19" y="47"/>
                    </a:lnTo>
                    <a:lnTo>
                      <a:pt x="5" y="26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12"/>
                    </a:lnTo>
                    <a:lnTo>
                      <a:pt x="10" y="22"/>
                    </a:lnTo>
                    <a:lnTo>
                      <a:pt x="24" y="42"/>
                    </a:lnTo>
                    <a:lnTo>
                      <a:pt x="33" y="51"/>
                    </a:lnTo>
                    <a:lnTo>
                      <a:pt x="44" y="56"/>
                    </a:lnTo>
                    <a:lnTo>
                      <a:pt x="67" y="61"/>
                    </a:lnTo>
                    <a:lnTo>
                      <a:pt x="67" y="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448"/>
              <p:cNvSpPr>
                <a:spLocks/>
              </p:cNvSpPr>
              <p:nvPr/>
            </p:nvSpPr>
            <p:spPr bwMode="auto">
              <a:xfrm>
                <a:off x="1307" y="963"/>
                <a:ext cx="2" cy="3"/>
              </a:xfrm>
              <a:custGeom>
                <a:avLst/>
                <a:gdLst>
                  <a:gd name="T0" fmla="*/ 1 w 3"/>
                  <a:gd name="T1" fmla="*/ 1 h 6"/>
                  <a:gd name="T2" fmla="*/ 1 w 3"/>
                  <a:gd name="T3" fmla="*/ 1 h 6"/>
                  <a:gd name="T4" fmla="*/ 1 w 3"/>
                  <a:gd name="T5" fmla="*/ 0 h 6"/>
                  <a:gd name="T6" fmla="*/ 0 w 3"/>
                  <a:gd name="T7" fmla="*/ 0 h 6"/>
                  <a:gd name="T8" fmla="*/ 1 w 3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449"/>
              <p:cNvSpPr>
                <a:spLocks/>
              </p:cNvSpPr>
              <p:nvPr/>
            </p:nvSpPr>
            <p:spPr bwMode="auto">
              <a:xfrm>
                <a:off x="1275" y="899"/>
                <a:ext cx="33" cy="33"/>
              </a:xfrm>
              <a:custGeom>
                <a:avLst/>
                <a:gdLst>
                  <a:gd name="T0" fmla="*/ 0 w 67"/>
                  <a:gd name="T1" fmla="*/ 4 h 68"/>
                  <a:gd name="T2" fmla="*/ 0 w 67"/>
                  <a:gd name="T3" fmla="*/ 3 h 68"/>
                  <a:gd name="T4" fmla="*/ 0 w 67"/>
                  <a:gd name="T5" fmla="*/ 2 h 68"/>
                  <a:gd name="T6" fmla="*/ 0 w 67"/>
                  <a:gd name="T7" fmla="*/ 1 h 68"/>
                  <a:gd name="T8" fmla="*/ 1 w 67"/>
                  <a:gd name="T9" fmla="*/ 1 h 68"/>
                  <a:gd name="T10" fmla="*/ 2 w 67"/>
                  <a:gd name="T11" fmla="*/ 0 h 68"/>
                  <a:gd name="T12" fmla="*/ 4 w 67"/>
                  <a:gd name="T13" fmla="*/ 0 h 68"/>
                  <a:gd name="T14" fmla="*/ 4 w 67"/>
                  <a:gd name="T15" fmla="*/ 0 h 68"/>
                  <a:gd name="T16" fmla="*/ 2 w 67"/>
                  <a:gd name="T17" fmla="*/ 0 h 68"/>
                  <a:gd name="T18" fmla="*/ 1 w 67"/>
                  <a:gd name="T19" fmla="*/ 1 h 68"/>
                  <a:gd name="T20" fmla="*/ 0 w 67"/>
                  <a:gd name="T21" fmla="*/ 2 h 68"/>
                  <a:gd name="T22" fmla="*/ 0 w 67"/>
                  <a:gd name="T23" fmla="*/ 2 h 68"/>
                  <a:gd name="T24" fmla="*/ 0 w 67"/>
                  <a:gd name="T25" fmla="*/ 3 h 68"/>
                  <a:gd name="T26" fmla="*/ 0 w 67"/>
                  <a:gd name="T27" fmla="*/ 4 h 68"/>
                  <a:gd name="T28" fmla="*/ 0 w 67"/>
                  <a:gd name="T29" fmla="*/ 4 h 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68">
                    <a:moveTo>
                      <a:pt x="0" y="68"/>
                    </a:moveTo>
                    <a:lnTo>
                      <a:pt x="1" y="53"/>
                    </a:lnTo>
                    <a:lnTo>
                      <a:pt x="5" y="41"/>
                    </a:lnTo>
                    <a:lnTo>
                      <a:pt x="10" y="30"/>
                    </a:lnTo>
                    <a:lnTo>
                      <a:pt x="19" y="20"/>
                    </a:lnTo>
                    <a:lnTo>
                      <a:pt x="42" y="6"/>
                    </a:lnTo>
                    <a:lnTo>
                      <a:pt x="67" y="0"/>
                    </a:lnTo>
                    <a:lnTo>
                      <a:pt x="67" y="7"/>
                    </a:lnTo>
                    <a:lnTo>
                      <a:pt x="44" y="13"/>
                    </a:lnTo>
                    <a:lnTo>
                      <a:pt x="24" y="25"/>
                    </a:lnTo>
                    <a:lnTo>
                      <a:pt x="15" y="36"/>
                    </a:lnTo>
                    <a:lnTo>
                      <a:pt x="10" y="46"/>
                    </a:lnTo>
                    <a:lnTo>
                      <a:pt x="7" y="57"/>
                    </a:lnTo>
                    <a:lnTo>
                      <a:pt x="5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450"/>
              <p:cNvSpPr>
                <a:spLocks/>
              </p:cNvSpPr>
              <p:nvPr/>
            </p:nvSpPr>
            <p:spPr bwMode="auto">
              <a:xfrm>
                <a:off x="1275" y="932"/>
                <a:ext cx="2" cy="1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451"/>
              <p:cNvSpPr>
                <a:spLocks/>
              </p:cNvSpPr>
              <p:nvPr/>
            </p:nvSpPr>
            <p:spPr bwMode="auto">
              <a:xfrm>
                <a:off x="1307" y="899"/>
                <a:ext cx="35" cy="33"/>
              </a:xfrm>
              <a:custGeom>
                <a:avLst/>
                <a:gdLst>
                  <a:gd name="T0" fmla="*/ 1 w 69"/>
                  <a:gd name="T1" fmla="*/ 0 h 68"/>
                  <a:gd name="T2" fmla="*/ 2 w 69"/>
                  <a:gd name="T3" fmla="*/ 0 h 68"/>
                  <a:gd name="T4" fmla="*/ 3 w 69"/>
                  <a:gd name="T5" fmla="*/ 0 h 68"/>
                  <a:gd name="T6" fmla="*/ 3 w 69"/>
                  <a:gd name="T7" fmla="*/ 1 h 68"/>
                  <a:gd name="T8" fmla="*/ 4 w 69"/>
                  <a:gd name="T9" fmla="*/ 2 h 68"/>
                  <a:gd name="T10" fmla="*/ 5 w 69"/>
                  <a:gd name="T11" fmla="*/ 3 h 68"/>
                  <a:gd name="T12" fmla="*/ 5 w 69"/>
                  <a:gd name="T13" fmla="*/ 4 h 68"/>
                  <a:gd name="T14" fmla="*/ 4 w 69"/>
                  <a:gd name="T15" fmla="*/ 4 h 68"/>
                  <a:gd name="T16" fmla="*/ 4 w 69"/>
                  <a:gd name="T17" fmla="*/ 3 h 68"/>
                  <a:gd name="T18" fmla="*/ 4 w 69"/>
                  <a:gd name="T19" fmla="*/ 2 h 68"/>
                  <a:gd name="T20" fmla="*/ 3 w 69"/>
                  <a:gd name="T21" fmla="*/ 1 h 68"/>
                  <a:gd name="T22" fmla="*/ 3 w 69"/>
                  <a:gd name="T23" fmla="*/ 1 h 68"/>
                  <a:gd name="T24" fmla="*/ 2 w 69"/>
                  <a:gd name="T25" fmla="*/ 0 h 68"/>
                  <a:gd name="T26" fmla="*/ 0 w 69"/>
                  <a:gd name="T27" fmla="*/ 0 h 68"/>
                  <a:gd name="T28" fmla="*/ 1 w 69"/>
                  <a:gd name="T29" fmla="*/ 0 h 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68">
                    <a:moveTo>
                      <a:pt x="2" y="0"/>
                    </a:moveTo>
                    <a:lnTo>
                      <a:pt x="26" y="6"/>
                    </a:lnTo>
                    <a:lnTo>
                      <a:pt x="39" y="13"/>
                    </a:lnTo>
                    <a:lnTo>
                      <a:pt x="47" y="20"/>
                    </a:lnTo>
                    <a:lnTo>
                      <a:pt x="63" y="43"/>
                    </a:lnTo>
                    <a:lnTo>
                      <a:pt x="67" y="55"/>
                    </a:lnTo>
                    <a:lnTo>
                      <a:pt x="69" y="68"/>
                    </a:lnTo>
                    <a:lnTo>
                      <a:pt x="62" y="68"/>
                    </a:lnTo>
                    <a:lnTo>
                      <a:pt x="60" y="57"/>
                    </a:lnTo>
                    <a:lnTo>
                      <a:pt x="56" y="45"/>
                    </a:lnTo>
                    <a:lnTo>
                      <a:pt x="42" y="25"/>
                    </a:lnTo>
                    <a:lnTo>
                      <a:pt x="33" y="18"/>
                    </a:lnTo>
                    <a:lnTo>
                      <a:pt x="24" y="13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453"/>
              <p:cNvSpPr>
                <a:spLocks/>
              </p:cNvSpPr>
              <p:nvPr/>
            </p:nvSpPr>
            <p:spPr bwMode="auto">
              <a:xfrm>
                <a:off x="1338" y="932"/>
                <a:ext cx="4" cy="1"/>
              </a:xfrm>
              <a:custGeom>
                <a:avLst/>
                <a:gdLst>
                  <a:gd name="T0" fmla="*/ 1 w 7"/>
                  <a:gd name="T1" fmla="*/ 0 h 1"/>
                  <a:gd name="T2" fmla="*/ 0 w 7"/>
                  <a:gd name="T3" fmla="*/ 0 h 1"/>
                  <a:gd name="T4" fmla="*/ 1 w 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454"/>
              <p:cNvSpPr>
                <a:spLocks/>
              </p:cNvSpPr>
              <p:nvPr/>
            </p:nvSpPr>
            <p:spPr bwMode="auto">
              <a:xfrm>
                <a:off x="1117" y="932"/>
                <a:ext cx="34" cy="34"/>
              </a:xfrm>
              <a:custGeom>
                <a:avLst/>
                <a:gdLst>
                  <a:gd name="T0" fmla="*/ 4 w 69"/>
                  <a:gd name="T1" fmla="*/ 0 h 67"/>
                  <a:gd name="T2" fmla="*/ 4 w 69"/>
                  <a:gd name="T3" fmla="*/ 1 h 67"/>
                  <a:gd name="T4" fmla="*/ 3 w 69"/>
                  <a:gd name="T5" fmla="*/ 2 h 67"/>
                  <a:gd name="T6" fmla="*/ 3 w 69"/>
                  <a:gd name="T7" fmla="*/ 3 h 67"/>
                  <a:gd name="T8" fmla="*/ 2 w 69"/>
                  <a:gd name="T9" fmla="*/ 3 h 67"/>
                  <a:gd name="T10" fmla="*/ 1 w 69"/>
                  <a:gd name="T11" fmla="*/ 4 h 67"/>
                  <a:gd name="T12" fmla="*/ 0 w 69"/>
                  <a:gd name="T13" fmla="*/ 5 h 67"/>
                  <a:gd name="T14" fmla="*/ 0 w 69"/>
                  <a:gd name="T15" fmla="*/ 4 h 67"/>
                  <a:gd name="T16" fmla="*/ 1 w 69"/>
                  <a:gd name="T17" fmla="*/ 4 h 67"/>
                  <a:gd name="T18" fmla="*/ 2 w 69"/>
                  <a:gd name="T19" fmla="*/ 3 h 67"/>
                  <a:gd name="T20" fmla="*/ 3 w 69"/>
                  <a:gd name="T21" fmla="*/ 3 h 67"/>
                  <a:gd name="T22" fmla="*/ 3 w 69"/>
                  <a:gd name="T23" fmla="*/ 2 h 67"/>
                  <a:gd name="T24" fmla="*/ 3 w 69"/>
                  <a:gd name="T25" fmla="*/ 1 h 67"/>
                  <a:gd name="T26" fmla="*/ 3 w 69"/>
                  <a:gd name="T27" fmla="*/ 0 h 67"/>
                  <a:gd name="T28" fmla="*/ 4 w 69"/>
                  <a:gd name="T29" fmla="*/ 0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67">
                    <a:moveTo>
                      <a:pt x="69" y="0"/>
                    </a:moveTo>
                    <a:lnTo>
                      <a:pt x="67" y="12"/>
                    </a:lnTo>
                    <a:lnTo>
                      <a:pt x="63" y="24"/>
                    </a:lnTo>
                    <a:lnTo>
                      <a:pt x="56" y="38"/>
                    </a:lnTo>
                    <a:lnTo>
                      <a:pt x="47" y="47"/>
                    </a:lnTo>
                    <a:lnTo>
                      <a:pt x="28" y="61"/>
                    </a:lnTo>
                    <a:lnTo>
                      <a:pt x="3" y="67"/>
                    </a:lnTo>
                    <a:lnTo>
                      <a:pt x="0" y="61"/>
                    </a:lnTo>
                    <a:lnTo>
                      <a:pt x="23" y="56"/>
                    </a:lnTo>
                    <a:lnTo>
                      <a:pt x="42" y="42"/>
                    </a:lnTo>
                    <a:lnTo>
                      <a:pt x="51" y="33"/>
                    </a:lnTo>
                    <a:lnTo>
                      <a:pt x="56" y="22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455"/>
              <p:cNvSpPr>
                <a:spLocks/>
              </p:cNvSpPr>
              <p:nvPr/>
            </p:nvSpPr>
            <p:spPr bwMode="auto">
              <a:xfrm>
                <a:off x="1084" y="932"/>
                <a:ext cx="34" cy="34"/>
              </a:xfrm>
              <a:custGeom>
                <a:avLst/>
                <a:gdLst>
                  <a:gd name="T0" fmla="*/ 5 w 67"/>
                  <a:gd name="T1" fmla="*/ 5 h 67"/>
                  <a:gd name="T2" fmla="*/ 3 w 67"/>
                  <a:gd name="T3" fmla="*/ 4 h 67"/>
                  <a:gd name="T4" fmla="*/ 2 w 67"/>
                  <a:gd name="T5" fmla="*/ 4 h 67"/>
                  <a:gd name="T6" fmla="*/ 2 w 67"/>
                  <a:gd name="T7" fmla="*/ 3 h 67"/>
                  <a:gd name="T8" fmla="*/ 1 w 67"/>
                  <a:gd name="T9" fmla="*/ 2 h 67"/>
                  <a:gd name="T10" fmla="*/ 1 w 67"/>
                  <a:gd name="T11" fmla="*/ 1 h 67"/>
                  <a:gd name="T12" fmla="*/ 0 w 67"/>
                  <a:gd name="T13" fmla="*/ 0 h 67"/>
                  <a:gd name="T14" fmla="*/ 1 w 67"/>
                  <a:gd name="T15" fmla="*/ 0 h 67"/>
                  <a:gd name="T16" fmla="*/ 1 w 67"/>
                  <a:gd name="T17" fmla="*/ 1 h 67"/>
                  <a:gd name="T18" fmla="*/ 1 w 67"/>
                  <a:gd name="T19" fmla="*/ 2 h 67"/>
                  <a:gd name="T20" fmla="*/ 2 w 67"/>
                  <a:gd name="T21" fmla="*/ 3 h 67"/>
                  <a:gd name="T22" fmla="*/ 3 w 67"/>
                  <a:gd name="T23" fmla="*/ 4 h 67"/>
                  <a:gd name="T24" fmla="*/ 3 w 67"/>
                  <a:gd name="T25" fmla="*/ 4 h 67"/>
                  <a:gd name="T26" fmla="*/ 5 w 67"/>
                  <a:gd name="T27" fmla="*/ 4 h 67"/>
                  <a:gd name="T28" fmla="*/ 5 w 67"/>
                  <a:gd name="T29" fmla="*/ 5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67">
                    <a:moveTo>
                      <a:pt x="67" y="67"/>
                    </a:moveTo>
                    <a:lnTo>
                      <a:pt x="40" y="61"/>
                    </a:lnTo>
                    <a:lnTo>
                      <a:pt x="28" y="56"/>
                    </a:lnTo>
                    <a:lnTo>
                      <a:pt x="19" y="47"/>
                    </a:lnTo>
                    <a:lnTo>
                      <a:pt x="5" y="26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12"/>
                    </a:lnTo>
                    <a:lnTo>
                      <a:pt x="10" y="22"/>
                    </a:lnTo>
                    <a:lnTo>
                      <a:pt x="24" y="42"/>
                    </a:lnTo>
                    <a:lnTo>
                      <a:pt x="33" y="51"/>
                    </a:lnTo>
                    <a:lnTo>
                      <a:pt x="44" y="56"/>
                    </a:lnTo>
                    <a:lnTo>
                      <a:pt x="67" y="61"/>
                    </a:lnTo>
                    <a:lnTo>
                      <a:pt x="67" y="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456"/>
              <p:cNvSpPr>
                <a:spLocks/>
              </p:cNvSpPr>
              <p:nvPr/>
            </p:nvSpPr>
            <p:spPr bwMode="auto">
              <a:xfrm>
                <a:off x="1117" y="963"/>
                <a:ext cx="2" cy="3"/>
              </a:xfrm>
              <a:custGeom>
                <a:avLst/>
                <a:gdLst>
                  <a:gd name="T0" fmla="*/ 1 w 3"/>
                  <a:gd name="T1" fmla="*/ 1 h 6"/>
                  <a:gd name="T2" fmla="*/ 1 w 3"/>
                  <a:gd name="T3" fmla="*/ 1 h 6"/>
                  <a:gd name="T4" fmla="*/ 1 w 3"/>
                  <a:gd name="T5" fmla="*/ 0 h 6"/>
                  <a:gd name="T6" fmla="*/ 0 w 3"/>
                  <a:gd name="T7" fmla="*/ 0 h 6"/>
                  <a:gd name="T8" fmla="*/ 1 w 3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457"/>
              <p:cNvSpPr>
                <a:spLocks/>
              </p:cNvSpPr>
              <p:nvPr/>
            </p:nvSpPr>
            <p:spPr bwMode="auto">
              <a:xfrm>
                <a:off x="1084" y="899"/>
                <a:ext cx="34" cy="33"/>
              </a:xfrm>
              <a:custGeom>
                <a:avLst/>
                <a:gdLst>
                  <a:gd name="T0" fmla="*/ 0 w 67"/>
                  <a:gd name="T1" fmla="*/ 4 h 68"/>
                  <a:gd name="T2" fmla="*/ 1 w 67"/>
                  <a:gd name="T3" fmla="*/ 3 h 68"/>
                  <a:gd name="T4" fmla="*/ 1 w 67"/>
                  <a:gd name="T5" fmla="*/ 2 h 68"/>
                  <a:gd name="T6" fmla="*/ 1 w 67"/>
                  <a:gd name="T7" fmla="*/ 1 h 68"/>
                  <a:gd name="T8" fmla="*/ 2 w 67"/>
                  <a:gd name="T9" fmla="*/ 1 h 68"/>
                  <a:gd name="T10" fmla="*/ 3 w 67"/>
                  <a:gd name="T11" fmla="*/ 0 h 68"/>
                  <a:gd name="T12" fmla="*/ 5 w 67"/>
                  <a:gd name="T13" fmla="*/ 0 h 68"/>
                  <a:gd name="T14" fmla="*/ 5 w 67"/>
                  <a:gd name="T15" fmla="*/ 0 h 68"/>
                  <a:gd name="T16" fmla="*/ 3 w 67"/>
                  <a:gd name="T17" fmla="*/ 0 h 68"/>
                  <a:gd name="T18" fmla="*/ 2 w 67"/>
                  <a:gd name="T19" fmla="*/ 1 h 68"/>
                  <a:gd name="T20" fmla="*/ 1 w 67"/>
                  <a:gd name="T21" fmla="*/ 2 h 68"/>
                  <a:gd name="T22" fmla="*/ 1 w 67"/>
                  <a:gd name="T23" fmla="*/ 2 h 68"/>
                  <a:gd name="T24" fmla="*/ 1 w 67"/>
                  <a:gd name="T25" fmla="*/ 3 h 68"/>
                  <a:gd name="T26" fmla="*/ 1 w 67"/>
                  <a:gd name="T27" fmla="*/ 4 h 68"/>
                  <a:gd name="T28" fmla="*/ 0 w 67"/>
                  <a:gd name="T29" fmla="*/ 4 h 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68">
                    <a:moveTo>
                      <a:pt x="0" y="68"/>
                    </a:moveTo>
                    <a:lnTo>
                      <a:pt x="1" y="53"/>
                    </a:lnTo>
                    <a:lnTo>
                      <a:pt x="5" y="41"/>
                    </a:lnTo>
                    <a:lnTo>
                      <a:pt x="10" y="30"/>
                    </a:lnTo>
                    <a:lnTo>
                      <a:pt x="19" y="20"/>
                    </a:lnTo>
                    <a:lnTo>
                      <a:pt x="42" y="6"/>
                    </a:lnTo>
                    <a:lnTo>
                      <a:pt x="67" y="0"/>
                    </a:lnTo>
                    <a:lnTo>
                      <a:pt x="67" y="7"/>
                    </a:lnTo>
                    <a:lnTo>
                      <a:pt x="44" y="13"/>
                    </a:lnTo>
                    <a:lnTo>
                      <a:pt x="24" y="25"/>
                    </a:lnTo>
                    <a:lnTo>
                      <a:pt x="15" y="36"/>
                    </a:lnTo>
                    <a:lnTo>
                      <a:pt x="10" y="46"/>
                    </a:lnTo>
                    <a:lnTo>
                      <a:pt x="7" y="57"/>
                    </a:lnTo>
                    <a:lnTo>
                      <a:pt x="5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458"/>
              <p:cNvSpPr>
                <a:spLocks/>
              </p:cNvSpPr>
              <p:nvPr/>
            </p:nvSpPr>
            <p:spPr bwMode="auto">
              <a:xfrm>
                <a:off x="1084" y="932"/>
                <a:ext cx="3" cy="1"/>
              </a:xfrm>
              <a:custGeom>
                <a:avLst/>
                <a:gdLst>
                  <a:gd name="T0" fmla="*/ 0 w 5"/>
                  <a:gd name="T1" fmla="*/ 0 h 1"/>
                  <a:gd name="T2" fmla="*/ 1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459"/>
              <p:cNvSpPr>
                <a:spLocks/>
              </p:cNvSpPr>
              <p:nvPr/>
            </p:nvSpPr>
            <p:spPr bwMode="auto">
              <a:xfrm>
                <a:off x="1117" y="899"/>
                <a:ext cx="34" cy="33"/>
              </a:xfrm>
              <a:custGeom>
                <a:avLst/>
                <a:gdLst>
                  <a:gd name="T0" fmla="*/ 0 w 69"/>
                  <a:gd name="T1" fmla="*/ 0 h 68"/>
                  <a:gd name="T2" fmla="*/ 1 w 69"/>
                  <a:gd name="T3" fmla="*/ 0 h 68"/>
                  <a:gd name="T4" fmla="*/ 2 w 69"/>
                  <a:gd name="T5" fmla="*/ 0 h 68"/>
                  <a:gd name="T6" fmla="*/ 2 w 69"/>
                  <a:gd name="T7" fmla="*/ 1 h 68"/>
                  <a:gd name="T8" fmla="*/ 3 w 69"/>
                  <a:gd name="T9" fmla="*/ 2 h 68"/>
                  <a:gd name="T10" fmla="*/ 4 w 69"/>
                  <a:gd name="T11" fmla="*/ 3 h 68"/>
                  <a:gd name="T12" fmla="*/ 4 w 69"/>
                  <a:gd name="T13" fmla="*/ 4 h 68"/>
                  <a:gd name="T14" fmla="*/ 3 w 69"/>
                  <a:gd name="T15" fmla="*/ 4 h 68"/>
                  <a:gd name="T16" fmla="*/ 3 w 69"/>
                  <a:gd name="T17" fmla="*/ 3 h 68"/>
                  <a:gd name="T18" fmla="*/ 3 w 69"/>
                  <a:gd name="T19" fmla="*/ 2 h 68"/>
                  <a:gd name="T20" fmla="*/ 2 w 69"/>
                  <a:gd name="T21" fmla="*/ 1 h 68"/>
                  <a:gd name="T22" fmla="*/ 2 w 69"/>
                  <a:gd name="T23" fmla="*/ 1 h 68"/>
                  <a:gd name="T24" fmla="*/ 1 w 69"/>
                  <a:gd name="T25" fmla="*/ 0 h 68"/>
                  <a:gd name="T26" fmla="*/ 0 w 69"/>
                  <a:gd name="T27" fmla="*/ 0 h 68"/>
                  <a:gd name="T28" fmla="*/ 0 w 69"/>
                  <a:gd name="T29" fmla="*/ 0 h 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68">
                    <a:moveTo>
                      <a:pt x="2" y="0"/>
                    </a:moveTo>
                    <a:lnTo>
                      <a:pt x="26" y="6"/>
                    </a:lnTo>
                    <a:lnTo>
                      <a:pt x="39" y="13"/>
                    </a:lnTo>
                    <a:lnTo>
                      <a:pt x="47" y="20"/>
                    </a:lnTo>
                    <a:lnTo>
                      <a:pt x="63" y="43"/>
                    </a:lnTo>
                    <a:lnTo>
                      <a:pt x="67" y="55"/>
                    </a:lnTo>
                    <a:lnTo>
                      <a:pt x="69" y="68"/>
                    </a:lnTo>
                    <a:lnTo>
                      <a:pt x="62" y="68"/>
                    </a:lnTo>
                    <a:lnTo>
                      <a:pt x="60" y="57"/>
                    </a:lnTo>
                    <a:lnTo>
                      <a:pt x="56" y="45"/>
                    </a:lnTo>
                    <a:lnTo>
                      <a:pt x="42" y="25"/>
                    </a:lnTo>
                    <a:lnTo>
                      <a:pt x="33" y="18"/>
                    </a:lnTo>
                    <a:lnTo>
                      <a:pt x="24" y="13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461"/>
              <p:cNvSpPr>
                <a:spLocks/>
              </p:cNvSpPr>
              <p:nvPr/>
            </p:nvSpPr>
            <p:spPr bwMode="auto">
              <a:xfrm>
                <a:off x="1148" y="932"/>
                <a:ext cx="3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Rectangle 468"/>
              <p:cNvSpPr>
                <a:spLocks noChangeArrowheads="1"/>
              </p:cNvSpPr>
              <p:nvPr/>
            </p:nvSpPr>
            <p:spPr bwMode="auto">
              <a:xfrm>
                <a:off x="1053" y="487"/>
                <a:ext cx="3" cy="76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66" name="Rectangle 469"/>
              <p:cNvSpPr>
                <a:spLocks noChangeArrowheads="1"/>
              </p:cNvSpPr>
              <p:nvPr/>
            </p:nvSpPr>
            <p:spPr bwMode="auto">
              <a:xfrm>
                <a:off x="1116" y="487"/>
                <a:ext cx="4" cy="76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67" name="Rectangle 470"/>
              <p:cNvSpPr>
                <a:spLocks noChangeArrowheads="1"/>
              </p:cNvSpPr>
              <p:nvPr/>
            </p:nvSpPr>
            <p:spPr bwMode="auto">
              <a:xfrm>
                <a:off x="1180" y="487"/>
                <a:ext cx="3" cy="76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68" name="Rectangle 471"/>
              <p:cNvSpPr>
                <a:spLocks noChangeArrowheads="1"/>
              </p:cNvSpPr>
              <p:nvPr/>
            </p:nvSpPr>
            <p:spPr bwMode="auto">
              <a:xfrm>
                <a:off x="1243" y="487"/>
                <a:ext cx="4" cy="76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69" name="Rectangle 472"/>
              <p:cNvSpPr>
                <a:spLocks noChangeArrowheads="1"/>
              </p:cNvSpPr>
              <p:nvPr/>
            </p:nvSpPr>
            <p:spPr bwMode="auto">
              <a:xfrm>
                <a:off x="1307" y="487"/>
                <a:ext cx="3" cy="76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0" name="Rectangle 473"/>
              <p:cNvSpPr>
                <a:spLocks noChangeArrowheads="1"/>
              </p:cNvSpPr>
              <p:nvPr/>
            </p:nvSpPr>
            <p:spPr bwMode="auto">
              <a:xfrm>
                <a:off x="737" y="676"/>
                <a:ext cx="603" cy="4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" name="Rectangle 474"/>
              <p:cNvSpPr>
                <a:spLocks noChangeArrowheads="1"/>
              </p:cNvSpPr>
              <p:nvPr/>
            </p:nvSpPr>
            <p:spPr bwMode="auto">
              <a:xfrm>
                <a:off x="737" y="803"/>
                <a:ext cx="603" cy="4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2" name="Rectangle 475"/>
              <p:cNvSpPr>
                <a:spLocks noChangeArrowheads="1"/>
              </p:cNvSpPr>
              <p:nvPr/>
            </p:nvSpPr>
            <p:spPr bwMode="auto">
              <a:xfrm>
                <a:off x="737" y="930"/>
                <a:ext cx="603" cy="4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</p:grpSp>
        <p:sp>
          <p:nvSpPr>
            <p:cNvPr id="107" name="Rectangle 476"/>
            <p:cNvSpPr>
              <a:spLocks noChangeArrowheads="1"/>
            </p:cNvSpPr>
            <p:nvPr/>
          </p:nvSpPr>
          <p:spPr bwMode="auto">
            <a:xfrm>
              <a:off x="4358" y="1589"/>
              <a:ext cx="787" cy="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08" name="Rectangle 477"/>
            <p:cNvSpPr>
              <a:spLocks noChangeArrowheads="1"/>
            </p:cNvSpPr>
            <p:nvPr/>
          </p:nvSpPr>
          <p:spPr bwMode="auto">
            <a:xfrm>
              <a:off x="4421" y="1179"/>
              <a:ext cx="6" cy="41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09" name="Rectangle 478"/>
            <p:cNvSpPr>
              <a:spLocks noChangeArrowheads="1"/>
            </p:cNvSpPr>
            <p:nvPr/>
          </p:nvSpPr>
          <p:spPr bwMode="auto">
            <a:xfrm>
              <a:off x="1965" y="1176"/>
              <a:ext cx="2458" cy="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10" name="Freeform 479"/>
            <p:cNvSpPr>
              <a:spLocks/>
            </p:cNvSpPr>
            <p:nvPr/>
          </p:nvSpPr>
          <p:spPr bwMode="auto">
            <a:xfrm>
              <a:off x="4421" y="1176"/>
              <a:ext cx="6" cy="6"/>
            </a:xfrm>
            <a:custGeom>
              <a:avLst/>
              <a:gdLst>
                <a:gd name="T0" fmla="*/ 0 w 13"/>
                <a:gd name="T1" fmla="*/ 0 h 13"/>
                <a:gd name="T2" fmla="*/ 0 w 13"/>
                <a:gd name="T3" fmla="*/ 0 h 13"/>
                <a:gd name="T4" fmla="*/ 0 w 13"/>
                <a:gd name="T5" fmla="*/ 0 h 13"/>
                <a:gd name="T6" fmla="*/ 0 w 13"/>
                <a:gd name="T7" fmla="*/ 0 h 13"/>
                <a:gd name="T8" fmla="*/ 0 w 13"/>
                <a:gd name="T9" fmla="*/ 0 h 13"/>
                <a:gd name="T10" fmla="*/ 0 w 13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lnTo>
                    <a:pt x="13" y="0"/>
                  </a:lnTo>
                  <a:lnTo>
                    <a:pt x="6" y="0"/>
                  </a:lnTo>
                  <a:lnTo>
                    <a:pt x="6" y="13"/>
                  </a:lnTo>
                  <a:lnTo>
                    <a:pt x="0" y="6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480"/>
            <p:cNvSpPr>
              <a:spLocks noChangeArrowheads="1"/>
            </p:cNvSpPr>
            <p:nvPr/>
          </p:nvSpPr>
          <p:spPr bwMode="auto">
            <a:xfrm>
              <a:off x="1962" y="1179"/>
              <a:ext cx="7" cy="731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12" name="Freeform 481"/>
            <p:cNvSpPr>
              <a:spLocks/>
            </p:cNvSpPr>
            <p:nvPr/>
          </p:nvSpPr>
          <p:spPr bwMode="auto">
            <a:xfrm>
              <a:off x="1962" y="1176"/>
              <a:ext cx="7" cy="6"/>
            </a:xfrm>
            <a:custGeom>
              <a:avLst/>
              <a:gdLst>
                <a:gd name="T0" fmla="*/ 1 w 12"/>
                <a:gd name="T1" fmla="*/ 0 h 13"/>
                <a:gd name="T2" fmla="*/ 0 w 12"/>
                <a:gd name="T3" fmla="*/ 0 h 13"/>
                <a:gd name="T4" fmla="*/ 0 w 12"/>
                <a:gd name="T5" fmla="*/ 0 h 13"/>
                <a:gd name="T6" fmla="*/ 1 w 12"/>
                <a:gd name="T7" fmla="*/ 0 h 13"/>
                <a:gd name="T8" fmla="*/ 1 w 12"/>
                <a:gd name="T9" fmla="*/ 0 h 13"/>
                <a:gd name="T10" fmla="*/ 1 w 12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3">
                  <a:moveTo>
                    <a:pt x="5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lnTo>
                    <a:pt x="5" y="1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482"/>
            <p:cNvSpPr>
              <a:spLocks noChangeArrowheads="1"/>
            </p:cNvSpPr>
            <p:nvPr/>
          </p:nvSpPr>
          <p:spPr bwMode="auto">
            <a:xfrm>
              <a:off x="1965" y="1907"/>
              <a:ext cx="33" cy="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14" name="Rectangle 483"/>
            <p:cNvSpPr>
              <a:spLocks noChangeArrowheads="1"/>
            </p:cNvSpPr>
            <p:nvPr/>
          </p:nvSpPr>
          <p:spPr bwMode="auto">
            <a:xfrm>
              <a:off x="4358" y="1844"/>
              <a:ext cx="65" cy="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15" name="Rectangle 484"/>
            <p:cNvSpPr>
              <a:spLocks noChangeArrowheads="1"/>
            </p:cNvSpPr>
            <p:nvPr/>
          </p:nvSpPr>
          <p:spPr bwMode="auto">
            <a:xfrm>
              <a:off x="4421" y="1846"/>
              <a:ext cx="6" cy="98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16" name="Freeform 485"/>
            <p:cNvSpPr>
              <a:spLocks/>
            </p:cNvSpPr>
            <p:nvPr/>
          </p:nvSpPr>
          <p:spPr bwMode="auto">
            <a:xfrm>
              <a:off x="4421" y="1844"/>
              <a:ext cx="6" cy="6"/>
            </a:xfrm>
            <a:custGeom>
              <a:avLst/>
              <a:gdLst>
                <a:gd name="T0" fmla="*/ 0 w 13"/>
                <a:gd name="T1" fmla="*/ 0 h 13"/>
                <a:gd name="T2" fmla="*/ 0 w 13"/>
                <a:gd name="T3" fmla="*/ 0 h 13"/>
                <a:gd name="T4" fmla="*/ 0 w 13"/>
                <a:gd name="T5" fmla="*/ 0 h 13"/>
                <a:gd name="T6" fmla="*/ 0 w 13"/>
                <a:gd name="T7" fmla="*/ 0 h 13"/>
                <a:gd name="T8" fmla="*/ 0 w 13"/>
                <a:gd name="T9" fmla="*/ 0 h 13"/>
                <a:gd name="T10" fmla="*/ 0 w 13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0" y="6"/>
                  </a:lnTo>
                  <a:lnTo>
                    <a:pt x="6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486"/>
            <p:cNvSpPr>
              <a:spLocks noChangeArrowheads="1"/>
            </p:cNvSpPr>
            <p:nvPr/>
          </p:nvSpPr>
          <p:spPr bwMode="auto">
            <a:xfrm>
              <a:off x="4030" y="2829"/>
              <a:ext cx="393" cy="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18" name="Freeform 487"/>
            <p:cNvSpPr>
              <a:spLocks/>
            </p:cNvSpPr>
            <p:nvPr/>
          </p:nvSpPr>
          <p:spPr bwMode="auto">
            <a:xfrm>
              <a:off x="4421" y="2829"/>
              <a:ext cx="6" cy="6"/>
            </a:xfrm>
            <a:custGeom>
              <a:avLst/>
              <a:gdLst>
                <a:gd name="T0" fmla="*/ 0 w 13"/>
                <a:gd name="T1" fmla="*/ 1 h 12"/>
                <a:gd name="T2" fmla="*/ 0 w 13"/>
                <a:gd name="T3" fmla="*/ 1 h 12"/>
                <a:gd name="T4" fmla="*/ 0 w 13"/>
                <a:gd name="T5" fmla="*/ 1 h 12"/>
                <a:gd name="T6" fmla="*/ 0 w 13"/>
                <a:gd name="T7" fmla="*/ 0 h 12"/>
                <a:gd name="T8" fmla="*/ 0 w 13"/>
                <a:gd name="T9" fmla="*/ 1 h 12"/>
                <a:gd name="T10" fmla="*/ 0 w 13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2">
                  <a:moveTo>
                    <a:pt x="13" y="5"/>
                  </a:moveTo>
                  <a:lnTo>
                    <a:pt x="13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488"/>
            <p:cNvSpPr>
              <a:spLocks noChangeArrowheads="1"/>
            </p:cNvSpPr>
            <p:nvPr/>
          </p:nvSpPr>
          <p:spPr bwMode="auto">
            <a:xfrm>
              <a:off x="4028" y="2832"/>
              <a:ext cx="6" cy="31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20" name="Freeform 489"/>
            <p:cNvSpPr>
              <a:spLocks/>
            </p:cNvSpPr>
            <p:nvPr/>
          </p:nvSpPr>
          <p:spPr bwMode="auto">
            <a:xfrm>
              <a:off x="4028" y="2829"/>
              <a:ext cx="6" cy="6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1 h 12"/>
                <a:gd name="T6" fmla="*/ 0 w 13"/>
                <a:gd name="T7" fmla="*/ 1 h 12"/>
                <a:gd name="T8" fmla="*/ 0 w 13"/>
                <a:gd name="T9" fmla="*/ 1 h 12"/>
                <a:gd name="T10" fmla="*/ 0 w 13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3" y="5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" name="Group 641"/>
            <p:cNvGrpSpPr>
              <a:grpSpLocks/>
            </p:cNvGrpSpPr>
            <p:nvPr/>
          </p:nvGrpSpPr>
          <p:grpSpPr bwMode="auto">
            <a:xfrm>
              <a:off x="2916" y="2291"/>
              <a:ext cx="524" cy="509"/>
              <a:chOff x="3277" y="2267"/>
              <a:chExt cx="508" cy="509"/>
            </a:xfrm>
          </p:grpSpPr>
          <p:sp>
            <p:nvSpPr>
              <p:cNvPr id="379" name="Rectangle 242"/>
              <p:cNvSpPr>
                <a:spLocks noChangeArrowheads="1"/>
              </p:cNvSpPr>
              <p:nvPr/>
            </p:nvSpPr>
            <p:spPr bwMode="auto">
              <a:xfrm>
                <a:off x="3277" y="2267"/>
                <a:ext cx="508" cy="509"/>
              </a:xfrm>
              <a:prstGeom prst="rect">
                <a:avLst/>
              </a:prstGeom>
              <a:solidFill>
                <a:srgbClr val="87CFFF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80" name="Rectangle 263"/>
              <p:cNvSpPr>
                <a:spLocks noChangeArrowheads="1"/>
              </p:cNvSpPr>
              <p:nvPr/>
            </p:nvSpPr>
            <p:spPr bwMode="auto">
              <a:xfrm>
                <a:off x="3372" y="2419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endParaRPr lang="es-ES_tradnl" altLang="en-US" sz="2400"/>
              </a:p>
            </p:txBody>
          </p:sp>
          <p:sp>
            <p:nvSpPr>
              <p:cNvPr id="381" name="Rectangle 264"/>
              <p:cNvSpPr>
                <a:spLocks noChangeArrowheads="1"/>
              </p:cNvSpPr>
              <p:nvPr/>
            </p:nvSpPr>
            <p:spPr bwMode="auto">
              <a:xfrm>
                <a:off x="3427" y="2419"/>
                <a:ext cx="4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</a:t>
                </a:r>
                <a:endParaRPr lang="es-ES_tradnl" altLang="en-US" sz="2400"/>
              </a:p>
            </p:txBody>
          </p:sp>
          <p:sp>
            <p:nvSpPr>
              <p:cNvPr id="382" name="Rectangle 265"/>
              <p:cNvSpPr>
                <a:spLocks noChangeArrowheads="1"/>
              </p:cNvSpPr>
              <p:nvPr/>
            </p:nvSpPr>
            <p:spPr bwMode="auto">
              <a:xfrm>
                <a:off x="3473" y="2419"/>
                <a:ext cx="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400"/>
              </a:p>
            </p:txBody>
          </p:sp>
          <p:sp>
            <p:nvSpPr>
              <p:cNvPr id="383" name="Rectangle 266"/>
              <p:cNvSpPr>
                <a:spLocks noChangeArrowheads="1"/>
              </p:cNvSpPr>
              <p:nvPr/>
            </p:nvSpPr>
            <p:spPr bwMode="auto">
              <a:xfrm>
                <a:off x="3533" y="2419"/>
                <a:ext cx="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es-ES_tradnl" altLang="en-US" sz="2400"/>
              </a:p>
            </p:txBody>
          </p:sp>
          <p:sp>
            <p:nvSpPr>
              <p:cNvPr id="384" name="Rectangle 267"/>
              <p:cNvSpPr>
                <a:spLocks noChangeArrowheads="1"/>
              </p:cNvSpPr>
              <p:nvPr/>
            </p:nvSpPr>
            <p:spPr bwMode="auto">
              <a:xfrm>
                <a:off x="3592" y="2419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</a:t>
                </a:r>
                <a:endParaRPr lang="es-ES_tradnl" altLang="en-US" sz="2400"/>
              </a:p>
            </p:txBody>
          </p:sp>
          <p:sp>
            <p:nvSpPr>
              <p:cNvPr id="385" name="Rectangle 268"/>
              <p:cNvSpPr>
                <a:spLocks noChangeArrowheads="1"/>
              </p:cNvSpPr>
              <p:nvPr/>
            </p:nvSpPr>
            <p:spPr bwMode="auto">
              <a:xfrm>
                <a:off x="3647" y="2419"/>
                <a:ext cx="5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400"/>
              </a:p>
            </p:txBody>
          </p:sp>
          <p:sp>
            <p:nvSpPr>
              <p:cNvPr id="386" name="Rectangle 491"/>
              <p:cNvSpPr>
                <a:spLocks noChangeArrowheads="1"/>
              </p:cNvSpPr>
              <p:nvPr/>
            </p:nvSpPr>
            <p:spPr bwMode="auto">
              <a:xfrm>
                <a:off x="3372" y="2546"/>
                <a:ext cx="2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endParaRPr lang="es-ES_tradnl" altLang="en-US" sz="2400"/>
              </a:p>
            </p:txBody>
          </p:sp>
          <p:sp>
            <p:nvSpPr>
              <p:cNvPr id="387" name="Rectangle 492"/>
              <p:cNvSpPr>
                <a:spLocks noChangeArrowheads="1"/>
              </p:cNvSpPr>
              <p:nvPr/>
            </p:nvSpPr>
            <p:spPr bwMode="auto">
              <a:xfrm>
                <a:off x="3393" y="2546"/>
                <a:ext cx="5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endParaRPr lang="es-ES_tradnl" altLang="en-US" sz="2400"/>
              </a:p>
            </p:txBody>
          </p:sp>
          <p:sp>
            <p:nvSpPr>
              <p:cNvPr id="388" name="Rectangle 493"/>
              <p:cNvSpPr>
                <a:spLocks noChangeArrowheads="1"/>
              </p:cNvSpPr>
              <p:nvPr/>
            </p:nvSpPr>
            <p:spPr bwMode="auto">
              <a:xfrm>
                <a:off x="3448" y="2546"/>
                <a:ext cx="4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</a:t>
                </a:r>
                <a:endParaRPr lang="es-ES_tradnl" altLang="en-US" sz="2400"/>
              </a:p>
            </p:txBody>
          </p:sp>
          <p:sp>
            <p:nvSpPr>
              <p:cNvPr id="389" name="Rectangle 494"/>
              <p:cNvSpPr>
                <a:spLocks noChangeArrowheads="1"/>
              </p:cNvSpPr>
              <p:nvPr/>
            </p:nvSpPr>
            <p:spPr bwMode="auto">
              <a:xfrm>
                <a:off x="3495" y="2546"/>
                <a:ext cx="5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400"/>
              </a:p>
            </p:txBody>
          </p:sp>
          <p:sp>
            <p:nvSpPr>
              <p:cNvPr id="390" name="Rectangle 495"/>
              <p:cNvSpPr>
                <a:spLocks noChangeArrowheads="1"/>
              </p:cNvSpPr>
              <p:nvPr/>
            </p:nvSpPr>
            <p:spPr bwMode="auto">
              <a:xfrm>
                <a:off x="3541" y="2546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R</a:t>
                </a:r>
                <a:endParaRPr lang="es-ES_tradnl" altLang="en-US" sz="2400"/>
              </a:p>
            </p:txBody>
          </p:sp>
          <p:sp>
            <p:nvSpPr>
              <p:cNvPr id="391" name="Rectangle 496"/>
              <p:cNvSpPr>
                <a:spLocks noChangeArrowheads="1"/>
              </p:cNvSpPr>
              <p:nvPr/>
            </p:nvSpPr>
            <p:spPr bwMode="auto">
              <a:xfrm>
                <a:off x="3600" y="2546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endParaRPr lang="es-ES_tradnl" altLang="en-US" sz="2400"/>
              </a:p>
            </p:txBody>
          </p:sp>
          <p:sp>
            <p:nvSpPr>
              <p:cNvPr id="392" name="Rectangle 497"/>
              <p:cNvSpPr>
                <a:spLocks noChangeArrowheads="1"/>
              </p:cNvSpPr>
              <p:nvPr/>
            </p:nvSpPr>
            <p:spPr bwMode="auto">
              <a:xfrm>
                <a:off x="3655" y="2546"/>
                <a:ext cx="2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  <a:endParaRPr lang="es-ES_tradnl" altLang="en-US" sz="2400"/>
              </a:p>
            </p:txBody>
          </p:sp>
        </p:grpSp>
        <p:grpSp>
          <p:nvGrpSpPr>
            <p:cNvPr id="122" name="Group 759"/>
            <p:cNvGrpSpPr>
              <a:grpSpLocks/>
            </p:cNvGrpSpPr>
            <p:nvPr/>
          </p:nvGrpSpPr>
          <p:grpSpPr bwMode="auto">
            <a:xfrm>
              <a:off x="510" y="3164"/>
              <a:ext cx="787" cy="763"/>
              <a:chOff x="800" y="2649"/>
              <a:chExt cx="762" cy="763"/>
            </a:xfrm>
          </p:grpSpPr>
          <p:sp>
            <p:nvSpPr>
              <p:cNvPr id="344" name="Rectangle 15"/>
              <p:cNvSpPr>
                <a:spLocks noChangeArrowheads="1"/>
              </p:cNvSpPr>
              <p:nvPr/>
            </p:nvSpPr>
            <p:spPr bwMode="auto">
              <a:xfrm>
                <a:off x="927" y="2776"/>
                <a:ext cx="508" cy="508"/>
              </a:xfrm>
              <a:prstGeom prst="rect">
                <a:avLst/>
              </a:prstGeom>
              <a:solidFill>
                <a:srgbClr val="87CFFF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45" name="Rectangle 16"/>
              <p:cNvSpPr>
                <a:spLocks noChangeArrowheads="1"/>
              </p:cNvSpPr>
              <p:nvPr/>
            </p:nvSpPr>
            <p:spPr bwMode="auto">
              <a:xfrm>
                <a:off x="927" y="2774"/>
                <a:ext cx="508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46" name="Rectangle 17"/>
              <p:cNvSpPr>
                <a:spLocks noChangeArrowheads="1"/>
              </p:cNvSpPr>
              <p:nvPr/>
            </p:nvSpPr>
            <p:spPr bwMode="auto">
              <a:xfrm>
                <a:off x="926" y="2776"/>
                <a:ext cx="3" cy="50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47" name="Freeform 18"/>
              <p:cNvSpPr>
                <a:spLocks/>
              </p:cNvSpPr>
              <p:nvPr/>
            </p:nvSpPr>
            <p:spPr bwMode="auto">
              <a:xfrm>
                <a:off x="926" y="2774"/>
                <a:ext cx="3" cy="4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 h 7"/>
                  <a:gd name="T6" fmla="*/ 0 w 7"/>
                  <a:gd name="T7" fmla="*/ 1 h 7"/>
                  <a:gd name="T8" fmla="*/ 0 w 7"/>
                  <a:gd name="T9" fmla="*/ 1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Rectangle 19"/>
              <p:cNvSpPr>
                <a:spLocks noChangeArrowheads="1"/>
              </p:cNvSpPr>
              <p:nvPr/>
            </p:nvSpPr>
            <p:spPr bwMode="auto">
              <a:xfrm>
                <a:off x="927" y="3283"/>
                <a:ext cx="508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49" name="Freeform 20"/>
              <p:cNvSpPr>
                <a:spLocks/>
              </p:cNvSpPr>
              <p:nvPr/>
            </p:nvSpPr>
            <p:spPr bwMode="auto">
              <a:xfrm>
                <a:off x="926" y="3283"/>
                <a:ext cx="3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8"/>
                    </a:lnTo>
                    <a:lnTo>
                      <a:pt x="4" y="8"/>
                    </a:lnTo>
                    <a:lnTo>
                      <a:pt x="4" y="0"/>
                    </a:lnTo>
                    <a:lnTo>
                      <a:pt x="7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Rectangle 21"/>
              <p:cNvSpPr>
                <a:spLocks noChangeArrowheads="1"/>
              </p:cNvSpPr>
              <p:nvPr/>
            </p:nvSpPr>
            <p:spPr bwMode="auto">
              <a:xfrm>
                <a:off x="1434" y="2776"/>
                <a:ext cx="3" cy="50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51" name="Freeform 22"/>
              <p:cNvSpPr>
                <a:spLocks/>
              </p:cNvSpPr>
              <p:nvPr/>
            </p:nvSpPr>
            <p:spPr bwMode="auto">
              <a:xfrm>
                <a:off x="1434" y="3283"/>
                <a:ext cx="3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4" y="8"/>
                    </a:moveTo>
                    <a:lnTo>
                      <a:pt x="7" y="8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23"/>
              <p:cNvSpPr>
                <a:spLocks/>
              </p:cNvSpPr>
              <p:nvPr/>
            </p:nvSpPr>
            <p:spPr bwMode="auto">
              <a:xfrm>
                <a:off x="1434" y="2774"/>
                <a:ext cx="3" cy="4"/>
              </a:xfrm>
              <a:custGeom>
                <a:avLst/>
                <a:gdLst>
                  <a:gd name="T0" fmla="*/ 0 w 7"/>
                  <a:gd name="T1" fmla="*/ 1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1 h 7"/>
                  <a:gd name="T8" fmla="*/ 0 w 7"/>
                  <a:gd name="T9" fmla="*/ 1 h 7"/>
                  <a:gd name="T10" fmla="*/ 0 w 7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0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Rectangle 369"/>
              <p:cNvSpPr>
                <a:spLocks noChangeArrowheads="1"/>
              </p:cNvSpPr>
              <p:nvPr/>
            </p:nvSpPr>
            <p:spPr bwMode="auto">
              <a:xfrm>
                <a:off x="1053" y="3284"/>
                <a:ext cx="3" cy="12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54" name="Rectangle 370"/>
              <p:cNvSpPr>
                <a:spLocks noChangeArrowheads="1"/>
              </p:cNvSpPr>
              <p:nvPr/>
            </p:nvSpPr>
            <p:spPr bwMode="auto">
              <a:xfrm>
                <a:off x="1116" y="3284"/>
                <a:ext cx="4" cy="12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55" name="Rectangle 371"/>
              <p:cNvSpPr>
                <a:spLocks noChangeArrowheads="1"/>
              </p:cNvSpPr>
              <p:nvPr/>
            </p:nvSpPr>
            <p:spPr bwMode="auto">
              <a:xfrm>
                <a:off x="1180" y="3284"/>
                <a:ext cx="3" cy="12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56" name="Rectangle 372"/>
              <p:cNvSpPr>
                <a:spLocks noChangeArrowheads="1"/>
              </p:cNvSpPr>
              <p:nvPr/>
            </p:nvSpPr>
            <p:spPr bwMode="auto">
              <a:xfrm>
                <a:off x="1243" y="3284"/>
                <a:ext cx="4" cy="12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57" name="Rectangle 373"/>
              <p:cNvSpPr>
                <a:spLocks noChangeArrowheads="1"/>
              </p:cNvSpPr>
              <p:nvPr/>
            </p:nvSpPr>
            <p:spPr bwMode="auto">
              <a:xfrm>
                <a:off x="1307" y="3284"/>
                <a:ext cx="3" cy="12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58" name="Rectangle 374"/>
              <p:cNvSpPr>
                <a:spLocks noChangeArrowheads="1"/>
              </p:cNvSpPr>
              <p:nvPr/>
            </p:nvSpPr>
            <p:spPr bwMode="auto">
              <a:xfrm>
                <a:off x="1053" y="2649"/>
                <a:ext cx="3" cy="127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59" name="Rectangle 375"/>
              <p:cNvSpPr>
                <a:spLocks noChangeArrowheads="1"/>
              </p:cNvSpPr>
              <p:nvPr/>
            </p:nvSpPr>
            <p:spPr bwMode="auto">
              <a:xfrm>
                <a:off x="1116" y="2649"/>
                <a:ext cx="4" cy="127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60" name="Rectangle 376"/>
              <p:cNvSpPr>
                <a:spLocks noChangeArrowheads="1"/>
              </p:cNvSpPr>
              <p:nvPr/>
            </p:nvSpPr>
            <p:spPr bwMode="auto">
              <a:xfrm>
                <a:off x="1180" y="2649"/>
                <a:ext cx="3" cy="127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61" name="Rectangle 377"/>
              <p:cNvSpPr>
                <a:spLocks noChangeArrowheads="1"/>
              </p:cNvSpPr>
              <p:nvPr/>
            </p:nvSpPr>
            <p:spPr bwMode="auto">
              <a:xfrm>
                <a:off x="1243" y="2649"/>
                <a:ext cx="4" cy="127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62" name="Rectangle 378"/>
              <p:cNvSpPr>
                <a:spLocks noChangeArrowheads="1"/>
              </p:cNvSpPr>
              <p:nvPr/>
            </p:nvSpPr>
            <p:spPr bwMode="auto">
              <a:xfrm>
                <a:off x="1307" y="2649"/>
                <a:ext cx="3" cy="127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63" name="Rectangle 379"/>
              <p:cNvSpPr>
                <a:spLocks noChangeArrowheads="1"/>
              </p:cNvSpPr>
              <p:nvPr/>
            </p:nvSpPr>
            <p:spPr bwMode="auto">
              <a:xfrm>
                <a:off x="1435" y="3156"/>
                <a:ext cx="127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64" name="Rectangle 380"/>
              <p:cNvSpPr>
                <a:spLocks noChangeArrowheads="1"/>
              </p:cNvSpPr>
              <p:nvPr/>
            </p:nvSpPr>
            <p:spPr bwMode="auto">
              <a:xfrm>
                <a:off x="1435" y="3092"/>
                <a:ext cx="127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65" name="Rectangle 381"/>
              <p:cNvSpPr>
                <a:spLocks noChangeArrowheads="1"/>
              </p:cNvSpPr>
              <p:nvPr/>
            </p:nvSpPr>
            <p:spPr bwMode="auto">
              <a:xfrm>
                <a:off x="1435" y="3028"/>
                <a:ext cx="127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66" name="Rectangle 382"/>
              <p:cNvSpPr>
                <a:spLocks noChangeArrowheads="1"/>
              </p:cNvSpPr>
              <p:nvPr/>
            </p:nvSpPr>
            <p:spPr bwMode="auto">
              <a:xfrm>
                <a:off x="1435" y="2965"/>
                <a:ext cx="127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67" name="Rectangle 383"/>
              <p:cNvSpPr>
                <a:spLocks noChangeArrowheads="1"/>
              </p:cNvSpPr>
              <p:nvPr/>
            </p:nvSpPr>
            <p:spPr bwMode="auto">
              <a:xfrm>
                <a:off x="1435" y="2901"/>
                <a:ext cx="127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68" name="Rectangle 384"/>
              <p:cNvSpPr>
                <a:spLocks noChangeArrowheads="1"/>
              </p:cNvSpPr>
              <p:nvPr/>
            </p:nvSpPr>
            <p:spPr bwMode="auto">
              <a:xfrm>
                <a:off x="800" y="3156"/>
                <a:ext cx="127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69" name="Rectangle 385"/>
              <p:cNvSpPr>
                <a:spLocks noChangeArrowheads="1"/>
              </p:cNvSpPr>
              <p:nvPr/>
            </p:nvSpPr>
            <p:spPr bwMode="auto">
              <a:xfrm>
                <a:off x="800" y="3092"/>
                <a:ext cx="127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70" name="Rectangle 386"/>
              <p:cNvSpPr>
                <a:spLocks noChangeArrowheads="1"/>
              </p:cNvSpPr>
              <p:nvPr/>
            </p:nvSpPr>
            <p:spPr bwMode="auto">
              <a:xfrm>
                <a:off x="800" y="3028"/>
                <a:ext cx="127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71" name="Rectangle 387"/>
              <p:cNvSpPr>
                <a:spLocks noChangeArrowheads="1"/>
              </p:cNvSpPr>
              <p:nvPr/>
            </p:nvSpPr>
            <p:spPr bwMode="auto">
              <a:xfrm>
                <a:off x="800" y="2965"/>
                <a:ext cx="127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72" name="Rectangle 388"/>
              <p:cNvSpPr>
                <a:spLocks noChangeArrowheads="1"/>
              </p:cNvSpPr>
              <p:nvPr/>
            </p:nvSpPr>
            <p:spPr bwMode="auto">
              <a:xfrm>
                <a:off x="800" y="2901"/>
                <a:ext cx="127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73" name="Freeform 498"/>
              <p:cNvSpPr>
                <a:spLocks/>
              </p:cNvSpPr>
              <p:nvPr/>
            </p:nvSpPr>
            <p:spPr bwMode="auto">
              <a:xfrm>
                <a:off x="1181" y="3156"/>
                <a:ext cx="255" cy="130"/>
              </a:xfrm>
              <a:custGeom>
                <a:avLst/>
                <a:gdLst>
                  <a:gd name="T0" fmla="*/ 0 w 509"/>
                  <a:gd name="T1" fmla="*/ 15 h 262"/>
                  <a:gd name="T2" fmla="*/ 1 w 509"/>
                  <a:gd name="T3" fmla="*/ 16 h 262"/>
                  <a:gd name="T4" fmla="*/ 32 w 509"/>
                  <a:gd name="T5" fmla="*/ 0 h 262"/>
                  <a:gd name="T6" fmla="*/ 32 w 509"/>
                  <a:gd name="T7" fmla="*/ 0 h 262"/>
                  <a:gd name="T8" fmla="*/ 0 w 509"/>
                  <a:gd name="T9" fmla="*/ 15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9" h="262">
                    <a:moveTo>
                      <a:pt x="0" y="254"/>
                    </a:moveTo>
                    <a:lnTo>
                      <a:pt x="1" y="262"/>
                    </a:lnTo>
                    <a:lnTo>
                      <a:pt x="509" y="7"/>
                    </a:lnTo>
                    <a:lnTo>
                      <a:pt x="508" y="0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8F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499"/>
              <p:cNvSpPr>
                <a:spLocks/>
              </p:cNvSpPr>
              <p:nvPr/>
            </p:nvSpPr>
            <p:spPr bwMode="auto">
              <a:xfrm>
                <a:off x="1180" y="3029"/>
                <a:ext cx="256" cy="257"/>
              </a:xfrm>
              <a:custGeom>
                <a:avLst/>
                <a:gdLst>
                  <a:gd name="T0" fmla="*/ 0 w 513"/>
                  <a:gd name="T1" fmla="*/ 32 h 514"/>
                  <a:gd name="T2" fmla="*/ 0 w 513"/>
                  <a:gd name="T3" fmla="*/ 33 h 514"/>
                  <a:gd name="T4" fmla="*/ 32 w 513"/>
                  <a:gd name="T5" fmla="*/ 1 h 514"/>
                  <a:gd name="T6" fmla="*/ 31 w 513"/>
                  <a:gd name="T7" fmla="*/ 0 h 514"/>
                  <a:gd name="T8" fmla="*/ 0 w 513"/>
                  <a:gd name="T9" fmla="*/ 32 h 5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3" h="514">
                    <a:moveTo>
                      <a:pt x="0" y="508"/>
                    </a:moveTo>
                    <a:lnTo>
                      <a:pt x="5" y="514"/>
                    </a:lnTo>
                    <a:lnTo>
                      <a:pt x="513" y="5"/>
                    </a:lnTo>
                    <a:lnTo>
                      <a:pt x="508" y="0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8F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500"/>
              <p:cNvSpPr>
                <a:spLocks/>
              </p:cNvSpPr>
              <p:nvPr/>
            </p:nvSpPr>
            <p:spPr bwMode="auto">
              <a:xfrm>
                <a:off x="1180" y="2776"/>
                <a:ext cx="66" cy="508"/>
              </a:xfrm>
              <a:custGeom>
                <a:avLst/>
                <a:gdLst>
                  <a:gd name="T0" fmla="*/ 0 w 132"/>
                  <a:gd name="T1" fmla="*/ 63 h 1017"/>
                  <a:gd name="T2" fmla="*/ 1 w 132"/>
                  <a:gd name="T3" fmla="*/ 63 h 1017"/>
                  <a:gd name="T4" fmla="*/ 9 w 132"/>
                  <a:gd name="T5" fmla="*/ 0 h 1017"/>
                  <a:gd name="T6" fmla="*/ 8 w 132"/>
                  <a:gd name="T7" fmla="*/ 0 h 1017"/>
                  <a:gd name="T8" fmla="*/ 0 w 132"/>
                  <a:gd name="T9" fmla="*/ 63 h 10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" h="1017">
                    <a:moveTo>
                      <a:pt x="0" y="1017"/>
                    </a:moveTo>
                    <a:lnTo>
                      <a:pt x="5" y="1017"/>
                    </a:lnTo>
                    <a:lnTo>
                      <a:pt x="132" y="0"/>
                    </a:lnTo>
                    <a:lnTo>
                      <a:pt x="127" y="0"/>
                    </a:lnTo>
                    <a:lnTo>
                      <a:pt x="0" y="1017"/>
                    </a:lnTo>
                    <a:close/>
                  </a:path>
                </a:pathLst>
              </a:custGeom>
              <a:solidFill>
                <a:srgbClr val="8F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501"/>
              <p:cNvSpPr>
                <a:spLocks/>
              </p:cNvSpPr>
              <p:nvPr/>
            </p:nvSpPr>
            <p:spPr bwMode="auto">
              <a:xfrm>
                <a:off x="1116" y="2776"/>
                <a:ext cx="66" cy="508"/>
              </a:xfrm>
              <a:custGeom>
                <a:avLst/>
                <a:gdLst>
                  <a:gd name="T0" fmla="*/ 8 w 132"/>
                  <a:gd name="T1" fmla="*/ 63 h 1017"/>
                  <a:gd name="T2" fmla="*/ 9 w 132"/>
                  <a:gd name="T3" fmla="*/ 63 h 1017"/>
                  <a:gd name="T4" fmla="*/ 1 w 132"/>
                  <a:gd name="T5" fmla="*/ 0 h 1017"/>
                  <a:gd name="T6" fmla="*/ 0 w 132"/>
                  <a:gd name="T7" fmla="*/ 0 h 1017"/>
                  <a:gd name="T8" fmla="*/ 8 w 132"/>
                  <a:gd name="T9" fmla="*/ 63 h 10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" h="1017">
                    <a:moveTo>
                      <a:pt x="127" y="1017"/>
                    </a:moveTo>
                    <a:lnTo>
                      <a:pt x="132" y="101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27" y="1017"/>
                    </a:lnTo>
                    <a:close/>
                  </a:path>
                </a:pathLst>
              </a:custGeom>
              <a:solidFill>
                <a:srgbClr val="8F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502"/>
              <p:cNvSpPr>
                <a:spLocks/>
              </p:cNvSpPr>
              <p:nvPr/>
            </p:nvSpPr>
            <p:spPr bwMode="auto">
              <a:xfrm>
                <a:off x="926" y="3093"/>
                <a:ext cx="256" cy="193"/>
              </a:xfrm>
              <a:custGeom>
                <a:avLst/>
                <a:gdLst>
                  <a:gd name="T0" fmla="*/ 31 w 513"/>
                  <a:gd name="T1" fmla="*/ 24 h 387"/>
                  <a:gd name="T2" fmla="*/ 32 w 513"/>
                  <a:gd name="T3" fmla="*/ 23 h 387"/>
                  <a:gd name="T4" fmla="*/ 0 w 513"/>
                  <a:gd name="T5" fmla="*/ 0 h 387"/>
                  <a:gd name="T6" fmla="*/ 0 w 513"/>
                  <a:gd name="T7" fmla="*/ 0 h 387"/>
                  <a:gd name="T8" fmla="*/ 31 w 513"/>
                  <a:gd name="T9" fmla="*/ 24 h 3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3" h="387">
                    <a:moveTo>
                      <a:pt x="508" y="387"/>
                    </a:moveTo>
                    <a:lnTo>
                      <a:pt x="513" y="381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08" y="387"/>
                    </a:lnTo>
                    <a:close/>
                  </a:path>
                </a:pathLst>
              </a:custGeom>
              <a:solidFill>
                <a:srgbClr val="8F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503"/>
              <p:cNvSpPr>
                <a:spLocks/>
              </p:cNvSpPr>
              <p:nvPr/>
            </p:nvSpPr>
            <p:spPr bwMode="auto">
              <a:xfrm>
                <a:off x="926" y="2966"/>
                <a:ext cx="256" cy="320"/>
              </a:xfrm>
              <a:custGeom>
                <a:avLst/>
                <a:gdLst>
                  <a:gd name="T0" fmla="*/ 31 w 513"/>
                  <a:gd name="T1" fmla="*/ 40 h 642"/>
                  <a:gd name="T2" fmla="*/ 32 w 513"/>
                  <a:gd name="T3" fmla="*/ 39 h 642"/>
                  <a:gd name="T4" fmla="*/ 0 w 513"/>
                  <a:gd name="T5" fmla="*/ 0 h 642"/>
                  <a:gd name="T6" fmla="*/ 0 w 513"/>
                  <a:gd name="T7" fmla="*/ 0 h 642"/>
                  <a:gd name="T8" fmla="*/ 31 w 513"/>
                  <a:gd name="T9" fmla="*/ 40 h 6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3" h="642">
                    <a:moveTo>
                      <a:pt x="508" y="642"/>
                    </a:moveTo>
                    <a:lnTo>
                      <a:pt x="513" y="63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508" y="642"/>
                    </a:lnTo>
                    <a:close/>
                  </a:path>
                </a:pathLst>
              </a:custGeom>
              <a:solidFill>
                <a:srgbClr val="8F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" name="Group 600"/>
            <p:cNvGrpSpPr>
              <a:grpSpLocks/>
            </p:cNvGrpSpPr>
            <p:nvPr/>
          </p:nvGrpSpPr>
          <p:grpSpPr bwMode="auto">
            <a:xfrm>
              <a:off x="941" y="1415"/>
              <a:ext cx="679" cy="240"/>
              <a:chOff x="800" y="1688"/>
              <a:chExt cx="513" cy="215"/>
            </a:xfrm>
          </p:grpSpPr>
          <p:sp>
            <p:nvSpPr>
              <p:cNvPr id="326" name="Rectangle 534"/>
              <p:cNvSpPr>
                <a:spLocks noChangeArrowheads="1"/>
              </p:cNvSpPr>
              <p:nvPr/>
            </p:nvSpPr>
            <p:spPr bwMode="auto">
              <a:xfrm>
                <a:off x="800" y="1688"/>
                <a:ext cx="61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C</a:t>
                </a:r>
                <a:endParaRPr lang="es-ES_tradnl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7" name="Rectangle 535"/>
              <p:cNvSpPr>
                <a:spLocks noChangeArrowheads="1"/>
              </p:cNvSpPr>
              <p:nvPr/>
            </p:nvSpPr>
            <p:spPr bwMode="auto">
              <a:xfrm>
                <a:off x="855" y="1688"/>
                <a:ext cx="6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8" name="Rectangle 536"/>
              <p:cNvSpPr>
                <a:spLocks noChangeArrowheads="1"/>
              </p:cNvSpPr>
              <p:nvPr/>
            </p:nvSpPr>
            <p:spPr bwMode="auto">
              <a:xfrm>
                <a:off x="914" y="1688"/>
                <a:ext cx="61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N</a:t>
                </a:r>
                <a:endParaRPr lang="es-ES_tradnl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9" name="Rectangle 537"/>
              <p:cNvSpPr>
                <a:spLocks noChangeArrowheads="1"/>
              </p:cNvSpPr>
              <p:nvPr/>
            </p:nvSpPr>
            <p:spPr bwMode="auto">
              <a:xfrm>
                <a:off x="971" y="1688"/>
                <a:ext cx="5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0" name="Rectangle 538"/>
              <p:cNvSpPr>
                <a:spLocks noChangeArrowheads="1"/>
              </p:cNvSpPr>
              <p:nvPr/>
            </p:nvSpPr>
            <p:spPr bwMode="auto">
              <a:xfrm>
                <a:off x="1020" y="1688"/>
                <a:ext cx="5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X</a:t>
                </a:r>
                <a:endParaRPr lang="es-ES_tradnl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1" name="Rectangle 539"/>
              <p:cNvSpPr>
                <a:spLocks noChangeArrowheads="1"/>
              </p:cNvSpPr>
              <p:nvPr/>
            </p:nvSpPr>
            <p:spPr bwMode="auto">
              <a:xfrm>
                <a:off x="1071" y="1688"/>
                <a:ext cx="24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I</a:t>
                </a:r>
                <a:endParaRPr lang="es-ES_tradnl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2" name="Rectangle 540"/>
              <p:cNvSpPr>
                <a:spLocks noChangeArrowheads="1"/>
              </p:cNvSpPr>
              <p:nvPr/>
            </p:nvSpPr>
            <p:spPr bwMode="auto">
              <a:xfrm>
                <a:off x="1093" y="1688"/>
                <a:ext cx="6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3" name="Rectangle 541"/>
              <p:cNvSpPr>
                <a:spLocks noChangeArrowheads="1"/>
              </p:cNvSpPr>
              <p:nvPr/>
            </p:nvSpPr>
            <p:spPr bwMode="auto">
              <a:xfrm>
                <a:off x="1152" y="1688"/>
                <a:ext cx="61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N</a:t>
                </a:r>
                <a:endParaRPr lang="es-ES_tradnl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4" name="Rectangle 542"/>
              <p:cNvSpPr>
                <a:spLocks noChangeArrowheads="1"/>
              </p:cNvSpPr>
              <p:nvPr/>
            </p:nvSpPr>
            <p:spPr bwMode="auto">
              <a:xfrm>
                <a:off x="1207" y="1688"/>
                <a:ext cx="5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5" name="Rectangle 543"/>
              <p:cNvSpPr>
                <a:spLocks noChangeArrowheads="1"/>
              </p:cNvSpPr>
              <p:nvPr/>
            </p:nvSpPr>
            <p:spPr bwMode="auto">
              <a:xfrm>
                <a:off x="1257" y="1688"/>
                <a:ext cx="5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S</a:t>
                </a:r>
                <a:endParaRPr lang="es-ES_tradnl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6" name="Rectangle 544"/>
              <p:cNvSpPr>
                <a:spLocks noChangeArrowheads="1"/>
              </p:cNvSpPr>
              <p:nvPr/>
            </p:nvSpPr>
            <p:spPr bwMode="auto">
              <a:xfrm>
                <a:off x="800" y="1783"/>
                <a:ext cx="61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D</a:t>
                </a:r>
                <a:endParaRPr lang="es-ES_tradnl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7" name="Rectangle 545"/>
              <p:cNvSpPr>
                <a:spLocks noChangeArrowheads="1"/>
              </p:cNvSpPr>
              <p:nvPr/>
            </p:nvSpPr>
            <p:spPr bwMode="auto">
              <a:xfrm>
                <a:off x="855" y="1783"/>
                <a:ext cx="24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I</a:t>
                </a:r>
                <a:endParaRPr lang="es-ES_tradnl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8" name="Rectangle 546"/>
              <p:cNvSpPr>
                <a:spLocks noChangeArrowheads="1"/>
              </p:cNvSpPr>
              <p:nvPr/>
            </p:nvSpPr>
            <p:spPr bwMode="auto">
              <a:xfrm>
                <a:off x="877" y="1783"/>
                <a:ext cx="61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R</a:t>
                </a:r>
                <a:endParaRPr lang="es-ES_tradnl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9" name="Rectangle 547"/>
              <p:cNvSpPr>
                <a:spLocks noChangeArrowheads="1"/>
              </p:cNvSpPr>
              <p:nvPr/>
            </p:nvSpPr>
            <p:spPr bwMode="auto">
              <a:xfrm>
                <a:off x="929" y="1783"/>
                <a:ext cx="5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40" name="Rectangle 548"/>
              <p:cNvSpPr>
                <a:spLocks noChangeArrowheads="1"/>
              </p:cNvSpPr>
              <p:nvPr/>
            </p:nvSpPr>
            <p:spPr bwMode="auto">
              <a:xfrm>
                <a:off x="982" y="1783"/>
                <a:ext cx="61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C</a:t>
                </a:r>
                <a:endParaRPr lang="es-ES_tradnl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41" name="Rectangle 549"/>
              <p:cNvSpPr>
                <a:spLocks noChangeArrowheads="1"/>
              </p:cNvSpPr>
              <p:nvPr/>
            </p:nvSpPr>
            <p:spPr bwMode="auto">
              <a:xfrm>
                <a:off x="1038" y="1783"/>
                <a:ext cx="51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T</a:t>
                </a:r>
                <a:endParaRPr lang="es-ES_tradnl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42" name="Rectangle 550"/>
              <p:cNvSpPr>
                <a:spLocks noChangeArrowheads="1"/>
              </p:cNvSpPr>
              <p:nvPr/>
            </p:nvSpPr>
            <p:spPr bwMode="auto">
              <a:xfrm>
                <a:off x="1079" y="1783"/>
                <a:ext cx="5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A</a:t>
                </a:r>
                <a:endParaRPr lang="es-ES_tradnl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43" name="Rectangle 551"/>
              <p:cNvSpPr>
                <a:spLocks noChangeArrowheads="1"/>
              </p:cNvSpPr>
              <p:nvPr/>
            </p:nvSpPr>
            <p:spPr bwMode="auto">
              <a:xfrm>
                <a:off x="1134" y="1783"/>
                <a:ext cx="5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S</a:t>
                </a:r>
                <a:endParaRPr lang="es-ES_tradnl" altLang="en-US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24" name="Group 598"/>
            <p:cNvGrpSpPr>
              <a:grpSpLocks/>
            </p:cNvGrpSpPr>
            <p:nvPr/>
          </p:nvGrpSpPr>
          <p:grpSpPr bwMode="auto">
            <a:xfrm>
              <a:off x="972" y="775"/>
              <a:ext cx="656" cy="287"/>
              <a:chOff x="1181" y="1370"/>
              <a:chExt cx="635" cy="287"/>
            </a:xfrm>
          </p:grpSpPr>
          <p:sp>
            <p:nvSpPr>
              <p:cNvPr id="297" name="Rectangle 552"/>
              <p:cNvSpPr>
                <a:spLocks noChangeArrowheads="1"/>
              </p:cNvSpPr>
              <p:nvPr/>
            </p:nvSpPr>
            <p:spPr bwMode="auto">
              <a:xfrm>
                <a:off x="1181" y="1370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C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298" name="Rectangle 553"/>
              <p:cNvSpPr>
                <a:spLocks noChangeArrowheads="1"/>
              </p:cNvSpPr>
              <p:nvPr/>
            </p:nvSpPr>
            <p:spPr bwMode="auto">
              <a:xfrm>
                <a:off x="1236" y="1370"/>
                <a:ext cx="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299" name="Rectangle 554"/>
              <p:cNvSpPr>
                <a:spLocks noChangeArrowheads="1"/>
              </p:cNvSpPr>
              <p:nvPr/>
            </p:nvSpPr>
            <p:spPr bwMode="auto">
              <a:xfrm>
                <a:off x="1295" y="1370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N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00" name="Rectangle 555"/>
              <p:cNvSpPr>
                <a:spLocks noChangeArrowheads="1"/>
              </p:cNvSpPr>
              <p:nvPr/>
            </p:nvSpPr>
            <p:spPr bwMode="auto">
              <a:xfrm>
                <a:off x="1351" y="1370"/>
                <a:ext cx="5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01" name="Rectangle 556"/>
              <p:cNvSpPr>
                <a:spLocks noChangeArrowheads="1"/>
              </p:cNvSpPr>
              <p:nvPr/>
            </p:nvSpPr>
            <p:spPr bwMode="auto">
              <a:xfrm>
                <a:off x="1401" y="1370"/>
                <a:ext cx="5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X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02" name="Rectangle 557"/>
              <p:cNvSpPr>
                <a:spLocks noChangeArrowheads="1"/>
              </p:cNvSpPr>
              <p:nvPr/>
            </p:nvSpPr>
            <p:spPr bwMode="auto">
              <a:xfrm>
                <a:off x="1452" y="1370"/>
                <a:ext cx="2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I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03" name="Rectangle 558"/>
              <p:cNvSpPr>
                <a:spLocks noChangeArrowheads="1"/>
              </p:cNvSpPr>
              <p:nvPr/>
            </p:nvSpPr>
            <p:spPr bwMode="auto">
              <a:xfrm>
                <a:off x="1473" y="1370"/>
                <a:ext cx="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04" name="Rectangle 559"/>
              <p:cNvSpPr>
                <a:spLocks noChangeArrowheads="1"/>
              </p:cNvSpPr>
              <p:nvPr/>
            </p:nvSpPr>
            <p:spPr bwMode="auto">
              <a:xfrm>
                <a:off x="1532" y="1370"/>
                <a:ext cx="5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N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05" name="Rectangle 560"/>
              <p:cNvSpPr>
                <a:spLocks noChangeArrowheads="1"/>
              </p:cNvSpPr>
              <p:nvPr/>
            </p:nvSpPr>
            <p:spPr bwMode="auto">
              <a:xfrm>
                <a:off x="1587" y="1370"/>
                <a:ext cx="5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06" name="Rectangle 561"/>
              <p:cNvSpPr>
                <a:spLocks noChangeArrowheads="1"/>
              </p:cNvSpPr>
              <p:nvPr/>
            </p:nvSpPr>
            <p:spPr bwMode="auto">
              <a:xfrm>
                <a:off x="1638" y="1370"/>
                <a:ext cx="5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S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07" name="Rectangle 562"/>
              <p:cNvSpPr>
                <a:spLocks noChangeArrowheads="1"/>
              </p:cNvSpPr>
              <p:nvPr/>
            </p:nvSpPr>
            <p:spPr bwMode="auto">
              <a:xfrm>
                <a:off x="1689" y="1370"/>
                <a:ext cx="2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 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08" name="Rectangle 563"/>
              <p:cNvSpPr>
                <a:spLocks noChangeArrowheads="1"/>
              </p:cNvSpPr>
              <p:nvPr/>
            </p:nvSpPr>
            <p:spPr bwMode="auto">
              <a:xfrm>
                <a:off x="1710" y="1370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D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09" name="Rectangle 564"/>
              <p:cNvSpPr>
                <a:spLocks noChangeArrowheads="1"/>
              </p:cNvSpPr>
              <p:nvPr/>
            </p:nvSpPr>
            <p:spPr bwMode="auto">
              <a:xfrm>
                <a:off x="1765" y="1370"/>
                <a:ext cx="5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10" name="Rectangle 565"/>
              <p:cNvSpPr>
                <a:spLocks noChangeArrowheads="1"/>
              </p:cNvSpPr>
              <p:nvPr/>
            </p:nvSpPr>
            <p:spPr bwMode="auto">
              <a:xfrm>
                <a:off x="1181" y="1466"/>
                <a:ext cx="5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P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11" name="Rectangle 566"/>
              <p:cNvSpPr>
                <a:spLocks noChangeArrowheads="1"/>
              </p:cNvSpPr>
              <p:nvPr/>
            </p:nvSpPr>
            <p:spPr bwMode="auto">
              <a:xfrm>
                <a:off x="1232" y="1466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R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12" name="Rectangle 567"/>
              <p:cNvSpPr>
                <a:spLocks noChangeArrowheads="1"/>
              </p:cNvSpPr>
              <p:nvPr/>
            </p:nvSpPr>
            <p:spPr bwMode="auto">
              <a:xfrm>
                <a:off x="1286" y="1466"/>
                <a:ext cx="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13" name="Rectangle 568"/>
              <p:cNvSpPr>
                <a:spLocks noChangeArrowheads="1"/>
              </p:cNvSpPr>
              <p:nvPr/>
            </p:nvSpPr>
            <p:spPr bwMode="auto">
              <a:xfrm>
                <a:off x="1346" y="1466"/>
                <a:ext cx="5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P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14" name="Rectangle 569"/>
              <p:cNvSpPr>
                <a:spLocks noChangeArrowheads="1"/>
              </p:cNvSpPr>
              <p:nvPr/>
            </p:nvSpPr>
            <p:spPr bwMode="auto">
              <a:xfrm>
                <a:off x="1396" y="1466"/>
                <a:ext cx="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15" name="Rectangle 570"/>
              <p:cNvSpPr>
                <a:spLocks noChangeArrowheads="1"/>
              </p:cNvSpPr>
              <p:nvPr/>
            </p:nvSpPr>
            <p:spPr bwMode="auto">
              <a:xfrm>
                <a:off x="1456" y="1466"/>
                <a:ext cx="5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S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16" name="Rectangle 571"/>
              <p:cNvSpPr>
                <a:spLocks noChangeArrowheads="1"/>
              </p:cNvSpPr>
              <p:nvPr/>
            </p:nvSpPr>
            <p:spPr bwMode="auto">
              <a:xfrm>
                <a:off x="1507" y="1466"/>
                <a:ext cx="2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I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17" name="Rectangle 572"/>
              <p:cNvSpPr>
                <a:spLocks noChangeArrowheads="1"/>
              </p:cNvSpPr>
              <p:nvPr/>
            </p:nvSpPr>
            <p:spPr bwMode="auto">
              <a:xfrm>
                <a:off x="1528" y="1466"/>
                <a:ext cx="4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T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18" name="Rectangle 573"/>
              <p:cNvSpPr>
                <a:spLocks noChangeArrowheads="1"/>
              </p:cNvSpPr>
              <p:nvPr/>
            </p:nvSpPr>
            <p:spPr bwMode="auto">
              <a:xfrm>
                <a:off x="1574" y="1466"/>
                <a:ext cx="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19" name="Rectangle 574"/>
              <p:cNvSpPr>
                <a:spLocks noChangeArrowheads="1"/>
              </p:cNvSpPr>
              <p:nvPr/>
            </p:nvSpPr>
            <p:spPr bwMode="auto">
              <a:xfrm>
                <a:off x="1181" y="1561"/>
                <a:ext cx="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G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20" name="Rectangle 575"/>
              <p:cNvSpPr>
                <a:spLocks noChangeArrowheads="1"/>
              </p:cNvSpPr>
              <p:nvPr/>
            </p:nvSpPr>
            <p:spPr bwMode="auto">
              <a:xfrm>
                <a:off x="1240" y="1561"/>
                <a:ext cx="5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21" name="Rectangle 576"/>
              <p:cNvSpPr>
                <a:spLocks noChangeArrowheads="1"/>
              </p:cNvSpPr>
              <p:nvPr/>
            </p:nvSpPr>
            <p:spPr bwMode="auto">
              <a:xfrm>
                <a:off x="1291" y="1561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N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22" name="Rectangle 577"/>
              <p:cNvSpPr>
                <a:spLocks noChangeArrowheads="1"/>
              </p:cNvSpPr>
              <p:nvPr/>
            </p:nvSpPr>
            <p:spPr bwMode="auto">
              <a:xfrm>
                <a:off x="1346" y="1561"/>
                <a:ext cx="5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23" name="Rectangle 578"/>
              <p:cNvSpPr>
                <a:spLocks noChangeArrowheads="1"/>
              </p:cNvSpPr>
              <p:nvPr/>
            </p:nvSpPr>
            <p:spPr bwMode="auto">
              <a:xfrm>
                <a:off x="1396" y="1561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R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24" name="Rectangle 579"/>
              <p:cNvSpPr>
                <a:spLocks noChangeArrowheads="1"/>
              </p:cNvSpPr>
              <p:nvPr/>
            </p:nvSpPr>
            <p:spPr bwMode="auto">
              <a:xfrm>
                <a:off x="1452" y="1561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A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25" name="Rectangle 580"/>
              <p:cNvSpPr>
                <a:spLocks noChangeArrowheads="1"/>
              </p:cNvSpPr>
              <p:nvPr/>
            </p:nvSpPr>
            <p:spPr bwMode="auto">
              <a:xfrm>
                <a:off x="1507" y="1561"/>
                <a:ext cx="4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L</a:t>
                </a:r>
                <a:endParaRPr lang="es-ES_tradnl" altLang="en-US" sz="24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25" name="Group 603"/>
            <p:cNvGrpSpPr>
              <a:grpSpLocks/>
            </p:cNvGrpSpPr>
            <p:nvPr/>
          </p:nvGrpSpPr>
          <p:grpSpPr bwMode="auto">
            <a:xfrm>
              <a:off x="1041" y="1940"/>
              <a:ext cx="656" cy="231"/>
              <a:chOff x="1118" y="2070"/>
              <a:chExt cx="506" cy="189"/>
            </a:xfrm>
          </p:grpSpPr>
          <p:sp>
            <p:nvSpPr>
              <p:cNvPr id="281" name="Rectangle 581"/>
              <p:cNvSpPr>
                <a:spLocks noChangeArrowheads="1"/>
              </p:cNvSpPr>
              <p:nvPr/>
            </p:nvSpPr>
            <p:spPr bwMode="auto">
              <a:xfrm>
                <a:off x="1118" y="2070"/>
                <a:ext cx="53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C</a:t>
                </a:r>
                <a:endParaRPr lang="es-ES_tradnl" altLang="en-US" sz="28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82" name="Rectangle 582"/>
              <p:cNvSpPr>
                <a:spLocks noChangeArrowheads="1"/>
              </p:cNvSpPr>
              <p:nvPr/>
            </p:nvSpPr>
            <p:spPr bwMode="auto">
              <a:xfrm>
                <a:off x="1172" y="2070"/>
                <a:ext cx="58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8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83" name="Rectangle 583"/>
              <p:cNvSpPr>
                <a:spLocks noChangeArrowheads="1"/>
              </p:cNvSpPr>
              <p:nvPr/>
            </p:nvSpPr>
            <p:spPr bwMode="auto">
              <a:xfrm>
                <a:off x="1232" y="2070"/>
                <a:ext cx="53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N</a:t>
                </a:r>
                <a:endParaRPr lang="es-ES_tradnl" altLang="en-US" sz="28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84" name="Rectangle 584"/>
              <p:cNvSpPr>
                <a:spLocks noChangeArrowheads="1"/>
              </p:cNvSpPr>
              <p:nvPr/>
            </p:nvSpPr>
            <p:spPr bwMode="auto">
              <a:xfrm>
                <a:off x="1287" y="2070"/>
                <a:ext cx="49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8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85" name="Rectangle 585"/>
              <p:cNvSpPr>
                <a:spLocks noChangeArrowheads="1"/>
              </p:cNvSpPr>
              <p:nvPr/>
            </p:nvSpPr>
            <p:spPr bwMode="auto">
              <a:xfrm>
                <a:off x="1337" y="2070"/>
                <a:ext cx="49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X</a:t>
                </a:r>
                <a:endParaRPr lang="es-ES_tradnl" altLang="en-US" sz="28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86" name="Rectangle 586"/>
              <p:cNvSpPr>
                <a:spLocks noChangeArrowheads="1"/>
              </p:cNvSpPr>
              <p:nvPr/>
            </p:nvSpPr>
            <p:spPr bwMode="auto">
              <a:xfrm>
                <a:off x="1389" y="2070"/>
                <a:ext cx="21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I</a:t>
                </a:r>
                <a:endParaRPr lang="es-ES_tradnl" altLang="en-US" sz="28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87" name="Rectangle 587"/>
              <p:cNvSpPr>
                <a:spLocks noChangeArrowheads="1"/>
              </p:cNvSpPr>
              <p:nvPr/>
            </p:nvSpPr>
            <p:spPr bwMode="auto">
              <a:xfrm>
                <a:off x="1410" y="2070"/>
                <a:ext cx="58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8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88" name="Rectangle 588"/>
              <p:cNvSpPr>
                <a:spLocks noChangeArrowheads="1"/>
              </p:cNvSpPr>
              <p:nvPr/>
            </p:nvSpPr>
            <p:spPr bwMode="auto">
              <a:xfrm>
                <a:off x="1469" y="2070"/>
                <a:ext cx="53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N</a:t>
                </a:r>
                <a:endParaRPr lang="es-ES_tradnl" altLang="en-US" sz="28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89" name="Rectangle 589"/>
              <p:cNvSpPr>
                <a:spLocks noChangeArrowheads="1"/>
              </p:cNvSpPr>
              <p:nvPr/>
            </p:nvSpPr>
            <p:spPr bwMode="auto">
              <a:xfrm>
                <a:off x="1528" y="2070"/>
                <a:ext cx="50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8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90" name="Rectangle 590"/>
              <p:cNvSpPr>
                <a:spLocks noChangeArrowheads="1"/>
              </p:cNvSpPr>
              <p:nvPr/>
            </p:nvSpPr>
            <p:spPr bwMode="auto">
              <a:xfrm>
                <a:off x="1575" y="2070"/>
                <a:ext cx="49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S</a:t>
                </a:r>
                <a:endParaRPr lang="es-ES_tradnl" altLang="en-US" sz="28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91" name="Rectangle 591"/>
              <p:cNvSpPr>
                <a:spLocks noChangeArrowheads="1"/>
              </p:cNvSpPr>
              <p:nvPr/>
            </p:nvSpPr>
            <p:spPr bwMode="auto">
              <a:xfrm>
                <a:off x="1118" y="2165"/>
                <a:ext cx="41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L</a:t>
                </a:r>
                <a:endParaRPr lang="es-ES_tradnl" altLang="en-US" sz="28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92" name="Rectangle 592"/>
              <p:cNvSpPr>
                <a:spLocks noChangeArrowheads="1"/>
              </p:cNvSpPr>
              <p:nvPr/>
            </p:nvSpPr>
            <p:spPr bwMode="auto">
              <a:xfrm>
                <a:off x="1165" y="2165"/>
                <a:ext cx="49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A</a:t>
                </a:r>
                <a:endParaRPr lang="es-ES_tradnl" altLang="en-US" sz="28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93" name="Rectangle 593"/>
              <p:cNvSpPr>
                <a:spLocks noChangeArrowheads="1"/>
              </p:cNvSpPr>
              <p:nvPr/>
            </p:nvSpPr>
            <p:spPr bwMode="auto">
              <a:xfrm>
                <a:off x="1219" y="2165"/>
                <a:ext cx="53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R</a:t>
                </a:r>
                <a:endParaRPr lang="es-ES_tradnl" altLang="en-US" sz="28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94" name="Rectangle 594"/>
              <p:cNvSpPr>
                <a:spLocks noChangeArrowheads="1"/>
              </p:cNvSpPr>
              <p:nvPr/>
            </p:nvSpPr>
            <p:spPr bwMode="auto">
              <a:xfrm>
                <a:off x="1275" y="2165"/>
                <a:ext cx="58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G</a:t>
                </a:r>
                <a:endParaRPr lang="es-ES_tradnl" altLang="en-US" sz="28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95" name="Rectangle 595"/>
              <p:cNvSpPr>
                <a:spLocks noChangeArrowheads="1"/>
              </p:cNvSpPr>
              <p:nvPr/>
            </p:nvSpPr>
            <p:spPr bwMode="auto">
              <a:xfrm>
                <a:off x="1334" y="2165"/>
                <a:ext cx="49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A</a:t>
                </a:r>
                <a:endParaRPr lang="es-ES_tradnl" altLang="en-US" sz="28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96" name="Rectangle 596"/>
              <p:cNvSpPr>
                <a:spLocks noChangeArrowheads="1"/>
              </p:cNvSpPr>
              <p:nvPr/>
            </p:nvSpPr>
            <p:spPr bwMode="auto">
              <a:xfrm>
                <a:off x="1389" y="2165"/>
                <a:ext cx="49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S</a:t>
                </a:r>
                <a:endParaRPr lang="es-ES_tradnl" altLang="en-US" sz="2800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26" name="Line 601"/>
            <p:cNvSpPr>
              <a:spLocks noChangeShapeType="1"/>
            </p:cNvSpPr>
            <p:nvPr/>
          </p:nvSpPr>
          <p:spPr bwMode="auto">
            <a:xfrm>
              <a:off x="1529" y="1576"/>
              <a:ext cx="389" cy="13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602"/>
            <p:cNvSpPr>
              <a:spLocks noChangeShapeType="1"/>
            </p:cNvSpPr>
            <p:nvPr/>
          </p:nvSpPr>
          <p:spPr bwMode="auto">
            <a:xfrm>
              <a:off x="1540" y="2110"/>
              <a:ext cx="278" cy="14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" name="Group 606"/>
            <p:cNvGrpSpPr>
              <a:grpSpLocks/>
            </p:cNvGrpSpPr>
            <p:nvPr/>
          </p:nvGrpSpPr>
          <p:grpSpPr bwMode="auto">
            <a:xfrm>
              <a:off x="3572" y="2863"/>
              <a:ext cx="786" cy="1018"/>
              <a:chOff x="2388" y="2839"/>
              <a:chExt cx="762" cy="1018"/>
            </a:xfrm>
          </p:grpSpPr>
          <p:sp>
            <p:nvSpPr>
              <p:cNvPr id="247" name="Freeform 607"/>
              <p:cNvSpPr>
                <a:spLocks/>
              </p:cNvSpPr>
              <p:nvPr/>
            </p:nvSpPr>
            <p:spPr bwMode="auto">
              <a:xfrm>
                <a:off x="2451" y="2899"/>
                <a:ext cx="635" cy="890"/>
              </a:xfrm>
              <a:custGeom>
                <a:avLst/>
                <a:gdLst>
                  <a:gd name="T0" fmla="*/ 80 w 1270"/>
                  <a:gd name="T1" fmla="*/ 0 h 1780"/>
                  <a:gd name="T2" fmla="*/ 0 w 1270"/>
                  <a:gd name="T3" fmla="*/ 0 h 1780"/>
                  <a:gd name="T4" fmla="*/ 0 w 1270"/>
                  <a:gd name="T5" fmla="*/ 56 h 1780"/>
                  <a:gd name="T6" fmla="*/ 0 w 1270"/>
                  <a:gd name="T7" fmla="*/ 112 h 1780"/>
                  <a:gd name="T8" fmla="*/ 80 w 1270"/>
                  <a:gd name="T9" fmla="*/ 112 h 1780"/>
                  <a:gd name="T10" fmla="*/ 80 w 1270"/>
                  <a:gd name="T11" fmla="*/ 56 h 1780"/>
                  <a:gd name="T12" fmla="*/ 80 w 1270"/>
                  <a:gd name="T13" fmla="*/ 0 h 17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0" h="1780">
                    <a:moveTo>
                      <a:pt x="1270" y="0"/>
                    </a:moveTo>
                    <a:lnTo>
                      <a:pt x="0" y="0"/>
                    </a:lnTo>
                    <a:lnTo>
                      <a:pt x="0" y="890"/>
                    </a:lnTo>
                    <a:lnTo>
                      <a:pt x="0" y="1780"/>
                    </a:lnTo>
                    <a:lnTo>
                      <a:pt x="1270" y="1780"/>
                    </a:lnTo>
                    <a:lnTo>
                      <a:pt x="1270" y="89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Rectangle 608"/>
              <p:cNvSpPr>
                <a:spLocks noChangeArrowheads="1"/>
              </p:cNvSpPr>
              <p:nvPr/>
            </p:nvSpPr>
            <p:spPr bwMode="auto">
              <a:xfrm>
                <a:off x="2451" y="2901"/>
                <a:ext cx="635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49" name="Rectangle 609"/>
              <p:cNvSpPr>
                <a:spLocks noChangeArrowheads="1"/>
              </p:cNvSpPr>
              <p:nvPr/>
            </p:nvSpPr>
            <p:spPr bwMode="auto">
              <a:xfrm>
                <a:off x="2450" y="2903"/>
                <a:ext cx="3" cy="89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50" name="Freeform 610"/>
              <p:cNvSpPr>
                <a:spLocks/>
              </p:cNvSpPr>
              <p:nvPr/>
            </p:nvSpPr>
            <p:spPr bwMode="auto">
              <a:xfrm>
                <a:off x="2450" y="2901"/>
                <a:ext cx="3" cy="4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 h 7"/>
                  <a:gd name="T6" fmla="*/ 0 w 7"/>
                  <a:gd name="T7" fmla="*/ 1 h 7"/>
                  <a:gd name="T8" fmla="*/ 0 w 7"/>
                  <a:gd name="T9" fmla="*/ 1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Rectangle 611"/>
              <p:cNvSpPr>
                <a:spLocks noChangeArrowheads="1"/>
              </p:cNvSpPr>
              <p:nvPr/>
            </p:nvSpPr>
            <p:spPr bwMode="auto">
              <a:xfrm>
                <a:off x="2451" y="3791"/>
                <a:ext cx="635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52" name="Freeform 612"/>
              <p:cNvSpPr>
                <a:spLocks/>
              </p:cNvSpPr>
              <p:nvPr/>
            </p:nvSpPr>
            <p:spPr bwMode="auto">
              <a:xfrm>
                <a:off x="2450" y="3791"/>
                <a:ext cx="3" cy="4"/>
              </a:xfrm>
              <a:custGeom>
                <a:avLst/>
                <a:gdLst>
                  <a:gd name="T0" fmla="*/ 0 w 7"/>
                  <a:gd name="T1" fmla="*/ 1 h 7"/>
                  <a:gd name="T2" fmla="*/ 0 w 7"/>
                  <a:gd name="T3" fmla="*/ 1 h 7"/>
                  <a:gd name="T4" fmla="*/ 0 w 7"/>
                  <a:gd name="T5" fmla="*/ 1 h 7"/>
                  <a:gd name="T6" fmla="*/ 0 w 7"/>
                  <a:gd name="T7" fmla="*/ 0 h 7"/>
                  <a:gd name="T8" fmla="*/ 0 w 7"/>
                  <a:gd name="T9" fmla="*/ 1 h 7"/>
                  <a:gd name="T10" fmla="*/ 0 w 7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Rectangle 613"/>
              <p:cNvSpPr>
                <a:spLocks noChangeArrowheads="1"/>
              </p:cNvSpPr>
              <p:nvPr/>
            </p:nvSpPr>
            <p:spPr bwMode="auto">
              <a:xfrm>
                <a:off x="3085" y="2903"/>
                <a:ext cx="3" cy="89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54" name="Freeform 614"/>
              <p:cNvSpPr>
                <a:spLocks/>
              </p:cNvSpPr>
              <p:nvPr/>
            </p:nvSpPr>
            <p:spPr bwMode="auto">
              <a:xfrm>
                <a:off x="3085" y="3791"/>
                <a:ext cx="3" cy="4"/>
              </a:xfrm>
              <a:custGeom>
                <a:avLst/>
                <a:gdLst>
                  <a:gd name="T0" fmla="*/ 0 w 7"/>
                  <a:gd name="T1" fmla="*/ 1 h 7"/>
                  <a:gd name="T2" fmla="*/ 0 w 7"/>
                  <a:gd name="T3" fmla="*/ 1 h 7"/>
                  <a:gd name="T4" fmla="*/ 0 w 7"/>
                  <a:gd name="T5" fmla="*/ 1 h 7"/>
                  <a:gd name="T6" fmla="*/ 0 w 7"/>
                  <a:gd name="T7" fmla="*/ 1 h 7"/>
                  <a:gd name="T8" fmla="*/ 0 w 7"/>
                  <a:gd name="T9" fmla="*/ 0 h 7"/>
                  <a:gd name="T10" fmla="*/ 0 w 7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615"/>
              <p:cNvSpPr>
                <a:spLocks/>
              </p:cNvSpPr>
              <p:nvPr/>
            </p:nvSpPr>
            <p:spPr bwMode="auto">
              <a:xfrm>
                <a:off x="3085" y="2901"/>
                <a:ext cx="3" cy="4"/>
              </a:xfrm>
              <a:custGeom>
                <a:avLst/>
                <a:gdLst>
                  <a:gd name="T0" fmla="*/ 0 w 7"/>
                  <a:gd name="T1" fmla="*/ 1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1 h 7"/>
                  <a:gd name="T8" fmla="*/ 0 w 7"/>
                  <a:gd name="T9" fmla="*/ 1 h 7"/>
                  <a:gd name="T10" fmla="*/ 0 w 7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Rectangle 616"/>
              <p:cNvSpPr>
                <a:spLocks noChangeArrowheads="1"/>
              </p:cNvSpPr>
              <p:nvPr/>
            </p:nvSpPr>
            <p:spPr bwMode="auto">
              <a:xfrm>
                <a:off x="2388" y="3028"/>
                <a:ext cx="63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57" name="Rectangle 617"/>
              <p:cNvSpPr>
                <a:spLocks noChangeArrowheads="1"/>
              </p:cNvSpPr>
              <p:nvPr/>
            </p:nvSpPr>
            <p:spPr bwMode="auto">
              <a:xfrm>
                <a:off x="2388" y="3156"/>
                <a:ext cx="63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58" name="Rectangle 618"/>
              <p:cNvSpPr>
                <a:spLocks noChangeArrowheads="1"/>
              </p:cNvSpPr>
              <p:nvPr/>
            </p:nvSpPr>
            <p:spPr bwMode="auto">
              <a:xfrm>
                <a:off x="2388" y="3283"/>
                <a:ext cx="63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59" name="Rectangle 619"/>
              <p:cNvSpPr>
                <a:spLocks noChangeArrowheads="1"/>
              </p:cNvSpPr>
              <p:nvPr/>
            </p:nvSpPr>
            <p:spPr bwMode="auto">
              <a:xfrm>
                <a:off x="2388" y="3410"/>
                <a:ext cx="63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60" name="Rectangle 620"/>
              <p:cNvSpPr>
                <a:spLocks noChangeArrowheads="1"/>
              </p:cNvSpPr>
              <p:nvPr/>
            </p:nvSpPr>
            <p:spPr bwMode="auto">
              <a:xfrm>
                <a:off x="2388" y="3537"/>
                <a:ext cx="63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61" name="Rectangle 621"/>
              <p:cNvSpPr>
                <a:spLocks noChangeArrowheads="1"/>
              </p:cNvSpPr>
              <p:nvPr/>
            </p:nvSpPr>
            <p:spPr bwMode="auto">
              <a:xfrm>
                <a:off x="2388" y="3664"/>
                <a:ext cx="63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62" name="Rectangle 622"/>
              <p:cNvSpPr>
                <a:spLocks noChangeArrowheads="1"/>
              </p:cNvSpPr>
              <p:nvPr/>
            </p:nvSpPr>
            <p:spPr bwMode="auto">
              <a:xfrm>
                <a:off x="2704" y="2839"/>
                <a:ext cx="3" cy="6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63" name="Rectangle 623"/>
              <p:cNvSpPr>
                <a:spLocks noChangeArrowheads="1"/>
              </p:cNvSpPr>
              <p:nvPr/>
            </p:nvSpPr>
            <p:spPr bwMode="auto">
              <a:xfrm>
                <a:off x="2831" y="3793"/>
                <a:ext cx="3" cy="6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64" name="Rectangle 624"/>
              <p:cNvSpPr>
                <a:spLocks noChangeArrowheads="1"/>
              </p:cNvSpPr>
              <p:nvPr/>
            </p:nvSpPr>
            <p:spPr bwMode="auto">
              <a:xfrm>
                <a:off x="2704" y="3793"/>
                <a:ext cx="3" cy="6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65" name="Rectangle 625"/>
              <p:cNvSpPr>
                <a:spLocks noChangeArrowheads="1"/>
              </p:cNvSpPr>
              <p:nvPr/>
            </p:nvSpPr>
            <p:spPr bwMode="auto">
              <a:xfrm>
                <a:off x="3086" y="3219"/>
                <a:ext cx="64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66" name="Rectangle 626"/>
              <p:cNvSpPr>
                <a:spLocks noChangeArrowheads="1"/>
              </p:cNvSpPr>
              <p:nvPr/>
            </p:nvSpPr>
            <p:spPr bwMode="auto">
              <a:xfrm>
                <a:off x="3086" y="3346"/>
                <a:ext cx="64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67" name="Rectangle 627"/>
              <p:cNvSpPr>
                <a:spLocks noChangeArrowheads="1"/>
              </p:cNvSpPr>
              <p:nvPr/>
            </p:nvSpPr>
            <p:spPr bwMode="auto">
              <a:xfrm>
                <a:off x="3086" y="3473"/>
                <a:ext cx="64" cy="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68" name="Rectangle 628"/>
              <p:cNvSpPr>
                <a:spLocks noChangeArrowheads="1"/>
              </p:cNvSpPr>
              <p:nvPr/>
            </p:nvSpPr>
            <p:spPr bwMode="auto">
              <a:xfrm>
                <a:off x="2831" y="2839"/>
                <a:ext cx="3" cy="64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69" name="Rectangle 629"/>
              <p:cNvSpPr>
                <a:spLocks noChangeArrowheads="1"/>
              </p:cNvSpPr>
              <p:nvPr/>
            </p:nvSpPr>
            <p:spPr bwMode="auto">
              <a:xfrm>
                <a:off x="2547" y="3158"/>
                <a:ext cx="7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endParaRPr lang="es-ES_tradnl" altLang="en-US" sz="2400"/>
              </a:p>
            </p:txBody>
          </p:sp>
          <p:sp>
            <p:nvSpPr>
              <p:cNvPr id="270" name="Rectangle 630"/>
              <p:cNvSpPr>
                <a:spLocks noChangeArrowheads="1"/>
              </p:cNvSpPr>
              <p:nvPr/>
            </p:nvSpPr>
            <p:spPr bwMode="auto">
              <a:xfrm>
                <a:off x="2620" y="3158"/>
                <a:ext cx="6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</a:t>
                </a:r>
                <a:endParaRPr lang="es-ES_tradnl" altLang="en-US" sz="2400"/>
              </a:p>
            </p:txBody>
          </p:sp>
          <p:sp>
            <p:nvSpPr>
              <p:cNvPr id="271" name="Rectangle 631"/>
              <p:cNvSpPr>
                <a:spLocks noChangeArrowheads="1"/>
              </p:cNvSpPr>
              <p:nvPr/>
            </p:nvSpPr>
            <p:spPr bwMode="auto">
              <a:xfrm>
                <a:off x="2681" y="3158"/>
                <a:ext cx="7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400"/>
              </a:p>
            </p:txBody>
          </p:sp>
          <p:sp>
            <p:nvSpPr>
              <p:cNvPr id="272" name="Rectangle 632"/>
              <p:cNvSpPr>
                <a:spLocks noChangeArrowheads="1"/>
              </p:cNvSpPr>
              <p:nvPr/>
            </p:nvSpPr>
            <p:spPr bwMode="auto">
              <a:xfrm>
                <a:off x="2761" y="3158"/>
                <a:ext cx="7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es-ES_tradnl" altLang="en-US" sz="2400"/>
              </a:p>
            </p:txBody>
          </p:sp>
          <p:sp>
            <p:nvSpPr>
              <p:cNvPr id="273" name="Rectangle 633"/>
              <p:cNvSpPr>
                <a:spLocks noChangeArrowheads="1"/>
              </p:cNvSpPr>
              <p:nvPr/>
            </p:nvSpPr>
            <p:spPr bwMode="auto">
              <a:xfrm>
                <a:off x="2840" y="3158"/>
                <a:ext cx="7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</a:t>
                </a:r>
                <a:endParaRPr lang="es-ES_tradnl" altLang="en-US" sz="2400"/>
              </a:p>
            </p:txBody>
          </p:sp>
          <p:sp>
            <p:nvSpPr>
              <p:cNvPr id="274" name="Rectangle 634"/>
              <p:cNvSpPr>
                <a:spLocks noChangeArrowheads="1"/>
              </p:cNvSpPr>
              <p:nvPr/>
            </p:nvSpPr>
            <p:spPr bwMode="auto">
              <a:xfrm>
                <a:off x="2913" y="3158"/>
                <a:ext cx="67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400"/>
              </a:p>
            </p:txBody>
          </p:sp>
          <p:sp>
            <p:nvSpPr>
              <p:cNvPr id="275" name="Rectangle 635"/>
              <p:cNvSpPr>
                <a:spLocks noChangeArrowheads="1"/>
              </p:cNvSpPr>
              <p:nvPr/>
            </p:nvSpPr>
            <p:spPr bwMode="auto">
              <a:xfrm>
                <a:off x="2578" y="3413"/>
                <a:ext cx="6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</a:t>
                </a:r>
                <a:endParaRPr lang="es-ES_tradnl" altLang="en-US" sz="2400"/>
              </a:p>
            </p:txBody>
          </p:sp>
          <p:sp>
            <p:nvSpPr>
              <p:cNvPr id="276" name="Rectangle 636"/>
              <p:cNvSpPr>
                <a:spLocks noChangeArrowheads="1"/>
              </p:cNvSpPr>
              <p:nvPr/>
            </p:nvSpPr>
            <p:spPr bwMode="auto">
              <a:xfrm>
                <a:off x="2640" y="3413"/>
                <a:ext cx="7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400"/>
              </a:p>
            </p:txBody>
          </p:sp>
          <p:sp>
            <p:nvSpPr>
              <p:cNvPr id="277" name="Rectangle 637"/>
              <p:cNvSpPr>
                <a:spLocks noChangeArrowheads="1"/>
              </p:cNvSpPr>
              <p:nvPr/>
            </p:nvSpPr>
            <p:spPr bwMode="auto">
              <a:xfrm>
                <a:off x="2719" y="3413"/>
                <a:ext cx="7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G</a:t>
                </a:r>
                <a:endParaRPr lang="es-ES_tradnl" altLang="en-US" sz="2400"/>
              </a:p>
            </p:txBody>
          </p:sp>
          <p:sp>
            <p:nvSpPr>
              <p:cNvPr id="278" name="Rectangle 638"/>
              <p:cNvSpPr>
                <a:spLocks noChangeArrowheads="1"/>
              </p:cNvSpPr>
              <p:nvPr/>
            </p:nvSpPr>
            <p:spPr bwMode="auto">
              <a:xfrm>
                <a:off x="2798" y="3413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endParaRPr lang="es-ES_tradnl" altLang="en-US" sz="2400"/>
              </a:p>
            </p:txBody>
          </p:sp>
          <p:sp>
            <p:nvSpPr>
              <p:cNvPr id="279" name="Rectangle 639"/>
              <p:cNvSpPr>
                <a:spLocks noChangeArrowheads="1"/>
              </p:cNvSpPr>
              <p:nvPr/>
            </p:nvSpPr>
            <p:spPr bwMode="auto">
              <a:xfrm>
                <a:off x="2826" y="3413"/>
                <a:ext cx="7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endParaRPr lang="es-ES_tradnl" altLang="en-US" sz="2400"/>
              </a:p>
            </p:txBody>
          </p:sp>
          <p:sp>
            <p:nvSpPr>
              <p:cNvPr id="280" name="Rectangle 640"/>
              <p:cNvSpPr>
                <a:spLocks noChangeArrowheads="1"/>
              </p:cNvSpPr>
              <p:nvPr/>
            </p:nvSpPr>
            <p:spPr bwMode="auto">
              <a:xfrm>
                <a:off x="2900" y="3413"/>
                <a:ext cx="7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400"/>
              </a:p>
            </p:txBody>
          </p:sp>
        </p:grpSp>
        <p:grpSp>
          <p:nvGrpSpPr>
            <p:cNvPr id="129" name="Group 643"/>
            <p:cNvGrpSpPr>
              <a:grpSpLocks/>
            </p:cNvGrpSpPr>
            <p:nvPr/>
          </p:nvGrpSpPr>
          <p:grpSpPr bwMode="auto">
            <a:xfrm>
              <a:off x="4574" y="2808"/>
              <a:ext cx="397" cy="1144"/>
              <a:chOff x="3339" y="2776"/>
              <a:chExt cx="384" cy="1144"/>
            </a:xfrm>
          </p:grpSpPr>
          <p:sp>
            <p:nvSpPr>
              <p:cNvPr id="220" name="Rectangle 644"/>
              <p:cNvSpPr>
                <a:spLocks noChangeArrowheads="1"/>
              </p:cNvSpPr>
              <p:nvPr/>
            </p:nvSpPr>
            <p:spPr bwMode="auto">
              <a:xfrm>
                <a:off x="3466" y="2776"/>
                <a:ext cx="3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21" name="Rectangle 645"/>
              <p:cNvSpPr>
                <a:spLocks noChangeArrowheads="1"/>
              </p:cNvSpPr>
              <p:nvPr/>
            </p:nvSpPr>
            <p:spPr bwMode="auto">
              <a:xfrm>
                <a:off x="3529" y="2776"/>
                <a:ext cx="4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22" name="Rectangle 646"/>
              <p:cNvSpPr>
                <a:spLocks noChangeArrowheads="1"/>
              </p:cNvSpPr>
              <p:nvPr/>
            </p:nvSpPr>
            <p:spPr bwMode="auto">
              <a:xfrm>
                <a:off x="3593" y="2776"/>
                <a:ext cx="3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23" name="Rectangle 647"/>
              <p:cNvSpPr>
                <a:spLocks noChangeArrowheads="1"/>
              </p:cNvSpPr>
              <p:nvPr/>
            </p:nvSpPr>
            <p:spPr bwMode="auto">
              <a:xfrm>
                <a:off x="3656" y="2776"/>
                <a:ext cx="4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24" name="Rectangle 648"/>
              <p:cNvSpPr>
                <a:spLocks noChangeArrowheads="1"/>
              </p:cNvSpPr>
              <p:nvPr/>
            </p:nvSpPr>
            <p:spPr bwMode="auto">
              <a:xfrm>
                <a:off x="3402" y="2776"/>
                <a:ext cx="4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25" name="Rectangle 649"/>
              <p:cNvSpPr>
                <a:spLocks noChangeArrowheads="1"/>
              </p:cNvSpPr>
              <p:nvPr/>
            </p:nvSpPr>
            <p:spPr bwMode="auto">
              <a:xfrm>
                <a:off x="3466" y="3571"/>
                <a:ext cx="3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26" name="Rectangle 650"/>
              <p:cNvSpPr>
                <a:spLocks noChangeArrowheads="1"/>
              </p:cNvSpPr>
              <p:nvPr/>
            </p:nvSpPr>
            <p:spPr bwMode="auto">
              <a:xfrm>
                <a:off x="3529" y="3571"/>
                <a:ext cx="4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27" name="Rectangle 651"/>
              <p:cNvSpPr>
                <a:spLocks noChangeArrowheads="1"/>
              </p:cNvSpPr>
              <p:nvPr/>
            </p:nvSpPr>
            <p:spPr bwMode="auto">
              <a:xfrm>
                <a:off x="3593" y="3571"/>
                <a:ext cx="3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28" name="Rectangle 652"/>
              <p:cNvSpPr>
                <a:spLocks noChangeArrowheads="1"/>
              </p:cNvSpPr>
              <p:nvPr/>
            </p:nvSpPr>
            <p:spPr bwMode="auto">
              <a:xfrm>
                <a:off x="3656" y="3571"/>
                <a:ext cx="4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29" name="Rectangle 653"/>
              <p:cNvSpPr>
                <a:spLocks noChangeArrowheads="1"/>
              </p:cNvSpPr>
              <p:nvPr/>
            </p:nvSpPr>
            <p:spPr bwMode="auto">
              <a:xfrm>
                <a:off x="3402" y="3571"/>
                <a:ext cx="4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30" name="Rectangle 654"/>
              <p:cNvSpPr>
                <a:spLocks noChangeArrowheads="1"/>
              </p:cNvSpPr>
              <p:nvPr/>
            </p:nvSpPr>
            <p:spPr bwMode="auto">
              <a:xfrm>
                <a:off x="3340" y="3126"/>
                <a:ext cx="381" cy="445"/>
              </a:xfrm>
              <a:prstGeom prst="rect">
                <a:avLst/>
              </a:prstGeom>
              <a:solidFill>
                <a:srgbClr val="00D1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31" name="Rectangle 655"/>
              <p:cNvSpPr>
                <a:spLocks noChangeArrowheads="1"/>
              </p:cNvSpPr>
              <p:nvPr/>
            </p:nvSpPr>
            <p:spPr bwMode="auto">
              <a:xfrm>
                <a:off x="3340" y="3124"/>
                <a:ext cx="381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32" name="Rectangle 656"/>
              <p:cNvSpPr>
                <a:spLocks noChangeArrowheads="1"/>
              </p:cNvSpPr>
              <p:nvPr/>
            </p:nvSpPr>
            <p:spPr bwMode="auto">
              <a:xfrm>
                <a:off x="3339" y="3126"/>
                <a:ext cx="3" cy="44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33" name="Freeform 657"/>
              <p:cNvSpPr>
                <a:spLocks/>
              </p:cNvSpPr>
              <p:nvPr/>
            </p:nvSpPr>
            <p:spPr bwMode="auto">
              <a:xfrm>
                <a:off x="3339" y="3124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Rectangle 658"/>
              <p:cNvSpPr>
                <a:spLocks noChangeArrowheads="1"/>
              </p:cNvSpPr>
              <p:nvPr/>
            </p:nvSpPr>
            <p:spPr bwMode="auto">
              <a:xfrm>
                <a:off x="3340" y="3569"/>
                <a:ext cx="381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35" name="Freeform 659"/>
              <p:cNvSpPr>
                <a:spLocks/>
              </p:cNvSpPr>
              <p:nvPr/>
            </p:nvSpPr>
            <p:spPr bwMode="auto">
              <a:xfrm>
                <a:off x="3339" y="3549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Rectangle 660"/>
              <p:cNvSpPr>
                <a:spLocks noChangeArrowheads="1"/>
              </p:cNvSpPr>
              <p:nvPr/>
            </p:nvSpPr>
            <p:spPr bwMode="auto">
              <a:xfrm>
                <a:off x="3720" y="3126"/>
                <a:ext cx="3" cy="44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37" name="Freeform 661"/>
              <p:cNvSpPr>
                <a:spLocks/>
              </p:cNvSpPr>
              <p:nvPr/>
            </p:nvSpPr>
            <p:spPr bwMode="auto">
              <a:xfrm>
                <a:off x="3720" y="3569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662"/>
              <p:cNvSpPr>
                <a:spLocks/>
              </p:cNvSpPr>
              <p:nvPr/>
            </p:nvSpPr>
            <p:spPr bwMode="auto">
              <a:xfrm>
                <a:off x="3720" y="3124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663"/>
              <p:cNvSpPr>
                <a:spLocks/>
              </p:cNvSpPr>
              <p:nvPr/>
            </p:nvSpPr>
            <p:spPr bwMode="auto">
              <a:xfrm>
                <a:off x="3507" y="3499"/>
                <a:ext cx="56" cy="49"/>
              </a:xfrm>
              <a:custGeom>
                <a:avLst/>
                <a:gdLst>
                  <a:gd name="T0" fmla="*/ 4 w 113"/>
                  <a:gd name="T1" fmla="*/ 0 h 97"/>
                  <a:gd name="T2" fmla="*/ 5 w 113"/>
                  <a:gd name="T3" fmla="*/ 1 h 97"/>
                  <a:gd name="T4" fmla="*/ 6 w 113"/>
                  <a:gd name="T5" fmla="*/ 2 h 97"/>
                  <a:gd name="T6" fmla="*/ 6 w 113"/>
                  <a:gd name="T7" fmla="*/ 2 h 97"/>
                  <a:gd name="T8" fmla="*/ 7 w 113"/>
                  <a:gd name="T9" fmla="*/ 3 h 97"/>
                  <a:gd name="T10" fmla="*/ 6 w 113"/>
                  <a:gd name="T11" fmla="*/ 4 h 97"/>
                  <a:gd name="T12" fmla="*/ 6 w 113"/>
                  <a:gd name="T13" fmla="*/ 5 h 97"/>
                  <a:gd name="T14" fmla="*/ 6 w 113"/>
                  <a:gd name="T15" fmla="*/ 5 h 97"/>
                  <a:gd name="T16" fmla="*/ 6 w 113"/>
                  <a:gd name="T17" fmla="*/ 6 h 97"/>
                  <a:gd name="T18" fmla="*/ 5 w 113"/>
                  <a:gd name="T19" fmla="*/ 6 h 97"/>
                  <a:gd name="T20" fmla="*/ 4 w 113"/>
                  <a:gd name="T21" fmla="*/ 6 h 97"/>
                  <a:gd name="T22" fmla="*/ 2 w 113"/>
                  <a:gd name="T23" fmla="*/ 6 h 97"/>
                  <a:gd name="T24" fmla="*/ 2 w 113"/>
                  <a:gd name="T25" fmla="*/ 6 h 97"/>
                  <a:gd name="T26" fmla="*/ 0 w 113"/>
                  <a:gd name="T27" fmla="*/ 6 h 97"/>
                  <a:gd name="T28" fmla="*/ 0 w 113"/>
                  <a:gd name="T29" fmla="*/ 5 h 97"/>
                  <a:gd name="T30" fmla="*/ 0 w 113"/>
                  <a:gd name="T31" fmla="*/ 4 h 97"/>
                  <a:gd name="T32" fmla="*/ 0 w 113"/>
                  <a:gd name="T33" fmla="*/ 3 h 97"/>
                  <a:gd name="T34" fmla="*/ 0 w 113"/>
                  <a:gd name="T35" fmla="*/ 2 h 97"/>
                  <a:gd name="T36" fmla="*/ 0 w 113"/>
                  <a:gd name="T37" fmla="*/ 1 h 97"/>
                  <a:gd name="T38" fmla="*/ 1 w 113"/>
                  <a:gd name="T39" fmla="*/ 1 h 97"/>
                  <a:gd name="T40" fmla="*/ 2 w 113"/>
                  <a:gd name="T41" fmla="*/ 1 h 97"/>
                  <a:gd name="T42" fmla="*/ 2 w 113"/>
                  <a:gd name="T43" fmla="*/ 2 h 97"/>
                  <a:gd name="T44" fmla="*/ 1 w 113"/>
                  <a:gd name="T45" fmla="*/ 2 h 97"/>
                  <a:gd name="T46" fmla="*/ 1 w 113"/>
                  <a:gd name="T47" fmla="*/ 3 h 97"/>
                  <a:gd name="T48" fmla="*/ 1 w 113"/>
                  <a:gd name="T49" fmla="*/ 3 h 97"/>
                  <a:gd name="T50" fmla="*/ 1 w 113"/>
                  <a:gd name="T51" fmla="*/ 4 h 97"/>
                  <a:gd name="T52" fmla="*/ 1 w 113"/>
                  <a:gd name="T53" fmla="*/ 4 h 97"/>
                  <a:gd name="T54" fmla="*/ 2 w 113"/>
                  <a:gd name="T55" fmla="*/ 5 h 97"/>
                  <a:gd name="T56" fmla="*/ 2 w 113"/>
                  <a:gd name="T57" fmla="*/ 5 h 97"/>
                  <a:gd name="T58" fmla="*/ 4 w 113"/>
                  <a:gd name="T59" fmla="*/ 5 h 97"/>
                  <a:gd name="T60" fmla="*/ 4 w 113"/>
                  <a:gd name="T61" fmla="*/ 5 h 97"/>
                  <a:gd name="T62" fmla="*/ 5 w 113"/>
                  <a:gd name="T63" fmla="*/ 4 h 97"/>
                  <a:gd name="T64" fmla="*/ 5 w 113"/>
                  <a:gd name="T65" fmla="*/ 4 h 97"/>
                  <a:gd name="T66" fmla="*/ 5 w 113"/>
                  <a:gd name="T67" fmla="*/ 3 h 97"/>
                  <a:gd name="T68" fmla="*/ 5 w 113"/>
                  <a:gd name="T69" fmla="*/ 3 h 97"/>
                  <a:gd name="T70" fmla="*/ 5 w 113"/>
                  <a:gd name="T71" fmla="*/ 2 h 97"/>
                  <a:gd name="T72" fmla="*/ 4 w 113"/>
                  <a:gd name="T73" fmla="*/ 2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3" h="97">
                    <a:moveTo>
                      <a:pt x="70" y="21"/>
                    </a:moveTo>
                    <a:lnTo>
                      <a:pt x="78" y="0"/>
                    </a:lnTo>
                    <a:lnTo>
                      <a:pt x="85" y="3"/>
                    </a:lnTo>
                    <a:lnTo>
                      <a:pt x="93" y="7"/>
                    </a:lnTo>
                    <a:lnTo>
                      <a:pt x="99" y="12"/>
                    </a:lnTo>
                    <a:lnTo>
                      <a:pt x="104" y="17"/>
                    </a:lnTo>
                    <a:lnTo>
                      <a:pt x="108" y="23"/>
                    </a:lnTo>
                    <a:lnTo>
                      <a:pt x="109" y="26"/>
                    </a:lnTo>
                    <a:lnTo>
                      <a:pt x="111" y="30"/>
                    </a:lnTo>
                    <a:lnTo>
                      <a:pt x="113" y="37"/>
                    </a:lnTo>
                    <a:lnTo>
                      <a:pt x="113" y="46"/>
                    </a:lnTo>
                    <a:lnTo>
                      <a:pt x="111" y="56"/>
                    </a:lnTo>
                    <a:lnTo>
                      <a:pt x="111" y="62"/>
                    </a:lnTo>
                    <a:lnTo>
                      <a:pt x="109" y="67"/>
                    </a:lnTo>
                    <a:lnTo>
                      <a:pt x="108" y="70"/>
                    </a:lnTo>
                    <a:lnTo>
                      <a:pt x="104" y="74"/>
                    </a:lnTo>
                    <a:lnTo>
                      <a:pt x="100" y="79"/>
                    </a:lnTo>
                    <a:lnTo>
                      <a:pt x="99" y="83"/>
                    </a:lnTo>
                    <a:lnTo>
                      <a:pt x="90" y="88"/>
                    </a:lnTo>
                    <a:lnTo>
                      <a:pt x="81" y="93"/>
                    </a:lnTo>
                    <a:lnTo>
                      <a:pt x="76" y="93"/>
                    </a:lnTo>
                    <a:lnTo>
                      <a:pt x="69" y="95"/>
                    </a:lnTo>
                    <a:lnTo>
                      <a:pt x="56" y="97"/>
                    </a:lnTo>
                    <a:lnTo>
                      <a:pt x="44" y="95"/>
                    </a:lnTo>
                    <a:lnTo>
                      <a:pt x="39" y="93"/>
                    </a:lnTo>
                    <a:lnTo>
                      <a:pt x="33" y="93"/>
                    </a:lnTo>
                    <a:lnTo>
                      <a:pt x="23" y="88"/>
                    </a:lnTo>
                    <a:lnTo>
                      <a:pt x="14" y="83"/>
                    </a:lnTo>
                    <a:lnTo>
                      <a:pt x="10" y="79"/>
                    </a:lnTo>
                    <a:lnTo>
                      <a:pt x="9" y="74"/>
                    </a:lnTo>
                    <a:lnTo>
                      <a:pt x="3" y="65"/>
                    </a:lnTo>
                    <a:lnTo>
                      <a:pt x="2" y="62"/>
                    </a:lnTo>
                    <a:lnTo>
                      <a:pt x="0" y="56"/>
                    </a:lnTo>
                    <a:lnTo>
                      <a:pt x="0" y="46"/>
                    </a:lnTo>
                    <a:lnTo>
                      <a:pt x="0" y="35"/>
                    </a:lnTo>
                    <a:lnTo>
                      <a:pt x="3" y="26"/>
                    </a:lnTo>
                    <a:lnTo>
                      <a:pt x="7" y="19"/>
                    </a:lnTo>
                    <a:lnTo>
                      <a:pt x="9" y="16"/>
                    </a:lnTo>
                    <a:lnTo>
                      <a:pt x="12" y="12"/>
                    </a:lnTo>
                    <a:lnTo>
                      <a:pt x="16" y="9"/>
                    </a:lnTo>
                    <a:lnTo>
                      <a:pt x="19" y="5"/>
                    </a:lnTo>
                    <a:lnTo>
                      <a:pt x="32" y="1"/>
                    </a:lnTo>
                    <a:lnTo>
                      <a:pt x="37" y="23"/>
                    </a:lnTo>
                    <a:lnTo>
                      <a:pt x="33" y="24"/>
                    </a:lnTo>
                    <a:lnTo>
                      <a:pt x="30" y="26"/>
                    </a:lnTo>
                    <a:lnTo>
                      <a:pt x="26" y="28"/>
                    </a:lnTo>
                    <a:lnTo>
                      <a:pt x="23" y="32"/>
                    </a:lnTo>
                    <a:lnTo>
                      <a:pt x="21" y="35"/>
                    </a:lnTo>
                    <a:lnTo>
                      <a:pt x="19" y="39"/>
                    </a:lnTo>
                    <a:lnTo>
                      <a:pt x="19" y="42"/>
                    </a:lnTo>
                    <a:lnTo>
                      <a:pt x="19" y="46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3" y="62"/>
                    </a:lnTo>
                    <a:lnTo>
                      <a:pt x="28" y="65"/>
                    </a:lnTo>
                    <a:lnTo>
                      <a:pt x="32" y="69"/>
                    </a:lnTo>
                    <a:lnTo>
                      <a:pt x="39" y="72"/>
                    </a:lnTo>
                    <a:lnTo>
                      <a:pt x="46" y="74"/>
                    </a:lnTo>
                    <a:lnTo>
                      <a:pt x="56" y="74"/>
                    </a:lnTo>
                    <a:lnTo>
                      <a:pt x="65" y="74"/>
                    </a:lnTo>
                    <a:lnTo>
                      <a:pt x="74" y="72"/>
                    </a:lnTo>
                    <a:lnTo>
                      <a:pt x="79" y="69"/>
                    </a:lnTo>
                    <a:lnTo>
                      <a:pt x="85" y="65"/>
                    </a:lnTo>
                    <a:lnTo>
                      <a:pt x="88" y="62"/>
                    </a:lnTo>
                    <a:lnTo>
                      <a:pt x="92" y="56"/>
                    </a:lnTo>
                    <a:lnTo>
                      <a:pt x="93" y="51"/>
                    </a:lnTo>
                    <a:lnTo>
                      <a:pt x="93" y="46"/>
                    </a:lnTo>
                    <a:lnTo>
                      <a:pt x="93" y="42"/>
                    </a:lnTo>
                    <a:lnTo>
                      <a:pt x="92" y="37"/>
                    </a:lnTo>
                    <a:lnTo>
                      <a:pt x="90" y="33"/>
                    </a:lnTo>
                    <a:lnTo>
                      <a:pt x="88" y="30"/>
                    </a:lnTo>
                    <a:lnTo>
                      <a:pt x="85" y="28"/>
                    </a:lnTo>
                    <a:lnTo>
                      <a:pt x="81" y="24"/>
                    </a:lnTo>
                    <a:lnTo>
                      <a:pt x="76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664"/>
              <p:cNvSpPr>
                <a:spLocks noEditPoints="1"/>
              </p:cNvSpPr>
              <p:nvPr/>
            </p:nvSpPr>
            <p:spPr bwMode="auto">
              <a:xfrm>
                <a:off x="3507" y="3439"/>
                <a:ext cx="56" cy="53"/>
              </a:xfrm>
              <a:custGeom>
                <a:avLst/>
                <a:gdLst>
                  <a:gd name="T0" fmla="*/ 3 w 113"/>
                  <a:gd name="T1" fmla="*/ 7 h 106"/>
                  <a:gd name="T2" fmla="*/ 1 w 113"/>
                  <a:gd name="T3" fmla="*/ 7 h 106"/>
                  <a:gd name="T4" fmla="*/ 0 w 113"/>
                  <a:gd name="T5" fmla="*/ 6 h 106"/>
                  <a:gd name="T6" fmla="*/ 0 w 113"/>
                  <a:gd name="T7" fmla="*/ 6 h 106"/>
                  <a:gd name="T8" fmla="*/ 0 w 113"/>
                  <a:gd name="T9" fmla="*/ 5 h 106"/>
                  <a:gd name="T10" fmla="*/ 0 w 113"/>
                  <a:gd name="T11" fmla="*/ 4 h 106"/>
                  <a:gd name="T12" fmla="*/ 0 w 113"/>
                  <a:gd name="T13" fmla="*/ 3 h 106"/>
                  <a:gd name="T14" fmla="*/ 0 w 113"/>
                  <a:gd name="T15" fmla="*/ 2 h 106"/>
                  <a:gd name="T16" fmla="*/ 0 w 113"/>
                  <a:gd name="T17" fmla="*/ 1 h 106"/>
                  <a:gd name="T18" fmla="*/ 2 w 113"/>
                  <a:gd name="T19" fmla="*/ 1 h 106"/>
                  <a:gd name="T20" fmla="*/ 2 w 113"/>
                  <a:gd name="T21" fmla="*/ 1 h 106"/>
                  <a:gd name="T22" fmla="*/ 4 w 113"/>
                  <a:gd name="T23" fmla="*/ 1 h 106"/>
                  <a:gd name="T24" fmla="*/ 4 w 113"/>
                  <a:gd name="T25" fmla="*/ 1 h 106"/>
                  <a:gd name="T26" fmla="*/ 6 w 113"/>
                  <a:gd name="T27" fmla="*/ 1 h 106"/>
                  <a:gd name="T28" fmla="*/ 6 w 113"/>
                  <a:gd name="T29" fmla="*/ 2 h 106"/>
                  <a:gd name="T30" fmla="*/ 6 w 113"/>
                  <a:gd name="T31" fmla="*/ 3 h 106"/>
                  <a:gd name="T32" fmla="*/ 7 w 113"/>
                  <a:gd name="T33" fmla="*/ 4 h 106"/>
                  <a:gd name="T34" fmla="*/ 6 w 113"/>
                  <a:gd name="T35" fmla="*/ 5 h 106"/>
                  <a:gd name="T36" fmla="*/ 6 w 113"/>
                  <a:gd name="T37" fmla="*/ 6 h 106"/>
                  <a:gd name="T38" fmla="*/ 5 w 113"/>
                  <a:gd name="T39" fmla="*/ 7 h 106"/>
                  <a:gd name="T40" fmla="*/ 4 w 113"/>
                  <a:gd name="T41" fmla="*/ 7 h 106"/>
                  <a:gd name="T42" fmla="*/ 3 w 113"/>
                  <a:gd name="T43" fmla="*/ 7 h 106"/>
                  <a:gd name="T44" fmla="*/ 4 w 113"/>
                  <a:gd name="T45" fmla="*/ 6 h 106"/>
                  <a:gd name="T46" fmla="*/ 4 w 113"/>
                  <a:gd name="T47" fmla="*/ 5 h 106"/>
                  <a:gd name="T48" fmla="*/ 5 w 113"/>
                  <a:gd name="T49" fmla="*/ 5 h 106"/>
                  <a:gd name="T50" fmla="*/ 5 w 113"/>
                  <a:gd name="T51" fmla="*/ 4 h 106"/>
                  <a:gd name="T52" fmla="*/ 5 w 113"/>
                  <a:gd name="T53" fmla="*/ 3 h 106"/>
                  <a:gd name="T54" fmla="*/ 5 w 113"/>
                  <a:gd name="T55" fmla="*/ 3 h 106"/>
                  <a:gd name="T56" fmla="*/ 4 w 113"/>
                  <a:gd name="T57" fmla="*/ 2 h 106"/>
                  <a:gd name="T58" fmla="*/ 4 w 113"/>
                  <a:gd name="T59" fmla="*/ 2 h 106"/>
                  <a:gd name="T60" fmla="*/ 3 w 113"/>
                  <a:gd name="T61" fmla="*/ 2 h 106"/>
                  <a:gd name="T62" fmla="*/ 2 w 113"/>
                  <a:gd name="T63" fmla="*/ 2 h 106"/>
                  <a:gd name="T64" fmla="*/ 1 w 113"/>
                  <a:gd name="T65" fmla="*/ 2 h 106"/>
                  <a:gd name="T66" fmla="*/ 1 w 113"/>
                  <a:gd name="T67" fmla="*/ 3 h 106"/>
                  <a:gd name="T68" fmla="*/ 1 w 113"/>
                  <a:gd name="T69" fmla="*/ 3 h 106"/>
                  <a:gd name="T70" fmla="*/ 1 w 113"/>
                  <a:gd name="T71" fmla="*/ 4 h 106"/>
                  <a:gd name="T72" fmla="*/ 1 w 113"/>
                  <a:gd name="T73" fmla="*/ 5 h 106"/>
                  <a:gd name="T74" fmla="*/ 2 w 113"/>
                  <a:gd name="T75" fmla="*/ 5 h 106"/>
                  <a:gd name="T76" fmla="*/ 3 w 113"/>
                  <a:gd name="T77" fmla="*/ 6 h 1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3" h="106">
                    <a:moveTo>
                      <a:pt x="56" y="106"/>
                    </a:moveTo>
                    <a:lnTo>
                      <a:pt x="49" y="106"/>
                    </a:lnTo>
                    <a:lnTo>
                      <a:pt x="42" y="104"/>
                    </a:lnTo>
                    <a:lnTo>
                      <a:pt x="28" y="100"/>
                    </a:lnTo>
                    <a:lnTo>
                      <a:pt x="21" y="97"/>
                    </a:lnTo>
                    <a:lnTo>
                      <a:pt x="14" y="91"/>
                    </a:lnTo>
                    <a:lnTo>
                      <a:pt x="9" y="84"/>
                    </a:lnTo>
                    <a:lnTo>
                      <a:pt x="5" y="81"/>
                    </a:lnTo>
                    <a:lnTo>
                      <a:pt x="3" y="77"/>
                    </a:lnTo>
                    <a:lnTo>
                      <a:pt x="2" y="72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2"/>
                    </a:lnTo>
                    <a:lnTo>
                      <a:pt x="3" y="31"/>
                    </a:lnTo>
                    <a:lnTo>
                      <a:pt x="5" y="28"/>
                    </a:lnTo>
                    <a:lnTo>
                      <a:pt x="9" y="23"/>
                    </a:lnTo>
                    <a:lnTo>
                      <a:pt x="14" y="16"/>
                    </a:lnTo>
                    <a:lnTo>
                      <a:pt x="23" y="8"/>
                    </a:lnTo>
                    <a:lnTo>
                      <a:pt x="32" y="3"/>
                    </a:lnTo>
                    <a:lnTo>
                      <a:pt x="39" y="3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1"/>
                    </a:lnTo>
                    <a:lnTo>
                      <a:pt x="74" y="3"/>
                    </a:lnTo>
                    <a:lnTo>
                      <a:pt x="79" y="3"/>
                    </a:lnTo>
                    <a:lnTo>
                      <a:pt x="90" y="8"/>
                    </a:lnTo>
                    <a:lnTo>
                      <a:pt x="97" y="16"/>
                    </a:lnTo>
                    <a:lnTo>
                      <a:pt x="100" y="19"/>
                    </a:lnTo>
                    <a:lnTo>
                      <a:pt x="104" y="23"/>
                    </a:lnTo>
                    <a:lnTo>
                      <a:pt x="109" y="31"/>
                    </a:lnTo>
                    <a:lnTo>
                      <a:pt x="111" y="37"/>
                    </a:lnTo>
                    <a:lnTo>
                      <a:pt x="111" y="42"/>
                    </a:lnTo>
                    <a:lnTo>
                      <a:pt x="113" y="53"/>
                    </a:lnTo>
                    <a:lnTo>
                      <a:pt x="111" y="65"/>
                    </a:lnTo>
                    <a:lnTo>
                      <a:pt x="109" y="76"/>
                    </a:lnTo>
                    <a:lnTo>
                      <a:pt x="108" y="79"/>
                    </a:lnTo>
                    <a:lnTo>
                      <a:pt x="104" y="84"/>
                    </a:lnTo>
                    <a:lnTo>
                      <a:pt x="99" y="91"/>
                    </a:lnTo>
                    <a:lnTo>
                      <a:pt x="90" y="99"/>
                    </a:lnTo>
                    <a:lnTo>
                      <a:pt x="79" y="102"/>
                    </a:lnTo>
                    <a:lnTo>
                      <a:pt x="74" y="104"/>
                    </a:lnTo>
                    <a:lnTo>
                      <a:pt x="69" y="106"/>
                    </a:lnTo>
                    <a:lnTo>
                      <a:pt x="56" y="106"/>
                    </a:lnTo>
                    <a:close/>
                    <a:moveTo>
                      <a:pt x="56" y="83"/>
                    </a:moveTo>
                    <a:lnTo>
                      <a:pt x="65" y="83"/>
                    </a:lnTo>
                    <a:lnTo>
                      <a:pt x="72" y="81"/>
                    </a:lnTo>
                    <a:lnTo>
                      <a:pt x="79" y="79"/>
                    </a:lnTo>
                    <a:lnTo>
                      <a:pt x="85" y="76"/>
                    </a:lnTo>
                    <a:lnTo>
                      <a:pt x="88" y="70"/>
                    </a:lnTo>
                    <a:lnTo>
                      <a:pt x="92" y="65"/>
                    </a:lnTo>
                    <a:lnTo>
                      <a:pt x="93" y="60"/>
                    </a:lnTo>
                    <a:lnTo>
                      <a:pt x="93" y="53"/>
                    </a:lnTo>
                    <a:lnTo>
                      <a:pt x="93" y="47"/>
                    </a:lnTo>
                    <a:lnTo>
                      <a:pt x="92" y="40"/>
                    </a:lnTo>
                    <a:lnTo>
                      <a:pt x="88" y="37"/>
                    </a:lnTo>
                    <a:lnTo>
                      <a:pt x="85" y="31"/>
                    </a:lnTo>
                    <a:lnTo>
                      <a:pt x="79" y="28"/>
                    </a:lnTo>
                    <a:lnTo>
                      <a:pt x="72" y="24"/>
                    </a:lnTo>
                    <a:lnTo>
                      <a:pt x="65" y="24"/>
                    </a:lnTo>
                    <a:lnTo>
                      <a:pt x="56" y="23"/>
                    </a:lnTo>
                    <a:lnTo>
                      <a:pt x="48" y="24"/>
                    </a:lnTo>
                    <a:lnTo>
                      <a:pt x="39" y="24"/>
                    </a:lnTo>
                    <a:lnTo>
                      <a:pt x="37" y="26"/>
                    </a:lnTo>
                    <a:lnTo>
                      <a:pt x="33" y="28"/>
                    </a:lnTo>
                    <a:lnTo>
                      <a:pt x="28" y="31"/>
                    </a:lnTo>
                    <a:lnTo>
                      <a:pt x="26" y="33"/>
                    </a:lnTo>
                    <a:lnTo>
                      <a:pt x="25" y="35"/>
                    </a:lnTo>
                    <a:lnTo>
                      <a:pt x="21" y="40"/>
                    </a:lnTo>
                    <a:lnTo>
                      <a:pt x="19" y="47"/>
                    </a:lnTo>
                    <a:lnTo>
                      <a:pt x="19" y="53"/>
                    </a:lnTo>
                    <a:lnTo>
                      <a:pt x="19" y="60"/>
                    </a:lnTo>
                    <a:lnTo>
                      <a:pt x="21" y="65"/>
                    </a:lnTo>
                    <a:lnTo>
                      <a:pt x="25" y="70"/>
                    </a:lnTo>
                    <a:lnTo>
                      <a:pt x="28" y="76"/>
                    </a:lnTo>
                    <a:lnTo>
                      <a:pt x="33" y="79"/>
                    </a:lnTo>
                    <a:lnTo>
                      <a:pt x="40" y="81"/>
                    </a:lnTo>
                    <a:lnTo>
                      <a:pt x="48" y="83"/>
                    </a:lnTo>
                    <a:lnTo>
                      <a:pt x="56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665"/>
              <p:cNvSpPr>
                <a:spLocks/>
              </p:cNvSpPr>
              <p:nvPr/>
            </p:nvSpPr>
            <p:spPr bwMode="auto">
              <a:xfrm>
                <a:off x="3508" y="3387"/>
                <a:ext cx="55" cy="43"/>
              </a:xfrm>
              <a:custGeom>
                <a:avLst/>
                <a:gdLst>
                  <a:gd name="T0" fmla="*/ 7 w 109"/>
                  <a:gd name="T1" fmla="*/ 5 h 87"/>
                  <a:gd name="T2" fmla="*/ 0 w 109"/>
                  <a:gd name="T3" fmla="*/ 5 h 87"/>
                  <a:gd name="T4" fmla="*/ 0 w 109"/>
                  <a:gd name="T5" fmla="*/ 4 h 87"/>
                  <a:gd name="T6" fmla="*/ 5 w 109"/>
                  <a:gd name="T7" fmla="*/ 1 h 87"/>
                  <a:gd name="T8" fmla="*/ 0 w 109"/>
                  <a:gd name="T9" fmla="*/ 1 h 87"/>
                  <a:gd name="T10" fmla="*/ 0 w 109"/>
                  <a:gd name="T11" fmla="*/ 0 h 87"/>
                  <a:gd name="T12" fmla="*/ 7 w 109"/>
                  <a:gd name="T13" fmla="*/ 0 h 87"/>
                  <a:gd name="T14" fmla="*/ 7 w 109"/>
                  <a:gd name="T15" fmla="*/ 1 h 87"/>
                  <a:gd name="T16" fmla="*/ 3 w 109"/>
                  <a:gd name="T17" fmla="*/ 4 h 87"/>
                  <a:gd name="T18" fmla="*/ 7 w 109"/>
                  <a:gd name="T19" fmla="*/ 4 h 87"/>
                  <a:gd name="T20" fmla="*/ 7 w 109"/>
                  <a:gd name="T21" fmla="*/ 5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87">
                    <a:moveTo>
                      <a:pt x="109" y="87"/>
                    </a:moveTo>
                    <a:lnTo>
                      <a:pt x="0" y="87"/>
                    </a:lnTo>
                    <a:lnTo>
                      <a:pt x="0" y="66"/>
                    </a:lnTo>
                    <a:lnTo>
                      <a:pt x="72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109" y="23"/>
                    </a:lnTo>
                    <a:lnTo>
                      <a:pt x="38" y="66"/>
                    </a:lnTo>
                    <a:lnTo>
                      <a:pt x="109" y="66"/>
                    </a:lnTo>
                    <a:lnTo>
                      <a:pt x="109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666"/>
              <p:cNvSpPr>
                <a:spLocks/>
              </p:cNvSpPr>
              <p:nvPr/>
            </p:nvSpPr>
            <p:spPr bwMode="auto">
              <a:xfrm>
                <a:off x="3508" y="3334"/>
                <a:ext cx="55" cy="42"/>
              </a:xfrm>
              <a:custGeom>
                <a:avLst/>
                <a:gdLst>
                  <a:gd name="T0" fmla="*/ 7 w 109"/>
                  <a:gd name="T1" fmla="*/ 6 h 83"/>
                  <a:gd name="T2" fmla="*/ 0 w 109"/>
                  <a:gd name="T3" fmla="*/ 6 h 83"/>
                  <a:gd name="T4" fmla="*/ 0 w 109"/>
                  <a:gd name="T5" fmla="*/ 1 h 83"/>
                  <a:gd name="T6" fmla="*/ 2 w 109"/>
                  <a:gd name="T7" fmla="*/ 1 h 83"/>
                  <a:gd name="T8" fmla="*/ 2 w 109"/>
                  <a:gd name="T9" fmla="*/ 4 h 83"/>
                  <a:gd name="T10" fmla="*/ 3 w 109"/>
                  <a:gd name="T11" fmla="*/ 4 h 83"/>
                  <a:gd name="T12" fmla="*/ 3 w 109"/>
                  <a:gd name="T13" fmla="*/ 1 h 83"/>
                  <a:gd name="T14" fmla="*/ 4 w 109"/>
                  <a:gd name="T15" fmla="*/ 1 h 83"/>
                  <a:gd name="T16" fmla="*/ 4 w 109"/>
                  <a:gd name="T17" fmla="*/ 4 h 83"/>
                  <a:gd name="T18" fmla="*/ 6 w 109"/>
                  <a:gd name="T19" fmla="*/ 4 h 83"/>
                  <a:gd name="T20" fmla="*/ 6 w 109"/>
                  <a:gd name="T21" fmla="*/ 0 h 83"/>
                  <a:gd name="T22" fmla="*/ 7 w 109"/>
                  <a:gd name="T23" fmla="*/ 0 h 83"/>
                  <a:gd name="T24" fmla="*/ 7 w 109"/>
                  <a:gd name="T25" fmla="*/ 6 h 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9" h="83">
                    <a:moveTo>
                      <a:pt x="109" y="83"/>
                    </a:moveTo>
                    <a:lnTo>
                      <a:pt x="0" y="83"/>
                    </a:lnTo>
                    <a:lnTo>
                      <a:pt x="0" y="2"/>
                    </a:lnTo>
                    <a:lnTo>
                      <a:pt x="17" y="2"/>
                    </a:lnTo>
                    <a:lnTo>
                      <a:pt x="17" y="61"/>
                    </a:lnTo>
                    <a:lnTo>
                      <a:pt x="42" y="61"/>
                    </a:lnTo>
                    <a:lnTo>
                      <a:pt x="42" y="8"/>
                    </a:lnTo>
                    <a:lnTo>
                      <a:pt x="60" y="8"/>
                    </a:lnTo>
                    <a:lnTo>
                      <a:pt x="60" y="61"/>
                    </a:lnTo>
                    <a:lnTo>
                      <a:pt x="90" y="61"/>
                    </a:lnTo>
                    <a:lnTo>
                      <a:pt x="90" y="0"/>
                    </a:lnTo>
                    <a:lnTo>
                      <a:pt x="109" y="0"/>
                    </a:lnTo>
                    <a:lnTo>
                      <a:pt x="109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667"/>
              <p:cNvSpPr>
                <a:spLocks/>
              </p:cNvSpPr>
              <p:nvPr/>
            </p:nvSpPr>
            <p:spPr bwMode="auto">
              <a:xfrm>
                <a:off x="3508" y="3280"/>
                <a:ext cx="55" cy="50"/>
              </a:xfrm>
              <a:custGeom>
                <a:avLst/>
                <a:gdLst>
                  <a:gd name="T0" fmla="*/ 7 w 109"/>
                  <a:gd name="T1" fmla="*/ 6 h 101"/>
                  <a:gd name="T2" fmla="*/ 4 w 109"/>
                  <a:gd name="T3" fmla="*/ 4 h 101"/>
                  <a:gd name="T4" fmla="*/ 0 w 109"/>
                  <a:gd name="T5" fmla="*/ 6 h 101"/>
                  <a:gd name="T6" fmla="*/ 0 w 109"/>
                  <a:gd name="T7" fmla="*/ 4 h 101"/>
                  <a:gd name="T8" fmla="*/ 2 w 109"/>
                  <a:gd name="T9" fmla="*/ 3 h 101"/>
                  <a:gd name="T10" fmla="*/ 0 w 109"/>
                  <a:gd name="T11" fmla="*/ 1 h 101"/>
                  <a:gd name="T12" fmla="*/ 0 w 109"/>
                  <a:gd name="T13" fmla="*/ 0 h 101"/>
                  <a:gd name="T14" fmla="*/ 4 w 109"/>
                  <a:gd name="T15" fmla="*/ 2 h 101"/>
                  <a:gd name="T16" fmla="*/ 7 w 109"/>
                  <a:gd name="T17" fmla="*/ 0 h 101"/>
                  <a:gd name="T18" fmla="*/ 7 w 109"/>
                  <a:gd name="T19" fmla="*/ 1 h 101"/>
                  <a:gd name="T20" fmla="*/ 5 w 109"/>
                  <a:gd name="T21" fmla="*/ 3 h 101"/>
                  <a:gd name="T22" fmla="*/ 7 w 109"/>
                  <a:gd name="T23" fmla="*/ 4 h 101"/>
                  <a:gd name="T24" fmla="*/ 7 w 109"/>
                  <a:gd name="T25" fmla="*/ 6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9" h="101">
                    <a:moveTo>
                      <a:pt x="109" y="101"/>
                    </a:moveTo>
                    <a:lnTo>
                      <a:pt x="51" y="64"/>
                    </a:lnTo>
                    <a:lnTo>
                      <a:pt x="0" y="97"/>
                    </a:lnTo>
                    <a:lnTo>
                      <a:pt x="0" y="71"/>
                    </a:lnTo>
                    <a:lnTo>
                      <a:pt x="31" y="51"/>
                    </a:lnTo>
                    <a:lnTo>
                      <a:pt x="0" y="30"/>
                    </a:lnTo>
                    <a:lnTo>
                      <a:pt x="0" y="5"/>
                    </a:lnTo>
                    <a:lnTo>
                      <a:pt x="51" y="39"/>
                    </a:lnTo>
                    <a:lnTo>
                      <a:pt x="109" y="0"/>
                    </a:lnTo>
                    <a:lnTo>
                      <a:pt x="109" y="28"/>
                    </a:lnTo>
                    <a:lnTo>
                      <a:pt x="72" y="51"/>
                    </a:lnTo>
                    <a:lnTo>
                      <a:pt x="109" y="76"/>
                    </a:lnTo>
                    <a:lnTo>
                      <a:pt x="109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Rectangle 668"/>
              <p:cNvSpPr>
                <a:spLocks noChangeArrowheads="1"/>
              </p:cNvSpPr>
              <p:nvPr/>
            </p:nvSpPr>
            <p:spPr bwMode="auto">
              <a:xfrm>
                <a:off x="3508" y="3264"/>
                <a:ext cx="55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45" name="Freeform 669"/>
              <p:cNvSpPr>
                <a:spLocks noEditPoints="1"/>
              </p:cNvSpPr>
              <p:nvPr/>
            </p:nvSpPr>
            <p:spPr bwMode="auto">
              <a:xfrm>
                <a:off x="3507" y="3203"/>
                <a:ext cx="56" cy="53"/>
              </a:xfrm>
              <a:custGeom>
                <a:avLst/>
                <a:gdLst>
                  <a:gd name="T0" fmla="*/ 3 w 113"/>
                  <a:gd name="T1" fmla="*/ 7 h 106"/>
                  <a:gd name="T2" fmla="*/ 1 w 113"/>
                  <a:gd name="T3" fmla="*/ 7 h 106"/>
                  <a:gd name="T4" fmla="*/ 0 w 113"/>
                  <a:gd name="T5" fmla="*/ 6 h 106"/>
                  <a:gd name="T6" fmla="*/ 0 w 113"/>
                  <a:gd name="T7" fmla="*/ 5 h 106"/>
                  <a:gd name="T8" fmla="*/ 0 w 113"/>
                  <a:gd name="T9" fmla="*/ 5 h 106"/>
                  <a:gd name="T10" fmla="*/ 0 w 113"/>
                  <a:gd name="T11" fmla="*/ 4 h 106"/>
                  <a:gd name="T12" fmla="*/ 0 w 113"/>
                  <a:gd name="T13" fmla="*/ 3 h 106"/>
                  <a:gd name="T14" fmla="*/ 0 w 113"/>
                  <a:gd name="T15" fmla="*/ 2 h 106"/>
                  <a:gd name="T16" fmla="*/ 0 w 113"/>
                  <a:gd name="T17" fmla="*/ 1 h 106"/>
                  <a:gd name="T18" fmla="*/ 2 w 113"/>
                  <a:gd name="T19" fmla="*/ 1 h 106"/>
                  <a:gd name="T20" fmla="*/ 2 w 113"/>
                  <a:gd name="T21" fmla="*/ 0 h 106"/>
                  <a:gd name="T22" fmla="*/ 4 w 113"/>
                  <a:gd name="T23" fmla="*/ 0 h 106"/>
                  <a:gd name="T24" fmla="*/ 4 w 113"/>
                  <a:gd name="T25" fmla="*/ 1 h 106"/>
                  <a:gd name="T26" fmla="*/ 6 w 113"/>
                  <a:gd name="T27" fmla="*/ 1 h 106"/>
                  <a:gd name="T28" fmla="*/ 6 w 113"/>
                  <a:gd name="T29" fmla="*/ 2 h 106"/>
                  <a:gd name="T30" fmla="*/ 6 w 113"/>
                  <a:gd name="T31" fmla="*/ 3 h 106"/>
                  <a:gd name="T32" fmla="*/ 7 w 113"/>
                  <a:gd name="T33" fmla="*/ 4 h 106"/>
                  <a:gd name="T34" fmla="*/ 6 w 113"/>
                  <a:gd name="T35" fmla="*/ 5 h 106"/>
                  <a:gd name="T36" fmla="*/ 6 w 113"/>
                  <a:gd name="T37" fmla="*/ 6 h 106"/>
                  <a:gd name="T38" fmla="*/ 5 w 113"/>
                  <a:gd name="T39" fmla="*/ 7 h 106"/>
                  <a:gd name="T40" fmla="*/ 4 w 113"/>
                  <a:gd name="T41" fmla="*/ 7 h 106"/>
                  <a:gd name="T42" fmla="*/ 3 w 113"/>
                  <a:gd name="T43" fmla="*/ 7 h 106"/>
                  <a:gd name="T44" fmla="*/ 4 w 113"/>
                  <a:gd name="T45" fmla="*/ 6 h 106"/>
                  <a:gd name="T46" fmla="*/ 4 w 113"/>
                  <a:gd name="T47" fmla="*/ 5 h 106"/>
                  <a:gd name="T48" fmla="*/ 5 w 113"/>
                  <a:gd name="T49" fmla="*/ 5 h 106"/>
                  <a:gd name="T50" fmla="*/ 5 w 113"/>
                  <a:gd name="T51" fmla="*/ 4 h 106"/>
                  <a:gd name="T52" fmla="*/ 5 w 113"/>
                  <a:gd name="T53" fmla="*/ 3 h 106"/>
                  <a:gd name="T54" fmla="*/ 5 w 113"/>
                  <a:gd name="T55" fmla="*/ 3 h 106"/>
                  <a:gd name="T56" fmla="*/ 4 w 113"/>
                  <a:gd name="T57" fmla="*/ 2 h 106"/>
                  <a:gd name="T58" fmla="*/ 4 w 113"/>
                  <a:gd name="T59" fmla="*/ 2 h 106"/>
                  <a:gd name="T60" fmla="*/ 3 w 113"/>
                  <a:gd name="T61" fmla="*/ 2 h 106"/>
                  <a:gd name="T62" fmla="*/ 2 w 113"/>
                  <a:gd name="T63" fmla="*/ 2 h 106"/>
                  <a:gd name="T64" fmla="*/ 1 w 113"/>
                  <a:gd name="T65" fmla="*/ 2 h 106"/>
                  <a:gd name="T66" fmla="*/ 1 w 113"/>
                  <a:gd name="T67" fmla="*/ 3 h 106"/>
                  <a:gd name="T68" fmla="*/ 1 w 113"/>
                  <a:gd name="T69" fmla="*/ 3 h 106"/>
                  <a:gd name="T70" fmla="*/ 1 w 113"/>
                  <a:gd name="T71" fmla="*/ 4 h 106"/>
                  <a:gd name="T72" fmla="*/ 1 w 113"/>
                  <a:gd name="T73" fmla="*/ 5 h 106"/>
                  <a:gd name="T74" fmla="*/ 2 w 113"/>
                  <a:gd name="T75" fmla="*/ 5 h 106"/>
                  <a:gd name="T76" fmla="*/ 3 w 113"/>
                  <a:gd name="T77" fmla="*/ 6 h 1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3" h="106">
                    <a:moveTo>
                      <a:pt x="56" y="106"/>
                    </a:moveTo>
                    <a:lnTo>
                      <a:pt x="49" y="105"/>
                    </a:lnTo>
                    <a:lnTo>
                      <a:pt x="42" y="105"/>
                    </a:lnTo>
                    <a:lnTo>
                      <a:pt x="28" y="101"/>
                    </a:lnTo>
                    <a:lnTo>
                      <a:pt x="21" y="96"/>
                    </a:lnTo>
                    <a:lnTo>
                      <a:pt x="14" y="90"/>
                    </a:lnTo>
                    <a:lnTo>
                      <a:pt x="9" y="83"/>
                    </a:lnTo>
                    <a:lnTo>
                      <a:pt x="5" y="80"/>
                    </a:lnTo>
                    <a:lnTo>
                      <a:pt x="3" y="76"/>
                    </a:lnTo>
                    <a:lnTo>
                      <a:pt x="2" y="71"/>
                    </a:lnTo>
                    <a:lnTo>
                      <a:pt x="0" y="66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0" y="41"/>
                    </a:lnTo>
                    <a:lnTo>
                      <a:pt x="3" y="32"/>
                    </a:lnTo>
                    <a:lnTo>
                      <a:pt x="5" y="27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3" y="7"/>
                    </a:lnTo>
                    <a:lnTo>
                      <a:pt x="32" y="4"/>
                    </a:lnTo>
                    <a:lnTo>
                      <a:pt x="39" y="2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4" y="2"/>
                    </a:lnTo>
                    <a:lnTo>
                      <a:pt x="79" y="4"/>
                    </a:lnTo>
                    <a:lnTo>
                      <a:pt x="90" y="7"/>
                    </a:lnTo>
                    <a:lnTo>
                      <a:pt x="97" y="14"/>
                    </a:lnTo>
                    <a:lnTo>
                      <a:pt x="100" y="18"/>
                    </a:lnTo>
                    <a:lnTo>
                      <a:pt x="104" y="22"/>
                    </a:lnTo>
                    <a:lnTo>
                      <a:pt x="109" y="30"/>
                    </a:lnTo>
                    <a:lnTo>
                      <a:pt x="111" y="36"/>
                    </a:lnTo>
                    <a:lnTo>
                      <a:pt x="111" y="41"/>
                    </a:lnTo>
                    <a:lnTo>
                      <a:pt x="113" y="53"/>
                    </a:lnTo>
                    <a:lnTo>
                      <a:pt x="111" y="64"/>
                    </a:lnTo>
                    <a:lnTo>
                      <a:pt x="109" y="75"/>
                    </a:lnTo>
                    <a:lnTo>
                      <a:pt x="108" y="80"/>
                    </a:lnTo>
                    <a:lnTo>
                      <a:pt x="104" y="83"/>
                    </a:lnTo>
                    <a:lnTo>
                      <a:pt x="99" y="90"/>
                    </a:lnTo>
                    <a:lnTo>
                      <a:pt x="90" y="97"/>
                    </a:lnTo>
                    <a:lnTo>
                      <a:pt x="79" y="103"/>
                    </a:lnTo>
                    <a:lnTo>
                      <a:pt x="74" y="103"/>
                    </a:lnTo>
                    <a:lnTo>
                      <a:pt x="69" y="105"/>
                    </a:lnTo>
                    <a:lnTo>
                      <a:pt x="56" y="106"/>
                    </a:lnTo>
                    <a:close/>
                    <a:moveTo>
                      <a:pt x="56" y="83"/>
                    </a:moveTo>
                    <a:lnTo>
                      <a:pt x="65" y="82"/>
                    </a:lnTo>
                    <a:lnTo>
                      <a:pt x="72" y="82"/>
                    </a:lnTo>
                    <a:lnTo>
                      <a:pt x="79" y="78"/>
                    </a:lnTo>
                    <a:lnTo>
                      <a:pt x="85" y="75"/>
                    </a:lnTo>
                    <a:lnTo>
                      <a:pt x="88" y="69"/>
                    </a:lnTo>
                    <a:lnTo>
                      <a:pt x="92" y="64"/>
                    </a:lnTo>
                    <a:lnTo>
                      <a:pt x="93" y="59"/>
                    </a:lnTo>
                    <a:lnTo>
                      <a:pt x="93" y="53"/>
                    </a:lnTo>
                    <a:lnTo>
                      <a:pt x="93" y="46"/>
                    </a:lnTo>
                    <a:lnTo>
                      <a:pt x="92" y="41"/>
                    </a:lnTo>
                    <a:lnTo>
                      <a:pt x="88" y="36"/>
                    </a:lnTo>
                    <a:lnTo>
                      <a:pt x="85" y="30"/>
                    </a:lnTo>
                    <a:lnTo>
                      <a:pt x="79" y="27"/>
                    </a:lnTo>
                    <a:lnTo>
                      <a:pt x="72" y="25"/>
                    </a:lnTo>
                    <a:lnTo>
                      <a:pt x="65" y="23"/>
                    </a:lnTo>
                    <a:lnTo>
                      <a:pt x="56" y="23"/>
                    </a:lnTo>
                    <a:lnTo>
                      <a:pt x="48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3" y="27"/>
                    </a:lnTo>
                    <a:lnTo>
                      <a:pt x="28" y="30"/>
                    </a:lnTo>
                    <a:lnTo>
                      <a:pt x="26" y="32"/>
                    </a:lnTo>
                    <a:lnTo>
                      <a:pt x="25" y="36"/>
                    </a:lnTo>
                    <a:lnTo>
                      <a:pt x="21" y="41"/>
                    </a:lnTo>
                    <a:lnTo>
                      <a:pt x="19" y="46"/>
                    </a:lnTo>
                    <a:lnTo>
                      <a:pt x="19" y="53"/>
                    </a:lnTo>
                    <a:lnTo>
                      <a:pt x="19" y="59"/>
                    </a:lnTo>
                    <a:lnTo>
                      <a:pt x="21" y="66"/>
                    </a:lnTo>
                    <a:lnTo>
                      <a:pt x="25" y="69"/>
                    </a:lnTo>
                    <a:lnTo>
                      <a:pt x="28" y="75"/>
                    </a:lnTo>
                    <a:lnTo>
                      <a:pt x="33" y="78"/>
                    </a:lnTo>
                    <a:lnTo>
                      <a:pt x="40" y="82"/>
                    </a:lnTo>
                    <a:lnTo>
                      <a:pt x="48" y="82"/>
                    </a:lnTo>
                    <a:lnTo>
                      <a:pt x="56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670"/>
              <p:cNvSpPr>
                <a:spLocks/>
              </p:cNvSpPr>
              <p:nvPr/>
            </p:nvSpPr>
            <p:spPr bwMode="auto">
              <a:xfrm>
                <a:off x="3508" y="3151"/>
                <a:ext cx="55" cy="43"/>
              </a:xfrm>
              <a:custGeom>
                <a:avLst/>
                <a:gdLst>
                  <a:gd name="T0" fmla="*/ 7 w 109"/>
                  <a:gd name="T1" fmla="*/ 5 h 87"/>
                  <a:gd name="T2" fmla="*/ 0 w 109"/>
                  <a:gd name="T3" fmla="*/ 5 h 87"/>
                  <a:gd name="T4" fmla="*/ 0 w 109"/>
                  <a:gd name="T5" fmla="*/ 4 h 87"/>
                  <a:gd name="T6" fmla="*/ 5 w 109"/>
                  <a:gd name="T7" fmla="*/ 1 h 87"/>
                  <a:gd name="T8" fmla="*/ 0 w 109"/>
                  <a:gd name="T9" fmla="*/ 1 h 87"/>
                  <a:gd name="T10" fmla="*/ 0 w 109"/>
                  <a:gd name="T11" fmla="*/ 0 h 87"/>
                  <a:gd name="T12" fmla="*/ 7 w 109"/>
                  <a:gd name="T13" fmla="*/ 0 h 87"/>
                  <a:gd name="T14" fmla="*/ 7 w 109"/>
                  <a:gd name="T15" fmla="*/ 1 h 87"/>
                  <a:gd name="T16" fmla="*/ 3 w 109"/>
                  <a:gd name="T17" fmla="*/ 4 h 87"/>
                  <a:gd name="T18" fmla="*/ 7 w 109"/>
                  <a:gd name="T19" fmla="*/ 4 h 87"/>
                  <a:gd name="T20" fmla="*/ 7 w 109"/>
                  <a:gd name="T21" fmla="*/ 5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87">
                    <a:moveTo>
                      <a:pt x="109" y="87"/>
                    </a:moveTo>
                    <a:lnTo>
                      <a:pt x="0" y="87"/>
                    </a:lnTo>
                    <a:lnTo>
                      <a:pt x="0" y="64"/>
                    </a:lnTo>
                    <a:lnTo>
                      <a:pt x="72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109" y="21"/>
                    </a:lnTo>
                    <a:lnTo>
                      <a:pt x="38" y="66"/>
                    </a:lnTo>
                    <a:lnTo>
                      <a:pt x="109" y="66"/>
                    </a:lnTo>
                    <a:lnTo>
                      <a:pt x="109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" name="Group 671"/>
            <p:cNvGrpSpPr>
              <a:grpSpLocks/>
            </p:cNvGrpSpPr>
            <p:nvPr/>
          </p:nvGrpSpPr>
          <p:grpSpPr bwMode="auto">
            <a:xfrm>
              <a:off x="4494" y="2295"/>
              <a:ext cx="524" cy="509"/>
              <a:chOff x="3277" y="2267"/>
              <a:chExt cx="508" cy="509"/>
            </a:xfrm>
          </p:grpSpPr>
          <p:sp>
            <p:nvSpPr>
              <p:cNvPr id="206" name="Rectangle 672"/>
              <p:cNvSpPr>
                <a:spLocks noChangeArrowheads="1"/>
              </p:cNvSpPr>
              <p:nvPr/>
            </p:nvSpPr>
            <p:spPr bwMode="auto">
              <a:xfrm>
                <a:off x="3277" y="2267"/>
                <a:ext cx="508" cy="509"/>
              </a:xfrm>
              <a:prstGeom prst="rect">
                <a:avLst/>
              </a:prstGeom>
              <a:solidFill>
                <a:srgbClr val="87CFFF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07" name="Rectangle 673"/>
              <p:cNvSpPr>
                <a:spLocks noChangeArrowheads="1"/>
              </p:cNvSpPr>
              <p:nvPr/>
            </p:nvSpPr>
            <p:spPr bwMode="auto">
              <a:xfrm>
                <a:off x="3372" y="2419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endParaRPr lang="es-ES_tradnl" altLang="en-US" sz="2400"/>
              </a:p>
            </p:txBody>
          </p:sp>
          <p:sp>
            <p:nvSpPr>
              <p:cNvPr id="208" name="Rectangle 674"/>
              <p:cNvSpPr>
                <a:spLocks noChangeArrowheads="1"/>
              </p:cNvSpPr>
              <p:nvPr/>
            </p:nvSpPr>
            <p:spPr bwMode="auto">
              <a:xfrm>
                <a:off x="3430" y="2419"/>
                <a:ext cx="4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</a:t>
                </a:r>
                <a:endParaRPr lang="es-ES_tradnl" altLang="en-US" sz="2400"/>
              </a:p>
            </p:txBody>
          </p:sp>
          <p:sp>
            <p:nvSpPr>
              <p:cNvPr id="209" name="Rectangle 675"/>
              <p:cNvSpPr>
                <a:spLocks noChangeArrowheads="1"/>
              </p:cNvSpPr>
              <p:nvPr/>
            </p:nvSpPr>
            <p:spPr bwMode="auto">
              <a:xfrm>
                <a:off x="3473" y="2419"/>
                <a:ext cx="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400"/>
              </a:p>
            </p:txBody>
          </p:sp>
          <p:sp>
            <p:nvSpPr>
              <p:cNvPr id="210" name="Rectangle 676"/>
              <p:cNvSpPr>
                <a:spLocks noChangeArrowheads="1"/>
              </p:cNvSpPr>
              <p:nvPr/>
            </p:nvSpPr>
            <p:spPr bwMode="auto">
              <a:xfrm>
                <a:off x="3533" y="2419"/>
                <a:ext cx="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es-ES_tradnl" altLang="en-US" sz="2400"/>
              </a:p>
            </p:txBody>
          </p:sp>
          <p:sp>
            <p:nvSpPr>
              <p:cNvPr id="211" name="Rectangle 677"/>
              <p:cNvSpPr>
                <a:spLocks noChangeArrowheads="1"/>
              </p:cNvSpPr>
              <p:nvPr/>
            </p:nvSpPr>
            <p:spPr bwMode="auto">
              <a:xfrm>
                <a:off x="3592" y="2419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</a:t>
                </a:r>
                <a:endParaRPr lang="es-ES_tradnl" altLang="en-US" sz="2400"/>
              </a:p>
            </p:txBody>
          </p:sp>
          <p:sp>
            <p:nvSpPr>
              <p:cNvPr id="212" name="Rectangle 678"/>
              <p:cNvSpPr>
                <a:spLocks noChangeArrowheads="1"/>
              </p:cNvSpPr>
              <p:nvPr/>
            </p:nvSpPr>
            <p:spPr bwMode="auto">
              <a:xfrm>
                <a:off x="3647" y="2419"/>
                <a:ext cx="5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400"/>
              </a:p>
            </p:txBody>
          </p:sp>
          <p:sp>
            <p:nvSpPr>
              <p:cNvPr id="213" name="Rectangle 679"/>
              <p:cNvSpPr>
                <a:spLocks noChangeArrowheads="1"/>
              </p:cNvSpPr>
              <p:nvPr/>
            </p:nvSpPr>
            <p:spPr bwMode="auto">
              <a:xfrm>
                <a:off x="3372" y="2546"/>
                <a:ext cx="2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endParaRPr lang="es-ES_tradnl" altLang="en-US" sz="2400"/>
              </a:p>
            </p:txBody>
          </p:sp>
          <p:sp>
            <p:nvSpPr>
              <p:cNvPr id="214" name="Rectangle 680"/>
              <p:cNvSpPr>
                <a:spLocks noChangeArrowheads="1"/>
              </p:cNvSpPr>
              <p:nvPr/>
            </p:nvSpPr>
            <p:spPr bwMode="auto">
              <a:xfrm>
                <a:off x="3396" y="2546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endParaRPr lang="es-ES_tradnl" altLang="en-US" sz="2400"/>
              </a:p>
            </p:txBody>
          </p:sp>
          <p:sp>
            <p:nvSpPr>
              <p:cNvPr id="215" name="Rectangle 681"/>
              <p:cNvSpPr>
                <a:spLocks noChangeArrowheads="1"/>
              </p:cNvSpPr>
              <p:nvPr/>
            </p:nvSpPr>
            <p:spPr bwMode="auto">
              <a:xfrm>
                <a:off x="3448" y="2546"/>
                <a:ext cx="4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</a:t>
                </a:r>
                <a:endParaRPr lang="es-ES_tradnl" altLang="en-US" sz="2400"/>
              </a:p>
            </p:txBody>
          </p:sp>
          <p:sp>
            <p:nvSpPr>
              <p:cNvPr id="216" name="Rectangle 682"/>
              <p:cNvSpPr>
                <a:spLocks noChangeArrowheads="1"/>
              </p:cNvSpPr>
              <p:nvPr/>
            </p:nvSpPr>
            <p:spPr bwMode="auto">
              <a:xfrm>
                <a:off x="3495" y="2546"/>
                <a:ext cx="5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400"/>
              </a:p>
            </p:txBody>
          </p:sp>
          <p:sp>
            <p:nvSpPr>
              <p:cNvPr id="217" name="Rectangle 683"/>
              <p:cNvSpPr>
                <a:spLocks noChangeArrowheads="1"/>
              </p:cNvSpPr>
              <p:nvPr/>
            </p:nvSpPr>
            <p:spPr bwMode="auto">
              <a:xfrm>
                <a:off x="3546" y="2546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R</a:t>
                </a:r>
                <a:endParaRPr lang="es-ES_tradnl" altLang="en-US" sz="2400"/>
              </a:p>
            </p:txBody>
          </p:sp>
          <p:sp>
            <p:nvSpPr>
              <p:cNvPr id="218" name="Rectangle 684"/>
              <p:cNvSpPr>
                <a:spLocks noChangeArrowheads="1"/>
              </p:cNvSpPr>
              <p:nvPr/>
            </p:nvSpPr>
            <p:spPr bwMode="auto">
              <a:xfrm>
                <a:off x="3600" y="2546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endParaRPr lang="es-ES_tradnl" altLang="en-US" sz="2400"/>
              </a:p>
            </p:txBody>
          </p:sp>
          <p:sp>
            <p:nvSpPr>
              <p:cNvPr id="219" name="Rectangle 685"/>
              <p:cNvSpPr>
                <a:spLocks noChangeArrowheads="1"/>
              </p:cNvSpPr>
              <p:nvPr/>
            </p:nvSpPr>
            <p:spPr bwMode="auto">
              <a:xfrm>
                <a:off x="3655" y="2546"/>
                <a:ext cx="2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  <a:endParaRPr lang="es-ES_tradnl" altLang="en-US" sz="2400"/>
              </a:p>
            </p:txBody>
          </p:sp>
        </p:grpSp>
        <p:grpSp>
          <p:nvGrpSpPr>
            <p:cNvPr id="131" name="Group 686"/>
            <p:cNvGrpSpPr>
              <a:grpSpLocks/>
            </p:cNvGrpSpPr>
            <p:nvPr/>
          </p:nvGrpSpPr>
          <p:grpSpPr bwMode="auto">
            <a:xfrm>
              <a:off x="4549" y="1144"/>
              <a:ext cx="397" cy="1144"/>
              <a:chOff x="3339" y="2776"/>
              <a:chExt cx="384" cy="1144"/>
            </a:xfrm>
          </p:grpSpPr>
          <p:sp>
            <p:nvSpPr>
              <p:cNvPr id="179" name="Rectangle 687"/>
              <p:cNvSpPr>
                <a:spLocks noChangeArrowheads="1"/>
              </p:cNvSpPr>
              <p:nvPr/>
            </p:nvSpPr>
            <p:spPr bwMode="auto">
              <a:xfrm>
                <a:off x="3466" y="2776"/>
                <a:ext cx="3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80" name="Rectangle 688"/>
              <p:cNvSpPr>
                <a:spLocks noChangeArrowheads="1"/>
              </p:cNvSpPr>
              <p:nvPr/>
            </p:nvSpPr>
            <p:spPr bwMode="auto">
              <a:xfrm>
                <a:off x="3529" y="2776"/>
                <a:ext cx="4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81" name="Rectangle 689"/>
              <p:cNvSpPr>
                <a:spLocks noChangeArrowheads="1"/>
              </p:cNvSpPr>
              <p:nvPr/>
            </p:nvSpPr>
            <p:spPr bwMode="auto">
              <a:xfrm>
                <a:off x="3593" y="2776"/>
                <a:ext cx="3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82" name="Rectangle 690"/>
              <p:cNvSpPr>
                <a:spLocks noChangeArrowheads="1"/>
              </p:cNvSpPr>
              <p:nvPr/>
            </p:nvSpPr>
            <p:spPr bwMode="auto">
              <a:xfrm>
                <a:off x="3656" y="2776"/>
                <a:ext cx="4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83" name="Rectangle 691"/>
              <p:cNvSpPr>
                <a:spLocks noChangeArrowheads="1"/>
              </p:cNvSpPr>
              <p:nvPr/>
            </p:nvSpPr>
            <p:spPr bwMode="auto">
              <a:xfrm>
                <a:off x="3402" y="2776"/>
                <a:ext cx="4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84" name="Rectangle 692"/>
              <p:cNvSpPr>
                <a:spLocks noChangeArrowheads="1"/>
              </p:cNvSpPr>
              <p:nvPr/>
            </p:nvSpPr>
            <p:spPr bwMode="auto">
              <a:xfrm>
                <a:off x="3466" y="3571"/>
                <a:ext cx="3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85" name="Rectangle 693"/>
              <p:cNvSpPr>
                <a:spLocks noChangeArrowheads="1"/>
              </p:cNvSpPr>
              <p:nvPr/>
            </p:nvSpPr>
            <p:spPr bwMode="auto">
              <a:xfrm>
                <a:off x="3529" y="3571"/>
                <a:ext cx="4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86" name="Rectangle 694"/>
              <p:cNvSpPr>
                <a:spLocks noChangeArrowheads="1"/>
              </p:cNvSpPr>
              <p:nvPr/>
            </p:nvSpPr>
            <p:spPr bwMode="auto">
              <a:xfrm>
                <a:off x="3593" y="3571"/>
                <a:ext cx="3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87" name="Rectangle 695"/>
              <p:cNvSpPr>
                <a:spLocks noChangeArrowheads="1"/>
              </p:cNvSpPr>
              <p:nvPr/>
            </p:nvSpPr>
            <p:spPr bwMode="auto">
              <a:xfrm>
                <a:off x="3656" y="3571"/>
                <a:ext cx="4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88" name="Rectangle 696"/>
              <p:cNvSpPr>
                <a:spLocks noChangeArrowheads="1"/>
              </p:cNvSpPr>
              <p:nvPr/>
            </p:nvSpPr>
            <p:spPr bwMode="auto">
              <a:xfrm>
                <a:off x="3402" y="3571"/>
                <a:ext cx="4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89" name="Rectangle 697"/>
              <p:cNvSpPr>
                <a:spLocks noChangeArrowheads="1"/>
              </p:cNvSpPr>
              <p:nvPr/>
            </p:nvSpPr>
            <p:spPr bwMode="auto">
              <a:xfrm>
                <a:off x="3340" y="3126"/>
                <a:ext cx="381" cy="445"/>
              </a:xfrm>
              <a:prstGeom prst="rect">
                <a:avLst/>
              </a:prstGeom>
              <a:solidFill>
                <a:srgbClr val="00D1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90" name="Rectangle 698"/>
              <p:cNvSpPr>
                <a:spLocks noChangeArrowheads="1"/>
              </p:cNvSpPr>
              <p:nvPr/>
            </p:nvSpPr>
            <p:spPr bwMode="auto">
              <a:xfrm>
                <a:off x="3340" y="3124"/>
                <a:ext cx="381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91" name="Rectangle 699"/>
              <p:cNvSpPr>
                <a:spLocks noChangeArrowheads="1"/>
              </p:cNvSpPr>
              <p:nvPr/>
            </p:nvSpPr>
            <p:spPr bwMode="auto">
              <a:xfrm>
                <a:off x="3339" y="3126"/>
                <a:ext cx="3" cy="44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92" name="Freeform 700"/>
              <p:cNvSpPr>
                <a:spLocks/>
              </p:cNvSpPr>
              <p:nvPr/>
            </p:nvSpPr>
            <p:spPr bwMode="auto">
              <a:xfrm>
                <a:off x="3339" y="3124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Rectangle 701"/>
              <p:cNvSpPr>
                <a:spLocks noChangeArrowheads="1"/>
              </p:cNvSpPr>
              <p:nvPr/>
            </p:nvSpPr>
            <p:spPr bwMode="auto">
              <a:xfrm>
                <a:off x="3340" y="3569"/>
                <a:ext cx="381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94" name="Freeform 702"/>
              <p:cNvSpPr>
                <a:spLocks/>
              </p:cNvSpPr>
              <p:nvPr/>
            </p:nvSpPr>
            <p:spPr bwMode="auto">
              <a:xfrm>
                <a:off x="3339" y="3549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Rectangle 703"/>
              <p:cNvSpPr>
                <a:spLocks noChangeArrowheads="1"/>
              </p:cNvSpPr>
              <p:nvPr/>
            </p:nvSpPr>
            <p:spPr bwMode="auto">
              <a:xfrm>
                <a:off x="3720" y="3126"/>
                <a:ext cx="3" cy="44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96" name="Freeform 704"/>
              <p:cNvSpPr>
                <a:spLocks/>
              </p:cNvSpPr>
              <p:nvPr/>
            </p:nvSpPr>
            <p:spPr bwMode="auto">
              <a:xfrm>
                <a:off x="3720" y="3569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705"/>
              <p:cNvSpPr>
                <a:spLocks/>
              </p:cNvSpPr>
              <p:nvPr/>
            </p:nvSpPr>
            <p:spPr bwMode="auto">
              <a:xfrm>
                <a:off x="3720" y="3124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706"/>
              <p:cNvSpPr>
                <a:spLocks/>
              </p:cNvSpPr>
              <p:nvPr/>
            </p:nvSpPr>
            <p:spPr bwMode="auto">
              <a:xfrm>
                <a:off x="3507" y="3499"/>
                <a:ext cx="56" cy="49"/>
              </a:xfrm>
              <a:custGeom>
                <a:avLst/>
                <a:gdLst>
                  <a:gd name="T0" fmla="*/ 4 w 113"/>
                  <a:gd name="T1" fmla="*/ 0 h 97"/>
                  <a:gd name="T2" fmla="*/ 5 w 113"/>
                  <a:gd name="T3" fmla="*/ 1 h 97"/>
                  <a:gd name="T4" fmla="*/ 6 w 113"/>
                  <a:gd name="T5" fmla="*/ 2 h 97"/>
                  <a:gd name="T6" fmla="*/ 6 w 113"/>
                  <a:gd name="T7" fmla="*/ 2 h 97"/>
                  <a:gd name="T8" fmla="*/ 7 w 113"/>
                  <a:gd name="T9" fmla="*/ 3 h 97"/>
                  <a:gd name="T10" fmla="*/ 6 w 113"/>
                  <a:gd name="T11" fmla="*/ 4 h 97"/>
                  <a:gd name="T12" fmla="*/ 6 w 113"/>
                  <a:gd name="T13" fmla="*/ 5 h 97"/>
                  <a:gd name="T14" fmla="*/ 6 w 113"/>
                  <a:gd name="T15" fmla="*/ 5 h 97"/>
                  <a:gd name="T16" fmla="*/ 6 w 113"/>
                  <a:gd name="T17" fmla="*/ 6 h 97"/>
                  <a:gd name="T18" fmla="*/ 5 w 113"/>
                  <a:gd name="T19" fmla="*/ 6 h 97"/>
                  <a:gd name="T20" fmla="*/ 4 w 113"/>
                  <a:gd name="T21" fmla="*/ 6 h 97"/>
                  <a:gd name="T22" fmla="*/ 2 w 113"/>
                  <a:gd name="T23" fmla="*/ 6 h 97"/>
                  <a:gd name="T24" fmla="*/ 2 w 113"/>
                  <a:gd name="T25" fmla="*/ 6 h 97"/>
                  <a:gd name="T26" fmla="*/ 0 w 113"/>
                  <a:gd name="T27" fmla="*/ 6 h 97"/>
                  <a:gd name="T28" fmla="*/ 0 w 113"/>
                  <a:gd name="T29" fmla="*/ 5 h 97"/>
                  <a:gd name="T30" fmla="*/ 0 w 113"/>
                  <a:gd name="T31" fmla="*/ 4 h 97"/>
                  <a:gd name="T32" fmla="*/ 0 w 113"/>
                  <a:gd name="T33" fmla="*/ 3 h 97"/>
                  <a:gd name="T34" fmla="*/ 0 w 113"/>
                  <a:gd name="T35" fmla="*/ 2 h 97"/>
                  <a:gd name="T36" fmla="*/ 0 w 113"/>
                  <a:gd name="T37" fmla="*/ 1 h 97"/>
                  <a:gd name="T38" fmla="*/ 1 w 113"/>
                  <a:gd name="T39" fmla="*/ 1 h 97"/>
                  <a:gd name="T40" fmla="*/ 2 w 113"/>
                  <a:gd name="T41" fmla="*/ 1 h 97"/>
                  <a:gd name="T42" fmla="*/ 2 w 113"/>
                  <a:gd name="T43" fmla="*/ 2 h 97"/>
                  <a:gd name="T44" fmla="*/ 1 w 113"/>
                  <a:gd name="T45" fmla="*/ 2 h 97"/>
                  <a:gd name="T46" fmla="*/ 1 w 113"/>
                  <a:gd name="T47" fmla="*/ 3 h 97"/>
                  <a:gd name="T48" fmla="*/ 1 w 113"/>
                  <a:gd name="T49" fmla="*/ 3 h 97"/>
                  <a:gd name="T50" fmla="*/ 1 w 113"/>
                  <a:gd name="T51" fmla="*/ 4 h 97"/>
                  <a:gd name="T52" fmla="*/ 1 w 113"/>
                  <a:gd name="T53" fmla="*/ 4 h 97"/>
                  <a:gd name="T54" fmla="*/ 2 w 113"/>
                  <a:gd name="T55" fmla="*/ 5 h 97"/>
                  <a:gd name="T56" fmla="*/ 2 w 113"/>
                  <a:gd name="T57" fmla="*/ 5 h 97"/>
                  <a:gd name="T58" fmla="*/ 4 w 113"/>
                  <a:gd name="T59" fmla="*/ 5 h 97"/>
                  <a:gd name="T60" fmla="*/ 4 w 113"/>
                  <a:gd name="T61" fmla="*/ 5 h 97"/>
                  <a:gd name="T62" fmla="*/ 5 w 113"/>
                  <a:gd name="T63" fmla="*/ 4 h 97"/>
                  <a:gd name="T64" fmla="*/ 5 w 113"/>
                  <a:gd name="T65" fmla="*/ 4 h 97"/>
                  <a:gd name="T66" fmla="*/ 5 w 113"/>
                  <a:gd name="T67" fmla="*/ 3 h 97"/>
                  <a:gd name="T68" fmla="*/ 5 w 113"/>
                  <a:gd name="T69" fmla="*/ 3 h 97"/>
                  <a:gd name="T70" fmla="*/ 5 w 113"/>
                  <a:gd name="T71" fmla="*/ 2 h 97"/>
                  <a:gd name="T72" fmla="*/ 4 w 113"/>
                  <a:gd name="T73" fmla="*/ 2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3" h="97">
                    <a:moveTo>
                      <a:pt x="70" y="21"/>
                    </a:moveTo>
                    <a:lnTo>
                      <a:pt x="78" y="0"/>
                    </a:lnTo>
                    <a:lnTo>
                      <a:pt x="85" y="3"/>
                    </a:lnTo>
                    <a:lnTo>
                      <a:pt x="93" y="7"/>
                    </a:lnTo>
                    <a:lnTo>
                      <a:pt x="99" y="12"/>
                    </a:lnTo>
                    <a:lnTo>
                      <a:pt x="104" y="17"/>
                    </a:lnTo>
                    <a:lnTo>
                      <a:pt x="108" y="23"/>
                    </a:lnTo>
                    <a:lnTo>
                      <a:pt x="109" y="26"/>
                    </a:lnTo>
                    <a:lnTo>
                      <a:pt x="111" y="30"/>
                    </a:lnTo>
                    <a:lnTo>
                      <a:pt x="113" y="37"/>
                    </a:lnTo>
                    <a:lnTo>
                      <a:pt x="113" y="46"/>
                    </a:lnTo>
                    <a:lnTo>
                      <a:pt x="111" y="56"/>
                    </a:lnTo>
                    <a:lnTo>
                      <a:pt x="111" y="62"/>
                    </a:lnTo>
                    <a:lnTo>
                      <a:pt x="109" y="67"/>
                    </a:lnTo>
                    <a:lnTo>
                      <a:pt x="108" y="70"/>
                    </a:lnTo>
                    <a:lnTo>
                      <a:pt x="104" y="74"/>
                    </a:lnTo>
                    <a:lnTo>
                      <a:pt x="100" y="79"/>
                    </a:lnTo>
                    <a:lnTo>
                      <a:pt x="99" y="83"/>
                    </a:lnTo>
                    <a:lnTo>
                      <a:pt x="90" y="88"/>
                    </a:lnTo>
                    <a:lnTo>
                      <a:pt x="81" y="93"/>
                    </a:lnTo>
                    <a:lnTo>
                      <a:pt x="76" y="93"/>
                    </a:lnTo>
                    <a:lnTo>
                      <a:pt x="69" y="95"/>
                    </a:lnTo>
                    <a:lnTo>
                      <a:pt x="56" y="97"/>
                    </a:lnTo>
                    <a:lnTo>
                      <a:pt x="44" y="95"/>
                    </a:lnTo>
                    <a:lnTo>
                      <a:pt x="39" y="93"/>
                    </a:lnTo>
                    <a:lnTo>
                      <a:pt x="33" y="93"/>
                    </a:lnTo>
                    <a:lnTo>
                      <a:pt x="23" y="88"/>
                    </a:lnTo>
                    <a:lnTo>
                      <a:pt x="14" y="83"/>
                    </a:lnTo>
                    <a:lnTo>
                      <a:pt x="10" y="79"/>
                    </a:lnTo>
                    <a:lnTo>
                      <a:pt x="9" y="74"/>
                    </a:lnTo>
                    <a:lnTo>
                      <a:pt x="3" y="65"/>
                    </a:lnTo>
                    <a:lnTo>
                      <a:pt x="2" y="62"/>
                    </a:lnTo>
                    <a:lnTo>
                      <a:pt x="0" y="56"/>
                    </a:lnTo>
                    <a:lnTo>
                      <a:pt x="0" y="46"/>
                    </a:lnTo>
                    <a:lnTo>
                      <a:pt x="0" y="35"/>
                    </a:lnTo>
                    <a:lnTo>
                      <a:pt x="3" y="26"/>
                    </a:lnTo>
                    <a:lnTo>
                      <a:pt x="7" y="19"/>
                    </a:lnTo>
                    <a:lnTo>
                      <a:pt x="9" y="16"/>
                    </a:lnTo>
                    <a:lnTo>
                      <a:pt x="12" y="12"/>
                    </a:lnTo>
                    <a:lnTo>
                      <a:pt x="16" y="9"/>
                    </a:lnTo>
                    <a:lnTo>
                      <a:pt x="19" y="5"/>
                    </a:lnTo>
                    <a:lnTo>
                      <a:pt x="32" y="1"/>
                    </a:lnTo>
                    <a:lnTo>
                      <a:pt x="37" y="23"/>
                    </a:lnTo>
                    <a:lnTo>
                      <a:pt x="33" y="24"/>
                    </a:lnTo>
                    <a:lnTo>
                      <a:pt x="30" y="26"/>
                    </a:lnTo>
                    <a:lnTo>
                      <a:pt x="26" y="28"/>
                    </a:lnTo>
                    <a:lnTo>
                      <a:pt x="23" y="32"/>
                    </a:lnTo>
                    <a:lnTo>
                      <a:pt x="21" y="35"/>
                    </a:lnTo>
                    <a:lnTo>
                      <a:pt x="19" y="39"/>
                    </a:lnTo>
                    <a:lnTo>
                      <a:pt x="19" y="42"/>
                    </a:lnTo>
                    <a:lnTo>
                      <a:pt x="19" y="46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3" y="62"/>
                    </a:lnTo>
                    <a:lnTo>
                      <a:pt x="28" y="65"/>
                    </a:lnTo>
                    <a:lnTo>
                      <a:pt x="32" y="69"/>
                    </a:lnTo>
                    <a:lnTo>
                      <a:pt x="39" y="72"/>
                    </a:lnTo>
                    <a:lnTo>
                      <a:pt x="46" y="74"/>
                    </a:lnTo>
                    <a:lnTo>
                      <a:pt x="56" y="74"/>
                    </a:lnTo>
                    <a:lnTo>
                      <a:pt x="65" y="74"/>
                    </a:lnTo>
                    <a:lnTo>
                      <a:pt x="74" y="72"/>
                    </a:lnTo>
                    <a:lnTo>
                      <a:pt x="79" y="69"/>
                    </a:lnTo>
                    <a:lnTo>
                      <a:pt x="85" y="65"/>
                    </a:lnTo>
                    <a:lnTo>
                      <a:pt x="88" y="62"/>
                    </a:lnTo>
                    <a:lnTo>
                      <a:pt x="92" y="56"/>
                    </a:lnTo>
                    <a:lnTo>
                      <a:pt x="93" y="51"/>
                    </a:lnTo>
                    <a:lnTo>
                      <a:pt x="93" y="46"/>
                    </a:lnTo>
                    <a:lnTo>
                      <a:pt x="93" y="42"/>
                    </a:lnTo>
                    <a:lnTo>
                      <a:pt x="92" y="37"/>
                    </a:lnTo>
                    <a:lnTo>
                      <a:pt x="90" y="33"/>
                    </a:lnTo>
                    <a:lnTo>
                      <a:pt x="88" y="30"/>
                    </a:lnTo>
                    <a:lnTo>
                      <a:pt x="85" y="28"/>
                    </a:lnTo>
                    <a:lnTo>
                      <a:pt x="81" y="24"/>
                    </a:lnTo>
                    <a:lnTo>
                      <a:pt x="76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707"/>
              <p:cNvSpPr>
                <a:spLocks noEditPoints="1"/>
              </p:cNvSpPr>
              <p:nvPr/>
            </p:nvSpPr>
            <p:spPr bwMode="auto">
              <a:xfrm>
                <a:off x="3507" y="3439"/>
                <a:ext cx="56" cy="53"/>
              </a:xfrm>
              <a:custGeom>
                <a:avLst/>
                <a:gdLst>
                  <a:gd name="T0" fmla="*/ 3 w 113"/>
                  <a:gd name="T1" fmla="*/ 7 h 106"/>
                  <a:gd name="T2" fmla="*/ 1 w 113"/>
                  <a:gd name="T3" fmla="*/ 7 h 106"/>
                  <a:gd name="T4" fmla="*/ 0 w 113"/>
                  <a:gd name="T5" fmla="*/ 6 h 106"/>
                  <a:gd name="T6" fmla="*/ 0 w 113"/>
                  <a:gd name="T7" fmla="*/ 6 h 106"/>
                  <a:gd name="T8" fmla="*/ 0 w 113"/>
                  <a:gd name="T9" fmla="*/ 5 h 106"/>
                  <a:gd name="T10" fmla="*/ 0 w 113"/>
                  <a:gd name="T11" fmla="*/ 4 h 106"/>
                  <a:gd name="T12" fmla="*/ 0 w 113"/>
                  <a:gd name="T13" fmla="*/ 3 h 106"/>
                  <a:gd name="T14" fmla="*/ 0 w 113"/>
                  <a:gd name="T15" fmla="*/ 2 h 106"/>
                  <a:gd name="T16" fmla="*/ 0 w 113"/>
                  <a:gd name="T17" fmla="*/ 1 h 106"/>
                  <a:gd name="T18" fmla="*/ 2 w 113"/>
                  <a:gd name="T19" fmla="*/ 1 h 106"/>
                  <a:gd name="T20" fmla="*/ 2 w 113"/>
                  <a:gd name="T21" fmla="*/ 1 h 106"/>
                  <a:gd name="T22" fmla="*/ 4 w 113"/>
                  <a:gd name="T23" fmla="*/ 1 h 106"/>
                  <a:gd name="T24" fmla="*/ 4 w 113"/>
                  <a:gd name="T25" fmla="*/ 1 h 106"/>
                  <a:gd name="T26" fmla="*/ 6 w 113"/>
                  <a:gd name="T27" fmla="*/ 1 h 106"/>
                  <a:gd name="T28" fmla="*/ 6 w 113"/>
                  <a:gd name="T29" fmla="*/ 2 h 106"/>
                  <a:gd name="T30" fmla="*/ 6 w 113"/>
                  <a:gd name="T31" fmla="*/ 3 h 106"/>
                  <a:gd name="T32" fmla="*/ 7 w 113"/>
                  <a:gd name="T33" fmla="*/ 4 h 106"/>
                  <a:gd name="T34" fmla="*/ 6 w 113"/>
                  <a:gd name="T35" fmla="*/ 5 h 106"/>
                  <a:gd name="T36" fmla="*/ 6 w 113"/>
                  <a:gd name="T37" fmla="*/ 6 h 106"/>
                  <a:gd name="T38" fmla="*/ 5 w 113"/>
                  <a:gd name="T39" fmla="*/ 7 h 106"/>
                  <a:gd name="T40" fmla="*/ 4 w 113"/>
                  <a:gd name="T41" fmla="*/ 7 h 106"/>
                  <a:gd name="T42" fmla="*/ 3 w 113"/>
                  <a:gd name="T43" fmla="*/ 7 h 106"/>
                  <a:gd name="T44" fmla="*/ 4 w 113"/>
                  <a:gd name="T45" fmla="*/ 6 h 106"/>
                  <a:gd name="T46" fmla="*/ 4 w 113"/>
                  <a:gd name="T47" fmla="*/ 5 h 106"/>
                  <a:gd name="T48" fmla="*/ 5 w 113"/>
                  <a:gd name="T49" fmla="*/ 5 h 106"/>
                  <a:gd name="T50" fmla="*/ 5 w 113"/>
                  <a:gd name="T51" fmla="*/ 4 h 106"/>
                  <a:gd name="T52" fmla="*/ 5 w 113"/>
                  <a:gd name="T53" fmla="*/ 3 h 106"/>
                  <a:gd name="T54" fmla="*/ 5 w 113"/>
                  <a:gd name="T55" fmla="*/ 3 h 106"/>
                  <a:gd name="T56" fmla="*/ 4 w 113"/>
                  <a:gd name="T57" fmla="*/ 2 h 106"/>
                  <a:gd name="T58" fmla="*/ 4 w 113"/>
                  <a:gd name="T59" fmla="*/ 2 h 106"/>
                  <a:gd name="T60" fmla="*/ 3 w 113"/>
                  <a:gd name="T61" fmla="*/ 2 h 106"/>
                  <a:gd name="T62" fmla="*/ 2 w 113"/>
                  <a:gd name="T63" fmla="*/ 2 h 106"/>
                  <a:gd name="T64" fmla="*/ 1 w 113"/>
                  <a:gd name="T65" fmla="*/ 2 h 106"/>
                  <a:gd name="T66" fmla="*/ 1 w 113"/>
                  <a:gd name="T67" fmla="*/ 3 h 106"/>
                  <a:gd name="T68" fmla="*/ 1 w 113"/>
                  <a:gd name="T69" fmla="*/ 3 h 106"/>
                  <a:gd name="T70" fmla="*/ 1 w 113"/>
                  <a:gd name="T71" fmla="*/ 4 h 106"/>
                  <a:gd name="T72" fmla="*/ 1 w 113"/>
                  <a:gd name="T73" fmla="*/ 5 h 106"/>
                  <a:gd name="T74" fmla="*/ 2 w 113"/>
                  <a:gd name="T75" fmla="*/ 5 h 106"/>
                  <a:gd name="T76" fmla="*/ 3 w 113"/>
                  <a:gd name="T77" fmla="*/ 6 h 1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3" h="106">
                    <a:moveTo>
                      <a:pt x="56" y="106"/>
                    </a:moveTo>
                    <a:lnTo>
                      <a:pt x="49" y="106"/>
                    </a:lnTo>
                    <a:lnTo>
                      <a:pt x="42" y="104"/>
                    </a:lnTo>
                    <a:lnTo>
                      <a:pt x="28" y="100"/>
                    </a:lnTo>
                    <a:lnTo>
                      <a:pt x="21" y="97"/>
                    </a:lnTo>
                    <a:lnTo>
                      <a:pt x="14" y="91"/>
                    </a:lnTo>
                    <a:lnTo>
                      <a:pt x="9" y="84"/>
                    </a:lnTo>
                    <a:lnTo>
                      <a:pt x="5" y="81"/>
                    </a:lnTo>
                    <a:lnTo>
                      <a:pt x="3" y="77"/>
                    </a:lnTo>
                    <a:lnTo>
                      <a:pt x="2" y="72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2"/>
                    </a:lnTo>
                    <a:lnTo>
                      <a:pt x="3" y="31"/>
                    </a:lnTo>
                    <a:lnTo>
                      <a:pt x="5" y="28"/>
                    </a:lnTo>
                    <a:lnTo>
                      <a:pt x="9" y="23"/>
                    </a:lnTo>
                    <a:lnTo>
                      <a:pt x="14" y="16"/>
                    </a:lnTo>
                    <a:lnTo>
                      <a:pt x="23" y="8"/>
                    </a:lnTo>
                    <a:lnTo>
                      <a:pt x="32" y="3"/>
                    </a:lnTo>
                    <a:lnTo>
                      <a:pt x="39" y="3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1"/>
                    </a:lnTo>
                    <a:lnTo>
                      <a:pt x="74" y="3"/>
                    </a:lnTo>
                    <a:lnTo>
                      <a:pt x="79" y="3"/>
                    </a:lnTo>
                    <a:lnTo>
                      <a:pt x="90" y="8"/>
                    </a:lnTo>
                    <a:lnTo>
                      <a:pt x="97" y="16"/>
                    </a:lnTo>
                    <a:lnTo>
                      <a:pt x="100" y="19"/>
                    </a:lnTo>
                    <a:lnTo>
                      <a:pt x="104" y="23"/>
                    </a:lnTo>
                    <a:lnTo>
                      <a:pt x="109" y="31"/>
                    </a:lnTo>
                    <a:lnTo>
                      <a:pt x="111" y="37"/>
                    </a:lnTo>
                    <a:lnTo>
                      <a:pt x="111" y="42"/>
                    </a:lnTo>
                    <a:lnTo>
                      <a:pt x="113" y="53"/>
                    </a:lnTo>
                    <a:lnTo>
                      <a:pt x="111" y="65"/>
                    </a:lnTo>
                    <a:lnTo>
                      <a:pt x="109" y="76"/>
                    </a:lnTo>
                    <a:lnTo>
                      <a:pt x="108" y="79"/>
                    </a:lnTo>
                    <a:lnTo>
                      <a:pt x="104" y="84"/>
                    </a:lnTo>
                    <a:lnTo>
                      <a:pt x="99" y="91"/>
                    </a:lnTo>
                    <a:lnTo>
                      <a:pt x="90" y="99"/>
                    </a:lnTo>
                    <a:lnTo>
                      <a:pt x="79" y="102"/>
                    </a:lnTo>
                    <a:lnTo>
                      <a:pt x="74" y="104"/>
                    </a:lnTo>
                    <a:lnTo>
                      <a:pt x="69" y="106"/>
                    </a:lnTo>
                    <a:lnTo>
                      <a:pt x="56" y="106"/>
                    </a:lnTo>
                    <a:close/>
                    <a:moveTo>
                      <a:pt x="56" y="83"/>
                    </a:moveTo>
                    <a:lnTo>
                      <a:pt x="65" y="83"/>
                    </a:lnTo>
                    <a:lnTo>
                      <a:pt x="72" y="81"/>
                    </a:lnTo>
                    <a:lnTo>
                      <a:pt x="79" y="79"/>
                    </a:lnTo>
                    <a:lnTo>
                      <a:pt x="85" y="76"/>
                    </a:lnTo>
                    <a:lnTo>
                      <a:pt x="88" y="70"/>
                    </a:lnTo>
                    <a:lnTo>
                      <a:pt x="92" y="65"/>
                    </a:lnTo>
                    <a:lnTo>
                      <a:pt x="93" y="60"/>
                    </a:lnTo>
                    <a:lnTo>
                      <a:pt x="93" y="53"/>
                    </a:lnTo>
                    <a:lnTo>
                      <a:pt x="93" y="47"/>
                    </a:lnTo>
                    <a:lnTo>
                      <a:pt x="92" y="40"/>
                    </a:lnTo>
                    <a:lnTo>
                      <a:pt x="88" y="37"/>
                    </a:lnTo>
                    <a:lnTo>
                      <a:pt x="85" y="31"/>
                    </a:lnTo>
                    <a:lnTo>
                      <a:pt x="79" y="28"/>
                    </a:lnTo>
                    <a:lnTo>
                      <a:pt x="72" y="24"/>
                    </a:lnTo>
                    <a:lnTo>
                      <a:pt x="65" y="24"/>
                    </a:lnTo>
                    <a:lnTo>
                      <a:pt x="56" y="23"/>
                    </a:lnTo>
                    <a:lnTo>
                      <a:pt x="48" y="24"/>
                    </a:lnTo>
                    <a:lnTo>
                      <a:pt x="39" y="24"/>
                    </a:lnTo>
                    <a:lnTo>
                      <a:pt x="37" y="26"/>
                    </a:lnTo>
                    <a:lnTo>
                      <a:pt x="33" y="28"/>
                    </a:lnTo>
                    <a:lnTo>
                      <a:pt x="28" y="31"/>
                    </a:lnTo>
                    <a:lnTo>
                      <a:pt x="26" y="33"/>
                    </a:lnTo>
                    <a:lnTo>
                      <a:pt x="25" y="35"/>
                    </a:lnTo>
                    <a:lnTo>
                      <a:pt x="21" y="40"/>
                    </a:lnTo>
                    <a:lnTo>
                      <a:pt x="19" y="47"/>
                    </a:lnTo>
                    <a:lnTo>
                      <a:pt x="19" y="53"/>
                    </a:lnTo>
                    <a:lnTo>
                      <a:pt x="19" y="60"/>
                    </a:lnTo>
                    <a:lnTo>
                      <a:pt x="21" y="65"/>
                    </a:lnTo>
                    <a:lnTo>
                      <a:pt x="25" y="70"/>
                    </a:lnTo>
                    <a:lnTo>
                      <a:pt x="28" y="76"/>
                    </a:lnTo>
                    <a:lnTo>
                      <a:pt x="33" y="79"/>
                    </a:lnTo>
                    <a:lnTo>
                      <a:pt x="40" y="81"/>
                    </a:lnTo>
                    <a:lnTo>
                      <a:pt x="48" y="83"/>
                    </a:lnTo>
                    <a:lnTo>
                      <a:pt x="56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708"/>
              <p:cNvSpPr>
                <a:spLocks/>
              </p:cNvSpPr>
              <p:nvPr/>
            </p:nvSpPr>
            <p:spPr bwMode="auto">
              <a:xfrm>
                <a:off x="3508" y="3387"/>
                <a:ext cx="55" cy="43"/>
              </a:xfrm>
              <a:custGeom>
                <a:avLst/>
                <a:gdLst>
                  <a:gd name="T0" fmla="*/ 7 w 109"/>
                  <a:gd name="T1" fmla="*/ 5 h 87"/>
                  <a:gd name="T2" fmla="*/ 0 w 109"/>
                  <a:gd name="T3" fmla="*/ 5 h 87"/>
                  <a:gd name="T4" fmla="*/ 0 w 109"/>
                  <a:gd name="T5" fmla="*/ 4 h 87"/>
                  <a:gd name="T6" fmla="*/ 5 w 109"/>
                  <a:gd name="T7" fmla="*/ 1 h 87"/>
                  <a:gd name="T8" fmla="*/ 0 w 109"/>
                  <a:gd name="T9" fmla="*/ 1 h 87"/>
                  <a:gd name="T10" fmla="*/ 0 w 109"/>
                  <a:gd name="T11" fmla="*/ 0 h 87"/>
                  <a:gd name="T12" fmla="*/ 7 w 109"/>
                  <a:gd name="T13" fmla="*/ 0 h 87"/>
                  <a:gd name="T14" fmla="*/ 7 w 109"/>
                  <a:gd name="T15" fmla="*/ 1 h 87"/>
                  <a:gd name="T16" fmla="*/ 3 w 109"/>
                  <a:gd name="T17" fmla="*/ 4 h 87"/>
                  <a:gd name="T18" fmla="*/ 7 w 109"/>
                  <a:gd name="T19" fmla="*/ 4 h 87"/>
                  <a:gd name="T20" fmla="*/ 7 w 109"/>
                  <a:gd name="T21" fmla="*/ 5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87">
                    <a:moveTo>
                      <a:pt x="109" y="87"/>
                    </a:moveTo>
                    <a:lnTo>
                      <a:pt x="0" y="87"/>
                    </a:lnTo>
                    <a:lnTo>
                      <a:pt x="0" y="66"/>
                    </a:lnTo>
                    <a:lnTo>
                      <a:pt x="72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109" y="23"/>
                    </a:lnTo>
                    <a:lnTo>
                      <a:pt x="38" y="66"/>
                    </a:lnTo>
                    <a:lnTo>
                      <a:pt x="109" y="66"/>
                    </a:lnTo>
                    <a:lnTo>
                      <a:pt x="109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709"/>
              <p:cNvSpPr>
                <a:spLocks/>
              </p:cNvSpPr>
              <p:nvPr/>
            </p:nvSpPr>
            <p:spPr bwMode="auto">
              <a:xfrm>
                <a:off x="3508" y="3334"/>
                <a:ext cx="55" cy="42"/>
              </a:xfrm>
              <a:custGeom>
                <a:avLst/>
                <a:gdLst>
                  <a:gd name="T0" fmla="*/ 7 w 109"/>
                  <a:gd name="T1" fmla="*/ 6 h 83"/>
                  <a:gd name="T2" fmla="*/ 0 w 109"/>
                  <a:gd name="T3" fmla="*/ 6 h 83"/>
                  <a:gd name="T4" fmla="*/ 0 w 109"/>
                  <a:gd name="T5" fmla="*/ 1 h 83"/>
                  <a:gd name="T6" fmla="*/ 2 w 109"/>
                  <a:gd name="T7" fmla="*/ 1 h 83"/>
                  <a:gd name="T8" fmla="*/ 2 w 109"/>
                  <a:gd name="T9" fmla="*/ 4 h 83"/>
                  <a:gd name="T10" fmla="*/ 3 w 109"/>
                  <a:gd name="T11" fmla="*/ 4 h 83"/>
                  <a:gd name="T12" fmla="*/ 3 w 109"/>
                  <a:gd name="T13" fmla="*/ 1 h 83"/>
                  <a:gd name="T14" fmla="*/ 4 w 109"/>
                  <a:gd name="T15" fmla="*/ 1 h 83"/>
                  <a:gd name="T16" fmla="*/ 4 w 109"/>
                  <a:gd name="T17" fmla="*/ 4 h 83"/>
                  <a:gd name="T18" fmla="*/ 6 w 109"/>
                  <a:gd name="T19" fmla="*/ 4 h 83"/>
                  <a:gd name="T20" fmla="*/ 6 w 109"/>
                  <a:gd name="T21" fmla="*/ 0 h 83"/>
                  <a:gd name="T22" fmla="*/ 7 w 109"/>
                  <a:gd name="T23" fmla="*/ 0 h 83"/>
                  <a:gd name="T24" fmla="*/ 7 w 109"/>
                  <a:gd name="T25" fmla="*/ 6 h 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9" h="83">
                    <a:moveTo>
                      <a:pt x="109" y="83"/>
                    </a:moveTo>
                    <a:lnTo>
                      <a:pt x="0" y="83"/>
                    </a:lnTo>
                    <a:lnTo>
                      <a:pt x="0" y="2"/>
                    </a:lnTo>
                    <a:lnTo>
                      <a:pt x="17" y="2"/>
                    </a:lnTo>
                    <a:lnTo>
                      <a:pt x="17" y="61"/>
                    </a:lnTo>
                    <a:lnTo>
                      <a:pt x="42" y="61"/>
                    </a:lnTo>
                    <a:lnTo>
                      <a:pt x="42" y="8"/>
                    </a:lnTo>
                    <a:lnTo>
                      <a:pt x="60" y="8"/>
                    </a:lnTo>
                    <a:lnTo>
                      <a:pt x="60" y="61"/>
                    </a:lnTo>
                    <a:lnTo>
                      <a:pt x="90" y="61"/>
                    </a:lnTo>
                    <a:lnTo>
                      <a:pt x="90" y="0"/>
                    </a:lnTo>
                    <a:lnTo>
                      <a:pt x="109" y="0"/>
                    </a:lnTo>
                    <a:lnTo>
                      <a:pt x="109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710"/>
              <p:cNvSpPr>
                <a:spLocks/>
              </p:cNvSpPr>
              <p:nvPr/>
            </p:nvSpPr>
            <p:spPr bwMode="auto">
              <a:xfrm>
                <a:off x="3508" y="3280"/>
                <a:ext cx="55" cy="50"/>
              </a:xfrm>
              <a:custGeom>
                <a:avLst/>
                <a:gdLst>
                  <a:gd name="T0" fmla="*/ 7 w 109"/>
                  <a:gd name="T1" fmla="*/ 6 h 101"/>
                  <a:gd name="T2" fmla="*/ 4 w 109"/>
                  <a:gd name="T3" fmla="*/ 4 h 101"/>
                  <a:gd name="T4" fmla="*/ 0 w 109"/>
                  <a:gd name="T5" fmla="*/ 6 h 101"/>
                  <a:gd name="T6" fmla="*/ 0 w 109"/>
                  <a:gd name="T7" fmla="*/ 4 h 101"/>
                  <a:gd name="T8" fmla="*/ 2 w 109"/>
                  <a:gd name="T9" fmla="*/ 3 h 101"/>
                  <a:gd name="T10" fmla="*/ 0 w 109"/>
                  <a:gd name="T11" fmla="*/ 1 h 101"/>
                  <a:gd name="T12" fmla="*/ 0 w 109"/>
                  <a:gd name="T13" fmla="*/ 0 h 101"/>
                  <a:gd name="T14" fmla="*/ 4 w 109"/>
                  <a:gd name="T15" fmla="*/ 2 h 101"/>
                  <a:gd name="T16" fmla="*/ 7 w 109"/>
                  <a:gd name="T17" fmla="*/ 0 h 101"/>
                  <a:gd name="T18" fmla="*/ 7 w 109"/>
                  <a:gd name="T19" fmla="*/ 1 h 101"/>
                  <a:gd name="T20" fmla="*/ 5 w 109"/>
                  <a:gd name="T21" fmla="*/ 3 h 101"/>
                  <a:gd name="T22" fmla="*/ 7 w 109"/>
                  <a:gd name="T23" fmla="*/ 4 h 101"/>
                  <a:gd name="T24" fmla="*/ 7 w 109"/>
                  <a:gd name="T25" fmla="*/ 6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9" h="101">
                    <a:moveTo>
                      <a:pt x="109" y="101"/>
                    </a:moveTo>
                    <a:lnTo>
                      <a:pt x="51" y="64"/>
                    </a:lnTo>
                    <a:lnTo>
                      <a:pt x="0" y="97"/>
                    </a:lnTo>
                    <a:lnTo>
                      <a:pt x="0" y="71"/>
                    </a:lnTo>
                    <a:lnTo>
                      <a:pt x="31" y="51"/>
                    </a:lnTo>
                    <a:lnTo>
                      <a:pt x="0" y="30"/>
                    </a:lnTo>
                    <a:lnTo>
                      <a:pt x="0" y="5"/>
                    </a:lnTo>
                    <a:lnTo>
                      <a:pt x="51" y="39"/>
                    </a:lnTo>
                    <a:lnTo>
                      <a:pt x="109" y="0"/>
                    </a:lnTo>
                    <a:lnTo>
                      <a:pt x="109" y="28"/>
                    </a:lnTo>
                    <a:lnTo>
                      <a:pt x="72" y="51"/>
                    </a:lnTo>
                    <a:lnTo>
                      <a:pt x="109" y="76"/>
                    </a:lnTo>
                    <a:lnTo>
                      <a:pt x="109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Rectangle 711"/>
              <p:cNvSpPr>
                <a:spLocks noChangeArrowheads="1"/>
              </p:cNvSpPr>
              <p:nvPr/>
            </p:nvSpPr>
            <p:spPr bwMode="auto">
              <a:xfrm>
                <a:off x="3508" y="3264"/>
                <a:ext cx="55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04" name="Freeform 712"/>
              <p:cNvSpPr>
                <a:spLocks noEditPoints="1"/>
              </p:cNvSpPr>
              <p:nvPr/>
            </p:nvSpPr>
            <p:spPr bwMode="auto">
              <a:xfrm>
                <a:off x="3507" y="3203"/>
                <a:ext cx="56" cy="53"/>
              </a:xfrm>
              <a:custGeom>
                <a:avLst/>
                <a:gdLst>
                  <a:gd name="T0" fmla="*/ 3 w 113"/>
                  <a:gd name="T1" fmla="*/ 7 h 106"/>
                  <a:gd name="T2" fmla="*/ 1 w 113"/>
                  <a:gd name="T3" fmla="*/ 7 h 106"/>
                  <a:gd name="T4" fmla="*/ 0 w 113"/>
                  <a:gd name="T5" fmla="*/ 6 h 106"/>
                  <a:gd name="T6" fmla="*/ 0 w 113"/>
                  <a:gd name="T7" fmla="*/ 5 h 106"/>
                  <a:gd name="T8" fmla="*/ 0 w 113"/>
                  <a:gd name="T9" fmla="*/ 5 h 106"/>
                  <a:gd name="T10" fmla="*/ 0 w 113"/>
                  <a:gd name="T11" fmla="*/ 4 h 106"/>
                  <a:gd name="T12" fmla="*/ 0 w 113"/>
                  <a:gd name="T13" fmla="*/ 3 h 106"/>
                  <a:gd name="T14" fmla="*/ 0 w 113"/>
                  <a:gd name="T15" fmla="*/ 2 h 106"/>
                  <a:gd name="T16" fmla="*/ 0 w 113"/>
                  <a:gd name="T17" fmla="*/ 1 h 106"/>
                  <a:gd name="T18" fmla="*/ 2 w 113"/>
                  <a:gd name="T19" fmla="*/ 1 h 106"/>
                  <a:gd name="T20" fmla="*/ 2 w 113"/>
                  <a:gd name="T21" fmla="*/ 0 h 106"/>
                  <a:gd name="T22" fmla="*/ 4 w 113"/>
                  <a:gd name="T23" fmla="*/ 0 h 106"/>
                  <a:gd name="T24" fmla="*/ 4 w 113"/>
                  <a:gd name="T25" fmla="*/ 1 h 106"/>
                  <a:gd name="T26" fmla="*/ 6 w 113"/>
                  <a:gd name="T27" fmla="*/ 1 h 106"/>
                  <a:gd name="T28" fmla="*/ 6 w 113"/>
                  <a:gd name="T29" fmla="*/ 2 h 106"/>
                  <a:gd name="T30" fmla="*/ 6 w 113"/>
                  <a:gd name="T31" fmla="*/ 3 h 106"/>
                  <a:gd name="T32" fmla="*/ 7 w 113"/>
                  <a:gd name="T33" fmla="*/ 4 h 106"/>
                  <a:gd name="T34" fmla="*/ 6 w 113"/>
                  <a:gd name="T35" fmla="*/ 5 h 106"/>
                  <a:gd name="T36" fmla="*/ 6 w 113"/>
                  <a:gd name="T37" fmla="*/ 6 h 106"/>
                  <a:gd name="T38" fmla="*/ 5 w 113"/>
                  <a:gd name="T39" fmla="*/ 7 h 106"/>
                  <a:gd name="T40" fmla="*/ 4 w 113"/>
                  <a:gd name="T41" fmla="*/ 7 h 106"/>
                  <a:gd name="T42" fmla="*/ 3 w 113"/>
                  <a:gd name="T43" fmla="*/ 7 h 106"/>
                  <a:gd name="T44" fmla="*/ 4 w 113"/>
                  <a:gd name="T45" fmla="*/ 6 h 106"/>
                  <a:gd name="T46" fmla="*/ 4 w 113"/>
                  <a:gd name="T47" fmla="*/ 5 h 106"/>
                  <a:gd name="T48" fmla="*/ 5 w 113"/>
                  <a:gd name="T49" fmla="*/ 5 h 106"/>
                  <a:gd name="T50" fmla="*/ 5 w 113"/>
                  <a:gd name="T51" fmla="*/ 4 h 106"/>
                  <a:gd name="T52" fmla="*/ 5 w 113"/>
                  <a:gd name="T53" fmla="*/ 3 h 106"/>
                  <a:gd name="T54" fmla="*/ 5 w 113"/>
                  <a:gd name="T55" fmla="*/ 3 h 106"/>
                  <a:gd name="T56" fmla="*/ 4 w 113"/>
                  <a:gd name="T57" fmla="*/ 2 h 106"/>
                  <a:gd name="T58" fmla="*/ 4 w 113"/>
                  <a:gd name="T59" fmla="*/ 2 h 106"/>
                  <a:gd name="T60" fmla="*/ 3 w 113"/>
                  <a:gd name="T61" fmla="*/ 2 h 106"/>
                  <a:gd name="T62" fmla="*/ 2 w 113"/>
                  <a:gd name="T63" fmla="*/ 2 h 106"/>
                  <a:gd name="T64" fmla="*/ 1 w 113"/>
                  <a:gd name="T65" fmla="*/ 2 h 106"/>
                  <a:gd name="T66" fmla="*/ 1 w 113"/>
                  <a:gd name="T67" fmla="*/ 3 h 106"/>
                  <a:gd name="T68" fmla="*/ 1 w 113"/>
                  <a:gd name="T69" fmla="*/ 3 h 106"/>
                  <a:gd name="T70" fmla="*/ 1 w 113"/>
                  <a:gd name="T71" fmla="*/ 4 h 106"/>
                  <a:gd name="T72" fmla="*/ 1 w 113"/>
                  <a:gd name="T73" fmla="*/ 5 h 106"/>
                  <a:gd name="T74" fmla="*/ 2 w 113"/>
                  <a:gd name="T75" fmla="*/ 5 h 106"/>
                  <a:gd name="T76" fmla="*/ 3 w 113"/>
                  <a:gd name="T77" fmla="*/ 6 h 1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3" h="106">
                    <a:moveTo>
                      <a:pt x="56" y="106"/>
                    </a:moveTo>
                    <a:lnTo>
                      <a:pt x="49" y="105"/>
                    </a:lnTo>
                    <a:lnTo>
                      <a:pt x="42" y="105"/>
                    </a:lnTo>
                    <a:lnTo>
                      <a:pt x="28" y="101"/>
                    </a:lnTo>
                    <a:lnTo>
                      <a:pt x="21" y="96"/>
                    </a:lnTo>
                    <a:lnTo>
                      <a:pt x="14" y="90"/>
                    </a:lnTo>
                    <a:lnTo>
                      <a:pt x="9" y="83"/>
                    </a:lnTo>
                    <a:lnTo>
                      <a:pt x="5" y="80"/>
                    </a:lnTo>
                    <a:lnTo>
                      <a:pt x="3" y="76"/>
                    </a:lnTo>
                    <a:lnTo>
                      <a:pt x="2" y="71"/>
                    </a:lnTo>
                    <a:lnTo>
                      <a:pt x="0" y="66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0" y="41"/>
                    </a:lnTo>
                    <a:lnTo>
                      <a:pt x="3" y="32"/>
                    </a:lnTo>
                    <a:lnTo>
                      <a:pt x="5" y="27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3" y="7"/>
                    </a:lnTo>
                    <a:lnTo>
                      <a:pt x="32" y="4"/>
                    </a:lnTo>
                    <a:lnTo>
                      <a:pt x="39" y="2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4" y="2"/>
                    </a:lnTo>
                    <a:lnTo>
                      <a:pt x="79" y="4"/>
                    </a:lnTo>
                    <a:lnTo>
                      <a:pt x="90" y="7"/>
                    </a:lnTo>
                    <a:lnTo>
                      <a:pt x="97" y="14"/>
                    </a:lnTo>
                    <a:lnTo>
                      <a:pt x="100" y="18"/>
                    </a:lnTo>
                    <a:lnTo>
                      <a:pt x="104" y="22"/>
                    </a:lnTo>
                    <a:lnTo>
                      <a:pt x="109" y="30"/>
                    </a:lnTo>
                    <a:lnTo>
                      <a:pt x="111" y="36"/>
                    </a:lnTo>
                    <a:lnTo>
                      <a:pt x="111" y="41"/>
                    </a:lnTo>
                    <a:lnTo>
                      <a:pt x="113" y="53"/>
                    </a:lnTo>
                    <a:lnTo>
                      <a:pt x="111" y="64"/>
                    </a:lnTo>
                    <a:lnTo>
                      <a:pt x="109" y="75"/>
                    </a:lnTo>
                    <a:lnTo>
                      <a:pt x="108" y="80"/>
                    </a:lnTo>
                    <a:lnTo>
                      <a:pt x="104" y="83"/>
                    </a:lnTo>
                    <a:lnTo>
                      <a:pt x="99" y="90"/>
                    </a:lnTo>
                    <a:lnTo>
                      <a:pt x="90" y="97"/>
                    </a:lnTo>
                    <a:lnTo>
                      <a:pt x="79" y="103"/>
                    </a:lnTo>
                    <a:lnTo>
                      <a:pt x="74" y="103"/>
                    </a:lnTo>
                    <a:lnTo>
                      <a:pt x="69" y="105"/>
                    </a:lnTo>
                    <a:lnTo>
                      <a:pt x="56" y="106"/>
                    </a:lnTo>
                    <a:close/>
                    <a:moveTo>
                      <a:pt x="56" y="83"/>
                    </a:moveTo>
                    <a:lnTo>
                      <a:pt x="65" y="82"/>
                    </a:lnTo>
                    <a:lnTo>
                      <a:pt x="72" y="82"/>
                    </a:lnTo>
                    <a:lnTo>
                      <a:pt x="79" y="78"/>
                    </a:lnTo>
                    <a:lnTo>
                      <a:pt x="85" y="75"/>
                    </a:lnTo>
                    <a:lnTo>
                      <a:pt x="88" y="69"/>
                    </a:lnTo>
                    <a:lnTo>
                      <a:pt x="92" y="64"/>
                    </a:lnTo>
                    <a:lnTo>
                      <a:pt x="93" y="59"/>
                    </a:lnTo>
                    <a:lnTo>
                      <a:pt x="93" y="53"/>
                    </a:lnTo>
                    <a:lnTo>
                      <a:pt x="93" y="46"/>
                    </a:lnTo>
                    <a:lnTo>
                      <a:pt x="92" y="41"/>
                    </a:lnTo>
                    <a:lnTo>
                      <a:pt x="88" y="36"/>
                    </a:lnTo>
                    <a:lnTo>
                      <a:pt x="85" y="30"/>
                    </a:lnTo>
                    <a:lnTo>
                      <a:pt x="79" y="27"/>
                    </a:lnTo>
                    <a:lnTo>
                      <a:pt x="72" y="25"/>
                    </a:lnTo>
                    <a:lnTo>
                      <a:pt x="65" y="23"/>
                    </a:lnTo>
                    <a:lnTo>
                      <a:pt x="56" y="23"/>
                    </a:lnTo>
                    <a:lnTo>
                      <a:pt x="48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3" y="27"/>
                    </a:lnTo>
                    <a:lnTo>
                      <a:pt x="28" y="30"/>
                    </a:lnTo>
                    <a:lnTo>
                      <a:pt x="26" y="32"/>
                    </a:lnTo>
                    <a:lnTo>
                      <a:pt x="25" y="36"/>
                    </a:lnTo>
                    <a:lnTo>
                      <a:pt x="21" y="41"/>
                    </a:lnTo>
                    <a:lnTo>
                      <a:pt x="19" y="46"/>
                    </a:lnTo>
                    <a:lnTo>
                      <a:pt x="19" y="53"/>
                    </a:lnTo>
                    <a:lnTo>
                      <a:pt x="19" y="59"/>
                    </a:lnTo>
                    <a:lnTo>
                      <a:pt x="21" y="66"/>
                    </a:lnTo>
                    <a:lnTo>
                      <a:pt x="25" y="69"/>
                    </a:lnTo>
                    <a:lnTo>
                      <a:pt x="28" y="75"/>
                    </a:lnTo>
                    <a:lnTo>
                      <a:pt x="33" y="78"/>
                    </a:lnTo>
                    <a:lnTo>
                      <a:pt x="40" y="82"/>
                    </a:lnTo>
                    <a:lnTo>
                      <a:pt x="48" y="82"/>
                    </a:lnTo>
                    <a:lnTo>
                      <a:pt x="56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713"/>
              <p:cNvSpPr>
                <a:spLocks/>
              </p:cNvSpPr>
              <p:nvPr/>
            </p:nvSpPr>
            <p:spPr bwMode="auto">
              <a:xfrm>
                <a:off x="3508" y="3151"/>
                <a:ext cx="55" cy="43"/>
              </a:xfrm>
              <a:custGeom>
                <a:avLst/>
                <a:gdLst>
                  <a:gd name="T0" fmla="*/ 7 w 109"/>
                  <a:gd name="T1" fmla="*/ 5 h 87"/>
                  <a:gd name="T2" fmla="*/ 0 w 109"/>
                  <a:gd name="T3" fmla="*/ 5 h 87"/>
                  <a:gd name="T4" fmla="*/ 0 w 109"/>
                  <a:gd name="T5" fmla="*/ 4 h 87"/>
                  <a:gd name="T6" fmla="*/ 5 w 109"/>
                  <a:gd name="T7" fmla="*/ 1 h 87"/>
                  <a:gd name="T8" fmla="*/ 0 w 109"/>
                  <a:gd name="T9" fmla="*/ 1 h 87"/>
                  <a:gd name="T10" fmla="*/ 0 w 109"/>
                  <a:gd name="T11" fmla="*/ 0 h 87"/>
                  <a:gd name="T12" fmla="*/ 7 w 109"/>
                  <a:gd name="T13" fmla="*/ 0 h 87"/>
                  <a:gd name="T14" fmla="*/ 7 w 109"/>
                  <a:gd name="T15" fmla="*/ 1 h 87"/>
                  <a:gd name="T16" fmla="*/ 3 w 109"/>
                  <a:gd name="T17" fmla="*/ 4 h 87"/>
                  <a:gd name="T18" fmla="*/ 7 w 109"/>
                  <a:gd name="T19" fmla="*/ 4 h 87"/>
                  <a:gd name="T20" fmla="*/ 7 w 109"/>
                  <a:gd name="T21" fmla="*/ 5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87">
                    <a:moveTo>
                      <a:pt x="109" y="87"/>
                    </a:moveTo>
                    <a:lnTo>
                      <a:pt x="0" y="87"/>
                    </a:lnTo>
                    <a:lnTo>
                      <a:pt x="0" y="64"/>
                    </a:lnTo>
                    <a:lnTo>
                      <a:pt x="72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109" y="21"/>
                    </a:lnTo>
                    <a:lnTo>
                      <a:pt x="38" y="66"/>
                    </a:lnTo>
                    <a:lnTo>
                      <a:pt x="109" y="66"/>
                    </a:lnTo>
                    <a:lnTo>
                      <a:pt x="109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2" name="Group 715"/>
            <p:cNvGrpSpPr>
              <a:grpSpLocks/>
            </p:cNvGrpSpPr>
            <p:nvPr/>
          </p:nvGrpSpPr>
          <p:grpSpPr bwMode="auto">
            <a:xfrm>
              <a:off x="4489" y="634"/>
              <a:ext cx="525" cy="511"/>
              <a:chOff x="3281" y="614"/>
              <a:chExt cx="508" cy="511"/>
            </a:xfrm>
          </p:grpSpPr>
          <p:sp>
            <p:nvSpPr>
              <p:cNvPr id="164" name="Rectangle 716"/>
              <p:cNvSpPr>
                <a:spLocks noChangeArrowheads="1"/>
              </p:cNvSpPr>
              <p:nvPr/>
            </p:nvSpPr>
            <p:spPr bwMode="auto">
              <a:xfrm>
                <a:off x="3281" y="614"/>
                <a:ext cx="508" cy="509"/>
              </a:xfrm>
              <a:prstGeom prst="rect">
                <a:avLst/>
              </a:prstGeom>
              <a:solidFill>
                <a:srgbClr val="87CFFF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65" name="Freeform 717"/>
              <p:cNvSpPr>
                <a:spLocks/>
              </p:cNvSpPr>
              <p:nvPr/>
            </p:nvSpPr>
            <p:spPr bwMode="auto">
              <a:xfrm>
                <a:off x="3783" y="1121"/>
                <a:ext cx="4" cy="4"/>
              </a:xfrm>
              <a:custGeom>
                <a:avLst/>
                <a:gdLst>
                  <a:gd name="T0" fmla="*/ 1 w 7"/>
                  <a:gd name="T1" fmla="*/ 1 h 7"/>
                  <a:gd name="T2" fmla="*/ 1 w 7"/>
                  <a:gd name="T3" fmla="*/ 1 h 7"/>
                  <a:gd name="T4" fmla="*/ 1 w 7"/>
                  <a:gd name="T5" fmla="*/ 1 h 7"/>
                  <a:gd name="T6" fmla="*/ 0 w 7"/>
                  <a:gd name="T7" fmla="*/ 1 h 7"/>
                  <a:gd name="T8" fmla="*/ 1 w 7"/>
                  <a:gd name="T9" fmla="*/ 0 h 7"/>
                  <a:gd name="T10" fmla="*/ 1 w 7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Rectangle 718"/>
              <p:cNvSpPr>
                <a:spLocks noChangeArrowheads="1"/>
              </p:cNvSpPr>
              <p:nvPr/>
            </p:nvSpPr>
            <p:spPr bwMode="auto">
              <a:xfrm>
                <a:off x="3372" y="893"/>
                <a:ext cx="2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endParaRPr lang="es-ES_tradnl" altLang="en-US" sz="2400"/>
              </a:p>
            </p:txBody>
          </p:sp>
          <p:sp>
            <p:nvSpPr>
              <p:cNvPr id="167" name="Rectangle 719"/>
              <p:cNvSpPr>
                <a:spLocks noChangeArrowheads="1"/>
              </p:cNvSpPr>
              <p:nvPr/>
            </p:nvSpPr>
            <p:spPr bwMode="auto">
              <a:xfrm>
                <a:off x="3393" y="893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endParaRPr lang="es-ES_tradnl" altLang="en-US" sz="2400"/>
              </a:p>
            </p:txBody>
          </p:sp>
          <p:sp>
            <p:nvSpPr>
              <p:cNvPr id="168" name="Rectangle 720"/>
              <p:cNvSpPr>
                <a:spLocks noChangeArrowheads="1"/>
              </p:cNvSpPr>
              <p:nvPr/>
            </p:nvSpPr>
            <p:spPr bwMode="auto">
              <a:xfrm>
                <a:off x="3448" y="893"/>
                <a:ext cx="4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</a:t>
                </a:r>
                <a:endParaRPr lang="es-ES_tradnl" altLang="en-US" sz="2400"/>
              </a:p>
            </p:txBody>
          </p:sp>
          <p:sp>
            <p:nvSpPr>
              <p:cNvPr id="169" name="Rectangle 721"/>
              <p:cNvSpPr>
                <a:spLocks noChangeArrowheads="1"/>
              </p:cNvSpPr>
              <p:nvPr/>
            </p:nvSpPr>
            <p:spPr bwMode="auto">
              <a:xfrm>
                <a:off x="3495" y="893"/>
                <a:ext cx="5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400"/>
              </a:p>
            </p:txBody>
          </p:sp>
          <p:sp>
            <p:nvSpPr>
              <p:cNvPr id="170" name="Rectangle 722"/>
              <p:cNvSpPr>
                <a:spLocks noChangeArrowheads="1"/>
              </p:cNvSpPr>
              <p:nvPr/>
            </p:nvSpPr>
            <p:spPr bwMode="auto">
              <a:xfrm>
                <a:off x="3546" y="893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R</a:t>
                </a:r>
                <a:endParaRPr lang="es-ES_tradnl" altLang="en-US" sz="2400"/>
              </a:p>
            </p:txBody>
          </p:sp>
          <p:sp>
            <p:nvSpPr>
              <p:cNvPr id="171" name="Rectangle 723"/>
              <p:cNvSpPr>
                <a:spLocks noChangeArrowheads="1"/>
              </p:cNvSpPr>
              <p:nvPr/>
            </p:nvSpPr>
            <p:spPr bwMode="auto">
              <a:xfrm>
                <a:off x="3600" y="893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endParaRPr lang="es-ES_tradnl" altLang="en-US" sz="2400"/>
              </a:p>
            </p:txBody>
          </p:sp>
          <p:sp>
            <p:nvSpPr>
              <p:cNvPr id="172" name="Rectangle 724"/>
              <p:cNvSpPr>
                <a:spLocks noChangeArrowheads="1"/>
              </p:cNvSpPr>
              <p:nvPr/>
            </p:nvSpPr>
            <p:spPr bwMode="auto">
              <a:xfrm>
                <a:off x="3655" y="893"/>
                <a:ext cx="2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  <a:endParaRPr lang="es-ES_tradnl" altLang="en-US" sz="2400"/>
              </a:p>
            </p:txBody>
          </p:sp>
          <p:sp>
            <p:nvSpPr>
              <p:cNvPr id="173" name="Rectangle 725"/>
              <p:cNvSpPr>
                <a:spLocks noChangeArrowheads="1"/>
              </p:cNvSpPr>
              <p:nvPr/>
            </p:nvSpPr>
            <p:spPr bwMode="auto">
              <a:xfrm>
                <a:off x="3372" y="766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endParaRPr lang="es-ES_tradnl" altLang="en-US" sz="2400"/>
              </a:p>
            </p:txBody>
          </p:sp>
          <p:sp>
            <p:nvSpPr>
              <p:cNvPr id="174" name="Rectangle 726"/>
              <p:cNvSpPr>
                <a:spLocks noChangeArrowheads="1"/>
              </p:cNvSpPr>
              <p:nvPr/>
            </p:nvSpPr>
            <p:spPr bwMode="auto">
              <a:xfrm>
                <a:off x="3427" y="766"/>
                <a:ext cx="4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</a:t>
                </a:r>
                <a:endParaRPr lang="es-ES_tradnl" altLang="en-US" sz="2400"/>
              </a:p>
            </p:txBody>
          </p:sp>
          <p:sp>
            <p:nvSpPr>
              <p:cNvPr id="175" name="Rectangle 727"/>
              <p:cNvSpPr>
                <a:spLocks noChangeArrowheads="1"/>
              </p:cNvSpPr>
              <p:nvPr/>
            </p:nvSpPr>
            <p:spPr bwMode="auto">
              <a:xfrm>
                <a:off x="3472" y="766"/>
                <a:ext cx="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400"/>
              </a:p>
            </p:txBody>
          </p:sp>
          <p:sp>
            <p:nvSpPr>
              <p:cNvPr id="176" name="Rectangle 728"/>
              <p:cNvSpPr>
                <a:spLocks noChangeArrowheads="1"/>
              </p:cNvSpPr>
              <p:nvPr/>
            </p:nvSpPr>
            <p:spPr bwMode="auto">
              <a:xfrm>
                <a:off x="3532" y="766"/>
                <a:ext cx="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es-ES_tradnl" altLang="en-US" sz="2400"/>
              </a:p>
            </p:txBody>
          </p:sp>
          <p:sp>
            <p:nvSpPr>
              <p:cNvPr id="177" name="Rectangle 729"/>
              <p:cNvSpPr>
                <a:spLocks noChangeArrowheads="1"/>
              </p:cNvSpPr>
              <p:nvPr/>
            </p:nvSpPr>
            <p:spPr bwMode="auto">
              <a:xfrm>
                <a:off x="3592" y="766"/>
                <a:ext cx="5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</a:t>
                </a:r>
                <a:endParaRPr lang="es-ES_tradnl" altLang="en-US" sz="2400"/>
              </a:p>
            </p:txBody>
          </p:sp>
          <p:sp>
            <p:nvSpPr>
              <p:cNvPr id="178" name="Rectangle 730"/>
              <p:cNvSpPr>
                <a:spLocks noChangeArrowheads="1"/>
              </p:cNvSpPr>
              <p:nvPr/>
            </p:nvSpPr>
            <p:spPr bwMode="auto">
              <a:xfrm>
                <a:off x="3647" y="766"/>
                <a:ext cx="5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400"/>
              </a:p>
            </p:txBody>
          </p:sp>
        </p:grpSp>
        <p:grpSp>
          <p:nvGrpSpPr>
            <p:cNvPr id="133" name="Group 731"/>
            <p:cNvGrpSpPr>
              <a:grpSpLocks/>
            </p:cNvGrpSpPr>
            <p:nvPr/>
          </p:nvGrpSpPr>
          <p:grpSpPr bwMode="auto">
            <a:xfrm>
              <a:off x="2984" y="1148"/>
              <a:ext cx="397" cy="1144"/>
              <a:chOff x="3339" y="2776"/>
              <a:chExt cx="384" cy="1144"/>
            </a:xfrm>
          </p:grpSpPr>
          <p:sp>
            <p:nvSpPr>
              <p:cNvPr id="137" name="Rectangle 732"/>
              <p:cNvSpPr>
                <a:spLocks noChangeArrowheads="1"/>
              </p:cNvSpPr>
              <p:nvPr/>
            </p:nvSpPr>
            <p:spPr bwMode="auto">
              <a:xfrm>
                <a:off x="3466" y="2776"/>
                <a:ext cx="3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38" name="Rectangle 733"/>
              <p:cNvSpPr>
                <a:spLocks noChangeArrowheads="1"/>
              </p:cNvSpPr>
              <p:nvPr/>
            </p:nvSpPr>
            <p:spPr bwMode="auto">
              <a:xfrm>
                <a:off x="3529" y="2776"/>
                <a:ext cx="4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39" name="Rectangle 734"/>
              <p:cNvSpPr>
                <a:spLocks noChangeArrowheads="1"/>
              </p:cNvSpPr>
              <p:nvPr/>
            </p:nvSpPr>
            <p:spPr bwMode="auto">
              <a:xfrm>
                <a:off x="3593" y="2776"/>
                <a:ext cx="3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40" name="Rectangle 735"/>
              <p:cNvSpPr>
                <a:spLocks noChangeArrowheads="1"/>
              </p:cNvSpPr>
              <p:nvPr/>
            </p:nvSpPr>
            <p:spPr bwMode="auto">
              <a:xfrm>
                <a:off x="3656" y="2776"/>
                <a:ext cx="4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41" name="Rectangle 736"/>
              <p:cNvSpPr>
                <a:spLocks noChangeArrowheads="1"/>
              </p:cNvSpPr>
              <p:nvPr/>
            </p:nvSpPr>
            <p:spPr bwMode="auto">
              <a:xfrm>
                <a:off x="3402" y="2776"/>
                <a:ext cx="4" cy="3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42" name="Rectangle 737"/>
              <p:cNvSpPr>
                <a:spLocks noChangeArrowheads="1"/>
              </p:cNvSpPr>
              <p:nvPr/>
            </p:nvSpPr>
            <p:spPr bwMode="auto">
              <a:xfrm>
                <a:off x="3466" y="3571"/>
                <a:ext cx="3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43" name="Rectangle 738"/>
              <p:cNvSpPr>
                <a:spLocks noChangeArrowheads="1"/>
              </p:cNvSpPr>
              <p:nvPr/>
            </p:nvSpPr>
            <p:spPr bwMode="auto">
              <a:xfrm>
                <a:off x="3529" y="3571"/>
                <a:ext cx="4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44" name="Rectangle 739"/>
              <p:cNvSpPr>
                <a:spLocks noChangeArrowheads="1"/>
              </p:cNvSpPr>
              <p:nvPr/>
            </p:nvSpPr>
            <p:spPr bwMode="auto">
              <a:xfrm>
                <a:off x="3593" y="3571"/>
                <a:ext cx="3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45" name="Rectangle 740"/>
              <p:cNvSpPr>
                <a:spLocks noChangeArrowheads="1"/>
              </p:cNvSpPr>
              <p:nvPr/>
            </p:nvSpPr>
            <p:spPr bwMode="auto">
              <a:xfrm>
                <a:off x="3656" y="3571"/>
                <a:ext cx="4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46" name="Rectangle 741"/>
              <p:cNvSpPr>
                <a:spLocks noChangeArrowheads="1"/>
              </p:cNvSpPr>
              <p:nvPr/>
            </p:nvSpPr>
            <p:spPr bwMode="auto">
              <a:xfrm>
                <a:off x="3402" y="3571"/>
                <a:ext cx="4" cy="349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47" name="Rectangle 742"/>
              <p:cNvSpPr>
                <a:spLocks noChangeArrowheads="1"/>
              </p:cNvSpPr>
              <p:nvPr/>
            </p:nvSpPr>
            <p:spPr bwMode="auto">
              <a:xfrm>
                <a:off x="3340" y="3126"/>
                <a:ext cx="381" cy="445"/>
              </a:xfrm>
              <a:prstGeom prst="rect">
                <a:avLst/>
              </a:prstGeom>
              <a:solidFill>
                <a:srgbClr val="00D1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48" name="Rectangle 743"/>
              <p:cNvSpPr>
                <a:spLocks noChangeArrowheads="1"/>
              </p:cNvSpPr>
              <p:nvPr/>
            </p:nvSpPr>
            <p:spPr bwMode="auto">
              <a:xfrm>
                <a:off x="3340" y="3124"/>
                <a:ext cx="381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49" name="Rectangle 744"/>
              <p:cNvSpPr>
                <a:spLocks noChangeArrowheads="1"/>
              </p:cNvSpPr>
              <p:nvPr/>
            </p:nvSpPr>
            <p:spPr bwMode="auto">
              <a:xfrm>
                <a:off x="3339" y="3126"/>
                <a:ext cx="3" cy="44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50" name="Freeform 745"/>
              <p:cNvSpPr>
                <a:spLocks/>
              </p:cNvSpPr>
              <p:nvPr/>
            </p:nvSpPr>
            <p:spPr bwMode="auto">
              <a:xfrm>
                <a:off x="3339" y="3124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Rectangle 746"/>
              <p:cNvSpPr>
                <a:spLocks noChangeArrowheads="1"/>
              </p:cNvSpPr>
              <p:nvPr/>
            </p:nvSpPr>
            <p:spPr bwMode="auto">
              <a:xfrm>
                <a:off x="3340" y="3569"/>
                <a:ext cx="381" cy="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52" name="Freeform 747"/>
              <p:cNvSpPr>
                <a:spLocks/>
              </p:cNvSpPr>
              <p:nvPr/>
            </p:nvSpPr>
            <p:spPr bwMode="auto">
              <a:xfrm>
                <a:off x="3339" y="3549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Rectangle 748"/>
              <p:cNvSpPr>
                <a:spLocks noChangeArrowheads="1"/>
              </p:cNvSpPr>
              <p:nvPr/>
            </p:nvSpPr>
            <p:spPr bwMode="auto">
              <a:xfrm>
                <a:off x="3720" y="3126"/>
                <a:ext cx="3" cy="44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54" name="Freeform 749"/>
              <p:cNvSpPr>
                <a:spLocks/>
              </p:cNvSpPr>
              <p:nvPr/>
            </p:nvSpPr>
            <p:spPr bwMode="auto">
              <a:xfrm>
                <a:off x="3720" y="3569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750"/>
              <p:cNvSpPr>
                <a:spLocks/>
              </p:cNvSpPr>
              <p:nvPr/>
            </p:nvSpPr>
            <p:spPr bwMode="auto">
              <a:xfrm>
                <a:off x="3720" y="3124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751"/>
              <p:cNvSpPr>
                <a:spLocks/>
              </p:cNvSpPr>
              <p:nvPr/>
            </p:nvSpPr>
            <p:spPr bwMode="auto">
              <a:xfrm>
                <a:off x="3507" y="3499"/>
                <a:ext cx="56" cy="49"/>
              </a:xfrm>
              <a:custGeom>
                <a:avLst/>
                <a:gdLst>
                  <a:gd name="T0" fmla="*/ 4 w 113"/>
                  <a:gd name="T1" fmla="*/ 0 h 97"/>
                  <a:gd name="T2" fmla="*/ 5 w 113"/>
                  <a:gd name="T3" fmla="*/ 1 h 97"/>
                  <a:gd name="T4" fmla="*/ 6 w 113"/>
                  <a:gd name="T5" fmla="*/ 2 h 97"/>
                  <a:gd name="T6" fmla="*/ 6 w 113"/>
                  <a:gd name="T7" fmla="*/ 2 h 97"/>
                  <a:gd name="T8" fmla="*/ 7 w 113"/>
                  <a:gd name="T9" fmla="*/ 3 h 97"/>
                  <a:gd name="T10" fmla="*/ 6 w 113"/>
                  <a:gd name="T11" fmla="*/ 4 h 97"/>
                  <a:gd name="T12" fmla="*/ 6 w 113"/>
                  <a:gd name="T13" fmla="*/ 5 h 97"/>
                  <a:gd name="T14" fmla="*/ 6 w 113"/>
                  <a:gd name="T15" fmla="*/ 5 h 97"/>
                  <a:gd name="T16" fmla="*/ 6 w 113"/>
                  <a:gd name="T17" fmla="*/ 6 h 97"/>
                  <a:gd name="T18" fmla="*/ 5 w 113"/>
                  <a:gd name="T19" fmla="*/ 6 h 97"/>
                  <a:gd name="T20" fmla="*/ 4 w 113"/>
                  <a:gd name="T21" fmla="*/ 6 h 97"/>
                  <a:gd name="T22" fmla="*/ 2 w 113"/>
                  <a:gd name="T23" fmla="*/ 6 h 97"/>
                  <a:gd name="T24" fmla="*/ 2 w 113"/>
                  <a:gd name="T25" fmla="*/ 6 h 97"/>
                  <a:gd name="T26" fmla="*/ 0 w 113"/>
                  <a:gd name="T27" fmla="*/ 6 h 97"/>
                  <a:gd name="T28" fmla="*/ 0 w 113"/>
                  <a:gd name="T29" fmla="*/ 5 h 97"/>
                  <a:gd name="T30" fmla="*/ 0 w 113"/>
                  <a:gd name="T31" fmla="*/ 4 h 97"/>
                  <a:gd name="T32" fmla="*/ 0 w 113"/>
                  <a:gd name="T33" fmla="*/ 3 h 97"/>
                  <a:gd name="T34" fmla="*/ 0 w 113"/>
                  <a:gd name="T35" fmla="*/ 2 h 97"/>
                  <a:gd name="T36" fmla="*/ 0 w 113"/>
                  <a:gd name="T37" fmla="*/ 1 h 97"/>
                  <a:gd name="T38" fmla="*/ 1 w 113"/>
                  <a:gd name="T39" fmla="*/ 1 h 97"/>
                  <a:gd name="T40" fmla="*/ 2 w 113"/>
                  <a:gd name="T41" fmla="*/ 1 h 97"/>
                  <a:gd name="T42" fmla="*/ 2 w 113"/>
                  <a:gd name="T43" fmla="*/ 2 h 97"/>
                  <a:gd name="T44" fmla="*/ 1 w 113"/>
                  <a:gd name="T45" fmla="*/ 2 h 97"/>
                  <a:gd name="T46" fmla="*/ 1 w 113"/>
                  <a:gd name="T47" fmla="*/ 3 h 97"/>
                  <a:gd name="T48" fmla="*/ 1 w 113"/>
                  <a:gd name="T49" fmla="*/ 3 h 97"/>
                  <a:gd name="T50" fmla="*/ 1 w 113"/>
                  <a:gd name="T51" fmla="*/ 4 h 97"/>
                  <a:gd name="T52" fmla="*/ 1 w 113"/>
                  <a:gd name="T53" fmla="*/ 4 h 97"/>
                  <a:gd name="T54" fmla="*/ 2 w 113"/>
                  <a:gd name="T55" fmla="*/ 5 h 97"/>
                  <a:gd name="T56" fmla="*/ 2 w 113"/>
                  <a:gd name="T57" fmla="*/ 5 h 97"/>
                  <a:gd name="T58" fmla="*/ 4 w 113"/>
                  <a:gd name="T59" fmla="*/ 5 h 97"/>
                  <a:gd name="T60" fmla="*/ 4 w 113"/>
                  <a:gd name="T61" fmla="*/ 5 h 97"/>
                  <a:gd name="T62" fmla="*/ 5 w 113"/>
                  <a:gd name="T63" fmla="*/ 4 h 97"/>
                  <a:gd name="T64" fmla="*/ 5 w 113"/>
                  <a:gd name="T65" fmla="*/ 4 h 97"/>
                  <a:gd name="T66" fmla="*/ 5 w 113"/>
                  <a:gd name="T67" fmla="*/ 3 h 97"/>
                  <a:gd name="T68" fmla="*/ 5 w 113"/>
                  <a:gd name="T69" fmla="*/ 3 h 97"/>
                  <a:gd name="T70" fmla="*/ 5 w 113"/>
                  <a:gd name="T71" fmla="*/ 2 h 97"/>
                  <a:gd name="T72" fmla="*/ 4 w 113"/>
                  <a:gd name="T73" fmla="*/ 2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3" h="97">
                    <a:moveTo>
                      <a:pt x="70" y="21"/>
                    </a:moveTo>
                    <a:lnTo>
                      <a:pt x="78" y="0"/>
                    </a:lnTo>
                    <a:lnTo>
                      <a:pt x="85" y="3"/>
                    </a:lnTo>
                    <a:lnTo>
                      <a:pt x="93" y="7"/>
                    </a:lnTo>
                    <a:lnTo>
                      <a:pt x="99" y="12"/>
                    </a:lnTo>
                    <a:lnTo>
                      <a:pt x="104" y="17"/>
                    </a:lnTo>
                    <a:lnTo>
                      <a:pt x="108" y="23"/>
                    </a:lnTo>
                    <a:lnTo>
                      <a:pt x="109" y="26"/>
                    </a:lnTo>
                    <a:lnTo>
                      <a:pt x="111" y="30"/>
                    </a:lnTo>
                    <a:lnTo>
                      <a:pt x="113" y="37"/>
                    </a:lnTo>
                    <a:lnTo>
                      <a:pt x="113" y="46"/>
                    </a:lnTo>
                    <a:lnTo>
                      <a:pt x="111" y="56"/>
                    </a:lnTo>
                    <a:lnTo>
                      <a:pt x="111" y="62"/>
                    </a:lnTo>
                    <a:lnTo>
                      <a:pt x="109" y="67"/>
                    </a:lnTo>
                    <a:lnTo>
                      <a:pt x="108" y="70"/>
                    </a:lnTo>
                    <a:lnTo>
                      <a:pt x="104" y="74"/>
                    </a:lnTo>
                    <a:lnTo>
                      <a:pt x="100" y="79"/>
                    </a:lnTo>
                    <a:lnTo>
                      <a:pt x="99" y="83"/>
                    </a:lnTo>
                    <a:lnTo>
                      <a:pt x="90" y="88"/>
                    </a:lnTo>
                    <a:lnTo>
                      <a:pt x="81" y="93"/>
                    </a:lnTo>
                    <a:lnTo>
                      <a:pt x="76" y="93"/>
                    </a:lnTo>
                    <a:lnTo>
                      <a:pt x="69" y="95"/>
                    </a:lnTo>
                    <a:lnTo>
                      <a:pt x="56" y="97"/>
                    </a:lnTo>
                    <a:lnTo>
                      <a:pt x="44" y="95"/>
                    </a:lnTo>
                    <a:lnTo>
                      <a:pt x="39" y="93"/>
                    </a:lnTo>
                    <a:lnTo>
                      <a:pt x="33" y="93"/>
                    </a:lnTo>
                    <a:lnTo>
                      <a:pt x="23" y="88"/>
                    </a:lnTo>
                    <a:lnTo>
                      <a:pt x="14" y="83"/>
                    </a:lnTo>
                    <a:lnTo>
                      <a:pt x="10" y="79"/>
                    </a:lnTo>
                    <a:lnTo>
                      <a:pt x="9" y="74"/>
                    </a:lnTo>
                    <a:lnTo>
                      <a:pt x="3" y="65"/>
                    </a:lnTo>
                    <a:lnTo>
                      <a:pt x="2" y="62"/>
                    </a:lnTo>
                    <a:lnTo>
                      <a:pt x="0" y="56"/>
                    </a:lnTo>
                    <a:lnTo>
                      <a:pt x="0" y="46"/>
                    </a:lnTo>
                    <a:lnTo>
                      <a:pt x="0" y="35"/>
                    </a:lnTo>
                    <a:lnTo>
                      <a:pt x="3" y="26"/>
                    </a:lnTo>
                    <a:lnTo>
                      <a:pt x="7" y="19"/>
                    </a:lnTo>
                    <a:lnTo>
                      <a:pt x="9" y="16"/>
                    </a:lnTo>
                    <a:lnTo>
                      <a:pt x="12" y="12"/>
                    </a:lnTo>
                    <a:lnTo>
                      <a:pt x="16" y="9"/>
                    </a:lnTo>
                    <a:lnTo>
                      <a:pt x="19" y="5"/>
                    </a:lnTo>
                    <a:lnTo>
                      <a:pt x="32" y="1"/>
                    </a:lnTo>
                    <a:lnTo>
                      <a:pt x="37" y="23"/>
                    </a:lnTo>
                    <a:lnTo>
                      <a:pt x="33" y="24"/>
                    </a:lnTo>
                    <a:lnTo>
                      <a:pt x="30" y="26"/>
                    </a:lnTo>
                    <a:lnTo>
                      <a:pt x="26" y="28"/>
                    </a:lnTo>
                    <a:lnTo>
                      <a:pt x="23" y="32"/>
                    </a:lnTo>
                    <a:lnTo>
                      <a:pt x="21" y="35"/>
                    </a:lnTo>
                    <a:lnTo>
                      <a:pt x="19" y="39"/>
                    </a:lnTo>
                    <a:lnTo>
                      <a:pt x="19" y="42"/>
                    </a:lnTo>
                    <a:lnTo>
                      <a:pt x="19" y="46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3" y="62"/>
                    </a:lnTo>
                    <a:lnTo>
                      <a:pt x="28" y="65"/>
                    </a:lnTo>
                    <a:lnTo>
                      <a:pt x="32" y="69"/>
                    </a:lnTo>
                    <a:lnTo>
                      <a:pt x="39" y="72"/>
                    </a:lnTo>
                    <a:lnTo>
                      <a:pt x="46" y="74"/>
                    </a:lnTo>
                    <a:lnTo>
                      <a:pt x="56" y="74"/>
                    </a:lnTo>
                    <a:lnTo>
                      <a:pt x="65" y="74"/>
                    </a:lnTo>
                    <a:lnTo>
                      <a:pt x="74" y="72"/>
                    </a:lnTo>
                    <a:lnTo>
                      <a:pt x="79" y="69"/>
                    </a:lnTo>
                    <a:lnTo>
                      <a:pt x="85" y="65"/>
                    </a:lnTo>
                    <a:lnTo>
                      <a:pt x="88" y="62"/>
                    </a:lnTo>
                    <a:lnTo>
                      <a:pt x="92" y="56"/>
                    </a:lnTo>
                    <a:lnTo>
                      <a:pt x="93" y="51"/>
                    </a:lnTo>
                    <a:lnTo>
                      <a:pt x="93" y="46"/>
                    </a:lnTo>
                    <a:lnTo>
                      <a:pt x="93" y="42"/>
                    </a:lnTo>
                    <a:lnTo>
                      <a:pt x="92" y="37"/>
                    </a:lnTo>
                    <a:lnTo>
                      <a:pt x="90" y="33"/>
                    </a:lnTo>
                    <a:lnTo>
                      <a:pt x="88" y="30"/>
                    </a:lnTo>
                    <a:lnTo>
                      <a:pt x="85" y="28"/>
                    </a:lnTo>
                    <a:lnTo>
                      <a:pt x="81" y="24"/>
                    </a:lnTo>
                    <a:lnTo>
                      <a:pt x="76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752"/>
              <p:cNvSpPr>
                <a:spLocks noEditPoints="1"/>
              </p:cNvSpPr>
              <p:nvPr/>
            </p:nvSpPr>
            <p:spPr bwMode="auto">
              <a:xfrm>
                <a:off x="3507" y="3439"/>
                <a:ext cx="56" cy="53"/>
              </a:xfrm>
              <a:custGeom>
                <a:avLst/>
                <a:gdLst>
                  <a:gd name="T0" fmla="*/ 3 w 113"/>
                  <a:gd name="T1" fmla="*/ 7 h 106"/>
                  <a:gd name="T2" fmla="*/ 1 w 113"/>
                  <a:gd name="T3" fmla="*/ 7 h 106"/>
                  <a:gd name="T4" fmla="*/ 0 w 113"/>
                  <a:gd name="T5" fmla="*/ 6 h 106"/>
                  <a:gd name="T6" fmla="*/ 0 w 113"/>
                  <a:gd name="T7" fmla="*/ 6 h 106"/>
                  <a:gd name="T8" fmla="*/ 0 w 113"/>
                  <a:gd name="T9" fmla="*/ 5 h 106"/>
                  <a:gd name="T10" fmla="*/ 0 w 113"/>
                  <a:gd name="T11" fmla="*/ 4 h 106"/>
                  <a:gd name="T12" fmla="*/ 0 w 113"/>
                  <a:gd name="T13" fmla="*/ 3 h 106"/>
                  <a:gd name="T14" fmla="*/ 0 w 113"/>
                  <a:gd name="T15" fmla="*/ 2 h 106"/>
                  <a:gd name="T16" fmla="*/ 0 w 113"/>
                  <a:gd name="T17" fmla="*/ 1 h 106"/>
                  <a:gd name="T18" fmla="*/ 2 w 113"/>
                  <a:gd name="T19" fmla="*/ 1 h 106"/>
                  <a:gd name="T20" fmla="*/ 2 w 113"/>
                  <a:gd name="T21" fmla="*/ 1 h 106"/>
                  <a:gd name="T22" fmla="*/ 4 w 113"/>
                  <a:gd name="T23" fmla="*/ 1 h 106"/>
                  <a:gd name="T24" fmla="*/ 4 w 113"/>
                  <a:gd name="T25" fmla="*/ 1 h 106"/>
                  <a:gd name="T26" fmla="*/ 6 w 113"/>
                  <a:gd name="T27" fmla="*/ 1 h 106"/>
                  <a:gd name="T28" fmla="*/ 6 w 113"/>
                  <a:gd name="T29" fmla="*/ 2 h 106"/>
                  <a:gd name="T30" fmla="*/ 6 w 113"/>
                  <a:gd name="T31" fmla="*/ 3 h 106"/>
                  <a:gd name="T32" fmla="*/ 7 w 113"/>
                  <a:gd name="T33" fmla="*/ 4 h 106"/>
                  <a:gd name="T34" fmla="*/ 6 w 113"/>
                  <a:gd name="T35" fmla="*/ 5 h 106"/>
                  <a:gd name="T36" fmla="*/ 6 w 113"/>
                  <a:gd name="T37" fmla="*/ 6 h 106"/>
                  <a:gd name="T38" fmla="*/ 5 w 113"/>
                  <a:gd name="T39" fmla="*/ 7 h 106"/>
                  <a:gd name="T40" fmla="*/ 4 w 113"/>
                  <a:gd name="T41" fmla="*/ 7 h 106"/>
                  <a:gd name="T42" fmla="*/ 3 w 113"/>
                  <a:gd name="T43" fmla="*/ 7 h 106"/>
                  <a:gd name="T44" fmla="*/ 4 w 113"/>
                  <a:gd name="T45" fmla="*/ 6 h 106"/>
                  <a:gd name="T46" fmla="*/ 4 w 113"/>
                  <a:gd name="T47" fmla="*/ 5 h 106"/>
                  <a:gd name="T48" fmla="*/ 5 w 113"/>
                  <a:gd name="T49" fmla="*/ 5 h 106"/>
                  <a:gd name="T50" fmla="*/ 5 w 113"/>
                  <a:gd name="T51" fmla="*/ 4 h 106"/>
                  <a:gd name="T52" fmla="*/ 5 w 113"/>
                  <a:gd name="T53" fmla="*/ 3 h 106"/>
                  <a:gd name="T54" fmla="*/ 5 w 113"/>
                  <a:gd name="T55" fmla="*/ 3 h 106"/>
                  <a:gd name="T56" fmla="*/ 4 w 113"/>
                  <a:gd name="T57" fmla="*/ 2 h 106"/>
                  <a:gd name="T58" fmla="*/ 4 w 113"/>
                  <a:gd name="T59" fmla="*/ 2 h 106"/>
                  <a:gd name="T60" fmla="*/ 3 w 113"/>
                  <a:gd name="T61" fmla="*/ 2 h 106"/>
                  <a:gd name="T62" fmla="*/ 2 w 113"/>
                  <a:gd name="T63" fmla="*/ 2 h 106"/>
                  <a:gd name="T64" fmla="*/ 1 w 113"/>
                  <a:gd name="T65" fmla="*/ 2 h 106"/>
                  <a:gd name="T66" fmla="*/ 1 w 113"/>
                  <a:gd name="T67" fmla="*/ 3 h 106"/>
                  <a:gd name="T68" fmla="*/ 1 w 113"/>
                  <a:gd name="T69" fmla="*/ 3 h 106"/>
                  <a:gd name="T70" fmla="*/ 1 w 113"/>
                  <a:gd name="T71" fmla="*/ 4 h 106"/>
                  <a:gd name="T72" fmla="*/ 1 w 113"/>
                  <a:gd name="T73" fmla="*/ 5 h 106"/>
                  <a:gd name="T74" fmla="*/ 2 w 113"/>
                  <a:gd name="T75" fmla="*/ 5 h 106"/>
                  <a:gd name="T76" fmla="*/ 3 w 113"/>
                  <a:gd name="T77" fmla="*/ 6 h 1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3" h="106">
                    <a:moveTo>
                      <a:pt x="56" y="106"/>
                    </a:moveTo>
                    <a:lnTo>
                      <a:pt x="49" y="106"/>
                    </a:lnTo>
                    <a:lnTo>
                      <a:pt x="42" y="104"/>
                    </a:lnTo>
                    <a:lnTo>
                      <a:pt x="28" y="100"/>
                    </a:lnTo>
                    <a:lnTo>
                      <a:pt x="21" y="97"/>
                    </a:lnTo>
                    <a:lnTo>
                      <a:pt x="14" y="91"/>
                    </a:lnTo>
                    <a:lnTo>
                      <a:pt x="9" y="84"/>
                    </a:lnTo>
                    <a:lnTo>
                      <a:pt x="5" y="81"/>
                    </a:lnTo>
                    <a:lnTo>
                      <a:pt x="3" y="77"/>
                    </a:lnTo>
                    <a:lnTo>
                      <a:pt x="2" y="72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2"/>
                    </a:lnTo>
                    <a:lnTo>
                      <a:pt x="3" y="31"/>
                    </a:lnTo>
                    <a:lnTo>
                      <a:pt x="5" y="28"/>
                    </a:lnTo>
                    <a:lnTo>
                      <a:pt x="9" y="23"/>
                    </a:lnTo>
                    <a:lnTo>
                      <a:pt x="14" y="16"/>
                    </a:lnTo>
                    <a:lnTo>
                      <a:pt x="23" y="8"/>
                    </a:lnTo>
                    <a:lnTo>
                      <a:pt x="32" y="3"/>
                    </a:lnTo>
                    <a:lnTo>
                      <a:pt x="39" y="3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1"/>
                    </a:lnTo>
                    <a:lnTo>
                      <a:pt x="74" y="3"/>
                    </a:lnTo>
                    <a:lnTo>
                      <a:pt x="79" y="3"/>
                    </a:lnTo>
                    <a:lnTo>
                      <a:pt x="90" y="8"/>
                    </a:lnTo>
                    <a:lnTo>
                      <a:pt x="97" y="16"/>
                    </a:lnTo>
                    <a:lnTo>
                      <a:pt x="100" y="19"/>
                    </a:lnTo>
                    <a:lnTo>
                      <a:pt x="104" y="23"/>
                    </a:lnTo>
                    <a:lnTo>
                      <a:pt x="109" y="31"/>
                    </a:lnTo>
                    <a:lnTo>
                      <a:pt x="111" y="37"/>
                    </a:lnTo>
                    <a:lnTo>
                      <a:pt x="111" y="42"/>
                    </a:lnTo>
                    <a:lnTo>
                      <a:pt x="113" y="53"/>
                    </a:lnTo>
                    <a:lnTo>
                      <a:pt x="111" y="65"/>
                    </a:lnTo>
                    <a:lnTo>
                      <a:pt x="109" y="76"/>
                    </a:lnTo>
                    <a:lnTo>
                      <a:pt x="108" y="79"/>
                    </a:lnTo>
                    <a:lnTo>
                      <a:pt x="104" y="84"/>
                    </a:lnTo>
                    <a:lnTo>
                      <a:pt x="99" y="91"/>
                    </a:lnTo>
                    <a:lnTo>
                      <a:pt x="90" y="99"/>
                    </a:lnTo>
                    <a:lnTo>
                      <a:pt x="79" y="102"/>
                    </a:lnTo>
                    <a:lnTo>
                      <a:pt x="74" y="104"/>
                    </a:lnTo>
                    <a:lnTo>
                      <a:pt x="69" y="106"/>
                    </a:lnTo>
                    <a:lnTo>
                      <a:pt x="56" y="106"/>
                    </a:lnTo>
                    <a:close/>
                    <a:moveTo>
                      <a:pt x="56" y="83"/>
                    </a:moveTo>
                    <a:lnTo>
                      <a:pt x="65" y="83"/>
                    </a:lnTo>
                    <a:lnTo>
                      <a:pt x="72" y="81"/>
                    </a:lnTo>
                    <a:lnTo>
                      <a:pt x="79" y="79"/>
                    </a:lnTo>
                    <a:lnTo>
                      <a:pt x="85" y="76"/>
                    </a:lnTo>
                    <a:lnTo>
                      <a:pt x="88" y="70"/>
                    </a:lnTo>
                    <a:lnTo>
                      <a:pt x="92" y="65"/>
                    </a:lnTo>
                    <a:lnTo>
                      <a:pt x="93" y="60"/>
                    </a:lnTo>
                    <a:lnTo>
                      <a:pt x="93" y="53"/>
                    </a:lnTo>
                    <a:lnTo>
                      <a:pt x="93" y="47"/>
                    </a:lnTo>
                    <a:lnTo>
                      <a:pt x="92" y="40"/>
                    </a:lnTo>
                    <a:lnTo>
                      <a:pt x="88" y="37"/>
                    </a:lnTo>
                    <a:lnTo>
                      <a:pt x="85" y="31"/>
                    </a:lnTo>
                    <a:lnTo>
                      <a:pt x="79" y="28"/>
                    </a:lnTo>
                    <a:lnTo>
                      <a:pt x="72" y="24"/>
                    </a:lnTo>
                    <a:lnTo>
                      <a:pt x="65" y="24"/>
                    </a:lnTo>
                    <a:lnTo>
                      <a:pt x="56" y="23"/>
                    </a:lnTo>
                    <a:lnTo>
                      <a:pt x="48" y="24"/>
                    </a:lnTo>
                    <a:lnTo>
                      <a:pt x="39" y="24"/>
                    </a:lnTo>
                    <a:lnTo>
                      <a:pt x="37" y="26"/>
                    </a:lnTo>
                    <a:lnTo>
                      <a:pt x="33" y="28"/>
                    </a:lnTo>
                    <a:lnTo>
                      <a:pt x="28" y="31"/>
                    </a:lnTo>
                    <a:lnTo>
                      <a:pt x="26" y="33"/>
                    </a:lnTo>
                    <a:lnTo>
                      <a:pt x="25" y="35"/>
                    </a:lnTo>
                    <a:lnTo>
                      <a:pt x="21" y="40"/>
                    </a:lnTo>
                    <a:lnTo>
                      <a:pt x="19" y="47"/>
                    </a:lnTo>
                    <a:lnTo>
                      <a:pt x="19" y="53"/>
                    </a:lnTo>
                    <a:lnTo>
                      <a:pt x="19" y="60"/>
                    </a:lnTo>
                    <a:lnTo>
                      <a:pt x="21" y="65"/>
                    </a:lnTo>
                    <a:lnTo>
                      <a:pt x="25" y="70"/>
                    </a:lnTo>
                    <a:lnTo>
                      <a:pt x="28" y="76"/>
                    </a:lnTo>
                    <a:lnTo>
                      <a:pt x="33" y="79"/>
                    </a:lnTo>
                    <a:lnTo>
                      <a:pt x="40" y="81"/>
                    </a:lnTo>
                    <a:lnTo>
                      <a:pt x="48" y="83"/>
                    </a:lnTo>
                    <a:lnTo>
                      <a:pt x="56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753"/>
              <p:cNvSpPr>
                <a:spLocks/>
              </p:cNvSpPr>
              <p:nvPr/>
            </p:nvSpPr>
            <p:spPr bwMode="auto">
              <a:xfrm>
                <a:off x="3508" y="3387"/>
                <a:ext cx="55" cy="43"/>
              </a:xfrm>
              <a:custGeom>
                <a:avLst/>
                <a:gdLst>
                  <a:gd name="T0" fmla="*/ 7 w 109"/>
                  <a:gd name="T1" fmla="*/ 5 h 87"/>
                  <a:gd name="T2" fmla="*/ 0 w 109"/>
                  <a:gd name="T3" fmla="*/ 5 h 87"/>
                  <a:gd name="T4" fmla="*/ 0 w 109"/>
                  <a:gd name="T5" fmla="*/ 4 h 87"/>
                  <a:gd name="T6" fmla="*/ 5 w 109"/>
                  <a:gd name="T7" fmla="*/ 1 h 87"/>
                  <a:gd name="T8" fmla="*/ 0 w 109"/>
                  <a:gd name="T9" fmla="*/ 1 h 87"/>
                  <a:gd name="T10" fmla="*/ 0 w 109"/>
                  <a:gd name="T11" fmla="*/ 0 h 87"/>
                  <a:gd name="T12" fmla="*/ 7 w 109"/>
                  <a:gd name="T13" fmla="*/ 0 h 87"/>
                  <a:gd name="T14" fmla="*/ 7 w 109"/>
                  <a:gd name="T15" fmla="*/ 1 h 87"/>
                  <a:gd name="T16" fmla="*/ 3 w 109"/>
                  <a:gd name="T17" fmla="*/ 4 h 87"/>
                  <a:gd name="T18" fmla="*/ 7 w 109"/>
                  <a:gd name="T19" fmla="*/ 4 h 87"/>
                  <a:gd name="T20" fmla="*/ 7 w 109"/>
                  <a:gd name="T21" fmla="*/ 5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87">
                    <a:moveTo>
                      <a:pt x="109" y="87"/>
                    </a:moveTo>
                    <a:lnTo>
                      <a:pt x="0" y="87"/>
                    </a:lnTo>
                    <a:lnTo>
                      <a:pt x="0" y="66"/>
                    </a:lnTo>
                    <a:lnTo>
                      <a:pt x="72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109" y="23"/>
                    </a:lnTo>
                    <a:lnTo>
                      <a:pt x="38" y="66"/>
                    </a:lnTo>
                    <a:lnTo>
                      <a:pt x="109" y="66"/>
                    </a:lnTo>
                    <a:lnTo>
                      <a:pt x="109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754"/>
              <p:cNvSpPr>
                <a:spLocks/>
              </p:cNvSpPr>
              <p:nvPr/>
            </p:nvSpPr>
            <p:spPr bwMode="auto">
              <a:xfrm>
                <a:off x="3508" y="3334"/>
                <a:ext cx="55" cy="42"/>
              </a:xfrm>
              <a:custGeom>
                <a:avLst/>
                <a:gdLst>
                  <a:gd name="T0" fmla="*/ 7 w 109"/>
                  <a:gd name="T1" fmla="*/ 6 h 83"/>
                  <a:gd name="T2" fmla="*/ 0 w 109"/>
                  <a:gd name="T3" fmla="*/ 6 h 83"/>
                  <a:gd name="T4" fmla="*/ 0 w 109"/>
                  <a:gd name="T5" fmla="*/ 1 h 83"/>
                  <a:gd name="T6" fmla="*/ 2 w 109"/>
                  <a:gd name="T7" fmla="*/ 1 h 83"/>
                  <a:gd name="T8" fmla="*/ 2 w 109"/>
                  <a:gd name="T9" fmla="*/ 4 h 83"/>
                  <a:gd name="T10" fmla="*/ 3 w 109"/>
                  <a:gd name="T11" fmla="*/ 4 h 83"/>
                  <a:gd name="T12" fmla="*/ 3 w 109"/>
                  <a:gd name="T13" fmla="*/ 1 h 83"/>
                  <a:gd name="T14" fmla="*/ 4 w 109"/>
                  <a:gd name="T15" fmla="*/ 1 h 83"/>
                  <a:gd name="T16" fmla="*/ 4 w 109"/>
                  <a:gd name="T17" fmla="*/ 4 h 83"/>
                  <a:gd name="T18" fmla="*/ 6 w 109"/>
                  <a:gd name="T19" fmla="*/ 4 h 83"/>
                  <a:gd name="T20" fmla="*/ 6 w 109"/>
                  <a:gd name="T21" fmla="*/ 0 h 83"/>
                  <a:gd name="T22" fmla="*/ 7 w 109"/>
                  <a:gd name="T23" fmla="*/ 0 h 83"/>
                  <a:gd name="T24" fmla="*/ 7 w 109"/>
                  <a:gd name="T25" fmla="*/ 6 h 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9" h="83">
                    <a:moveTo>
                      <a:pt x="109" y="83"/>
                    </a:moveTo>
                    <a:lnTo>
                      <a:pt x="0" y="83"/>
                    </a:lnTo>
                    <a:lnTo>
                      <a:pt x="0" y="2"/>
                    </a:lnTo>
                    <a:lnTo>
                      <a:pt x="17" y="2"/>
                    </a:lnTo>
                    <a:lnTo>
                      <a:pt x="17" y="61"/>
                    </a:lnTo>
                    <a:lnTo>
                      <a:pt x="42" y="61"/>
                    </a:lnTo>
                    <a:lnTo>
                      <a:pt x="42" y="8"/>
                    </a:lnTo>
                    <a:lnTo>
                      <a:pt x="60" y="8"/>
                    </a:lnTo>
                    <a:lnTo>
                      <a:pt x="60" y="61"/>
                    </a:lnTo>
                    <a:lnTo>
                      <a:pt x="90" y="61"/>
                    </a:lnTo>
                    <a:lnTo>
                      <a:pt x="90" y="0"/>
                    </a:lnTo>
                    <a:lnTo>
                      <a:pt x="109" y="0"/>
                    </a:lnTo>
                    <a:lnTo>
                      <a:pt x="109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755"/>
              <p:cNvSpPr>
                <a:spLocks/>
              </p:cNvSpPr>
              <p:nvPr/>
            </p:nvSpPr>
            <p:spPr bwMode="auto">
              <a:xfrm>
                <a:off x="3508" y="3280"/>
                <a:ext cx="55" cy="50"/>
              </a:xfrm>
              <a:custGeom>
                <a:avLst/>
                <a:gdLst>
                  <a:gd name="T0" fmla="*/ 7 w 109"/>
                  <a:gd name="T1" fmla="*/ 6 h 101"/>
                  <a:gd name="T2" fmla="*/ 4 w 109"/>
                  <a:gd name="T3" fmla="*/ 4 h 101"/>
                  <a:gd name="T4" fmla="*/ 0 w 109"/>
                  <a:gd name="T5" fmla="*/ 6 h 101"/>
                  <a:gd name="T6" fmla="*/ 0 w 109"/>
                  <a:gd name="T7" fmla="*/ 4 h 101"/>
                  <a:gd name="T8" fmla="*/ 2 w 109"/>
                  <a:gd name="T9" fmla="*/ 3 h 101"/>
                  <a:gd name="T10" fmla="*/ 0 w 109"/>
                  <a:gd name="T11" fmla="*/ 1 h 101"/>
                  <a:gd name="T12" fmla="*/ 0 w 109"/>
                  <a:gd name="T13" fmla="*/ 0 h 101"/>
                  <a:gd name="T14" fmla="*/ 4 w 109"/>
                  <a:gd name="T15" fmla="*/ 2 h 101"/>
                  <a:gd name="T16" fmla="*/ 7 w 109"/>
                  <a:gd name="T17" fmla="*/ 0 h 101"/>
                  <a:gd name="T18" fmla="*/ 7 w 109"/>
                  <a:gd name="T19" fmla="*/ 1 h 101"/>
                  <a:gd name="T20" fmla="*/ 5 w 109"/>
                  <a:gd name="T21" fmla="*/ 3 h 101"/>
                  <a:gd name="T22" fmla="*/ 7 w 109"/>
                  <a:gd name="T23" fmla="*/ 4 h 101"/>
                  <a:gd name="T24" fmla="*/ 7 w 109"/>
                  <a:gd name="T25" fmla="*/ 6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9" h="101">
                    <a:moveTo>
                      <a:pt x="109" y="101"/>
                    </a:moveTo>
                    <a:lnTo>
                      <a:pt x="51" y="64"/>
                    </a:lnTo>
                    <a:lnTo>
                      <a:pt x="0" y="97"/>
                    </a:lnTo>
                    <a:lnTo>
                      <a:pt x="0" y="71"/>
                    </a:lnTo>
                    <a:lnTo>
                      <a:pt x="31" y="51"/>
                    </a:lnTo>
                    <a:lnTo>
                      <a:pt x="0" y="30"/>
                    </a:lnTo>
                    <a:lnTo>
                      <a:pt x="0" y="5"/>
                    </a:lnTo>
                    <a:lnTo>
                      <a:pt x="51" y="39"/>
                    </a:lnTo>
                    <a:lnTo>
                      <a:pt x="109" y="0"/>
                    </a:lnTo>
                    <a:lnTo>
                      <a:pt x="109" y="28"/>
                    </a:lnTo>
                    <a:lnTo>
                      <a:pt x="72" y="51"/>
                    </a:lnTo>
                    <a:lnTo>
                      <a:pt x="109" y="76"/>
                    </a:lnTo>
                    <a:lnTo>
                      <a:pt x="109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Rectangle 756"/>
              <p:cNvSpPr>
                <a:spLocks noChangeArrowheads="1"/>
              </p:cNvSpPr>
              <p:nvPr/>
            </p:nvSpPr>
            <p:spPr bwMode="auto">
              <a:xfrm>
                <a:off x="3508" y="3264"/>
                <a:ext cx="55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62" name="Freeform 757"/>
              <p:cNvSpPr>
                <a:spLocks noEditPoints="1"/>
              </p:cNvSpPr>
              <p:nvPr/>
            </p:nvSpPr>
            <p:spPr bwMode="auto">
              <a:xfrm>
                <a:off x="3507" y="3203"/>
                <a:ext cx="56" cy="53"/>
              </a:xfrm>
              <a:custGeom>
                <a:avLst/>
                <a:gdLst>
                  <a:gd name="T0" fmla="*/ 3 w 113"/>
                  <a:gd name="T1" fmla="*/ 7 h 106"/>
                  <a:gd name="T2" fmla="*/ 1 w 113"/>
                  <a:gd name="T3" fmla="*/ 7 h 106"/>
                  <a:gd name="T4" fmla="*/ 0 w 113"/>
                  <a:gd name="T5" fmla="*/ 6 h 106"/>
                  <a:gd name="T6" fmla="*/ 0 w 113"/>
                  <a:gd name="T7" fmla="*/ 5 h 106"/>
                  <a:gd name="T8" fmla="*/ 0 w 113"/>
                  <a:gd name="T9" fmla="*/ 5 h 106"/>
                  <a:gd name="T10" fmla="*/ 0 w 113"/>
                  <a:gd name="T11" fmla="*/ 4 h 106"/>
                  <a:gd name="T12" fmla="*/ 0 w 113"/>
                  <a:gd name="T13" fmla="*/ 3 h 106"/>
                  <a:gd name="T14" fmla="*/ 0 w 113"/>
                  <a:gd name="T15" fmla="*/ 2 h 106"/>
                  <a:gd name="T16" fmla="*/ 0 w 113"/>
                  <a:gd name="T17" fmla="*/ 1 h 106"/>
                  <a:gd name="T18" fmla="*/ 2 w 113"/>
                  <a:gd name="T19" fmla="*/ 1 h 106"/>
                  <a:gd name="T20" fmla="*/ 2 w 113"/>
                  <a:gd name="T21" fmla="*/ 0 h 106"/>
                  <a:gd name="T22" fmla="*/ 4 w 113"/>
                  <a:gd name="T23" fmla="*/ 0 h 106"/>
                  <a:gd name="T24" fmla="*/ 4 w 113"/>
                  <a:gd name="T25" fmla="*/ 1 h 106"/>
                  <a:gd name="T26" fmla="*/ 6 w 113"/>
                  <a:gd name="T27" fmla="*/ 1 h 106"/>
                  <a:gd name="T28" fmla="*/ 6 w 113"/>
                  <a:gd name="T29" fmla="*/ 2 h 106"/>
                  <a:gd name="T30" fmla="*/ 6 w 113"/>
                  <a:gd name="T31" fmla="*/ 3 h 106"/>
                  <a:gd name="T32" fmla="*/ 7 w 113"/>
                  <a:gd name="T33" fmla="*/ 4 h 106"/>
                  <a:gd name="T34" fmla="*/ 6 w 113"/>
                  <a:gd name="T35" fmla="*/ 5 h 106"/>
                  <a:gd name="T36" fmla="*/ 6 w 113"/>
                  <a:gd name="T37" fmla="*/ 6 h 106"/>
                  <a:gd name="T38" fmla="*/ 5 w 113"/>
                  <a:gd name="T39" fmla="*/ 7 h 106"/>
                  <a:gd name="T40" fmla="*/ 4 w 113"/>
                  <a:gd name="T41" fmla="*/ 7 h 106"/>
                  <a:gd name="T42" fmla="*/ 3 w 113"/>
                  <a:gd name="T43" fmla="*/ 7 h 106"/>
                  <a:gd name="T44" fmla="*/ 4 w 113"/>
                  <a:gd name="T45" fmla="*/ 6 h 106"/>
                  <a:gd name="T46" fmla="*/ 4 w 113"/>
                  <a:gd name="T47" fmla="*/ 5 h 106"/>
                  <a:gd name="T48" fmla="*/ 5 w 113"/>
                  <a:gd name="T49" fmla="*/ 5 h 106"/>
                  <a:gd name="T50" fmla="*/ 5 w 113"/>
                  <a:gd name="T51" fmla="*/ 4 h 106"/>
                  <a:gd name="T52" fmla="*/ 5 w 113"/>
                  <a:gd name="T53" fmla="*/ 3 h 106"/>
                  <a:gd name="T54" fmla="*/ 5 w 113"/>
                  <a:gd name="T55" fmla="*/ 3 h 106"/>
                  <a:gd name="T56" fmla="*/ 4 w 113"/>
                  <a:gd name="T57" fmla="*/ 2 h 106"/>
                  <a:gd name="T58" fmla="*/ 4 w 113"/>
                  <a:gd name="T59" fmla="*/ 2 h 106"/>
                  <a:gd name="T60" fmla="*/ 3 w 113"/>
                  <a:gd name="T61" fmla="*/ 2 h 106"/>
                  <a:gd name="T62" fmla="*/ 2 w 113"/>
                  <a:gd name="T63" fmla="*/ 2 h 106"/>
                  <a:gd name="T64" fmla="*/ 1 w 113"/>
                  <a:gd name="T65" fmla="*/ 2 h 106"/>
                  <a:gd name="T66" fmla="*/ 1 w 113"/>
                  <a:gd name="T67" fmla="*/ 3 h 106"/>
                  <a:gd name="T68" fmla="*/ 1 w 113"/>
                  <a:gd name="T69" fmla="*/ 3 h 106"/>
                  <a:gd name="T70" fmla="*/ 1 w 113"/>
                  <a:gd name="T71" fmla="*/ 4 h 106"/>
                  <a:gd name="T72" fmla="*/ 1 w 113"/>
                  <a:gd name="T73" fmla="*/ 5 h 106"/>
                  <a:gd name="T74" fmla="*/ 2 w 113"/>
                  <a:gd name="T75" fmla="*/ 5 h 106"/>
                  <a:gd name="T76" fmla="*/ 3 w 113"/>
                  <a:gd name="T77" fmla="*/ 6 h 1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3" h="106">
                    <a:moveTo>
                      <a:pt x="56" y="106"/>
                    </a:moveTo>
                    <a:lnTo>
                      <a:pt x="49" y="105"/>
                    </a:lnTo>
                    <a:lnTo>
                      <a:pt x="42" y="105"/>
                    </a:lnTo>
                    <a:lnTo>
                      <a:pt x="28" y="101"/>
                    </a:lnTo>
                    <a:lnTo>
                      <a:pt x="21" y="96"/>
                    </a:lnTo>
                    <a:lnTo>
                      <a:pt x="14" y="90"/>
                    </a:lnTo>
                    <a:lnTo>
                      <a:pt x="9" y="83"/>
                    </a:lnTo>
                    <a:lnTo>
                      <a:pt x="5" y="80"/>
                    </a:lnTo>
                    <a:lnTo>
                      <a:pt x="3" y="76"/>
                    </a:lnTo>
                    <a:lnTo>
                      <a:pt x="2" y="71"/>
                    </a:lnTo>
                    <a:lnTo>
                      <a:pt x="0" y="66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0" y="41"/>
                    </a:lnTo>
                    <a:lnTo>
                      <a:pt x="3" y="32"/>
                    </a:lnTo>
                    <a:lnTo>
                      <a:pt x="5" y="27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3" y="7"/>
                    </a:lnTo>
                    <a:lnTo>
                      <a:pt x="32" y="4"/>
                    </a:lnTo>
                    <a:lnTo>
                      <a:pt x="39" y="2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4" y="2"/>
                    </a:lnTo>
                    <a:lnTo>
                      <a:pt x="79" y="4"/>
                    </a:lnTo>
                    <a:lnTo>
                      <a:pt x="90" y="7"/>
                    </a:lnTo>
                    <a:lnTo>
                      <a:pt x="97" y="14"/>
                    </a:lnTo>
                    <a:lnTo>
                      <a:pt x="100" y="18"/>
                    </a:lnTo>
                    <a:lnTo>
                      <a:pt x="104" y="22"/>
                    </a:lnTo>
                    <a:lnTo>
                      <a:pt x="109" y="30"/>
                    </a:lnTo>
                    <a:lnTo>
                      <a:pt x="111" y="36"/>
                    </a:lnTo>
                    <a:lnTo>
                      <a:pt x="111" y="41"/>
                    </a:lnTo>
                    <a:lnTo>
                      <a:pt x="113" y="53"/>
                    </a:lnTo>
                    <a:lnTo>
                      <a:pt x="111" y="64"/>
                    </a:lnTo>
                    <a:lnTo>
                      <a:pt x="109" y="75"/>
                    </a:lnTo>
                    <a:lnTo>
                      <a:pt x="108" y="80"/>
                    </a:lnTo>
                    <a:lnTo>
                      <a:pt x="104" y="83"/>
                    </a:lnTo>
                    <a:lnTo>
                      <a:pt x="99" y="90"/>
                    </a:lnTo>
                    <a:lnTo>
                      <a:pt x="90" y="97"/>
                    </a:lnTo>
                    <a:lnTo>
                      <a:pt x="79" y="103"/>
                    </a:lnTo>
                    <a:lnTo>
                      <a:pt x="74" y="103"/>
                    </a:lnTo>
                    <a:lnTo>
                      <a:pt x="69" y="105"/>
                    </a:lnTo>
                    <a:lnTo>
                      <a:pt x="56" y="106"/>
                    </a:lnTo>
                    <a:close/>
                    <a:moveTo>
                      <a:pt x="56" y="83"/>
                    </a:moveTo>
                    <a:lnTo>
                      <a:pt x="65" y="82"/>
                    </a:lnTo>
                    <a:lnTo>
                      <a:pt x="72" y="82"/>
                    </a:lnTo>
                    <a:lnTo>
                      <a:pt x="79" y="78"/>
                    </a:lnTo>
                    <a:lnTo>
                      <a:pt x="85" y="75"/>
                    </a:lnTo>
                    <a:lnTo>
                      <a:pt x="88" y="69"/>
                    </a:lnTo>
                    <a:lnTo>
                      <a:pt x="92" y="64"/>
                    </a:lnTo>
                    <a:lnTo>
                      <a:pt x="93" y="59"/>
                    </a:lnTo>
                    <a:lnTo>
                      <a:pt x="93" y="53"/>
                    </a:lnTo>
                    <a:lnTo>
                      <a:pt x="93" y="46"/>
                    </a:lnTo>
                    <a:lnTo>
                      <a:pt x="92" y="41"/>
                    </a:lnTo>
                    <a:lnTo>
                      <a:pt x="88" y="36"/>
                    </a:lnTo>
                    <a:lnTo>
                      <a:pt x="85" y="30"/>
                    </a:lnTo>
                    <a:lnTo>
                      <a:pt x="79" y="27"/>
                    </a:lnTo>
                    <a:lnTo>
                      <a:pt x="72" y="25"/>
                    </a:lnTo>
                    <a:lnTo>
                      <a:pt x="65" y="23"/>
                    </a:lnTo>
                    <a:lnTo>
                      <a:pt x="56" y="23"/>
                    </a:lnTo>
                    <a:lnTo>
                      <a:pt x="48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3" y="27"/>
                    </a:lnTo>
                    <a:lnTo>
                      <a:pt x="28" y="30"/>
                    </a:lnTo>
                    <a:lnTo>
                      <a:pt x="26" y="32"/>
                    </a:lnTo>
                    <a:lnTo>
                      <a:pt x="25" y="36"/>
                    </a:lnTo>
                    <a:lnTo>
                      <a:pt x="21" y="41"/>
                    </a:lnTo>
                    <a:lnTo>
                      <a:pt x="19" y="46"/>
                    </a:lnTo>
                    <a:lnTo>
                      <a:pt x="19" y="53"/>
                    </a:lnTo>
                    <a:lnTo>
                      <a:pt x="19" y="59"/>
                    </a:lnTo>
                    <a:lnTo>
                      <a:pt x="21" y="66"/>
                    </a:lnTo>
                    <a:lnTo>
                      <a:pt x="25" y="69"/>
                    </a:lnTo>
                    <a:lnTo>
                      <a:pt x="28" y="75"/>
                    </a:lnTo>
                    <a:lnTo>
                      <a:pt x="33" y="78"/>
                    </a:lnTo>
                    <a:lnTo>
                      <a:pt x="40" y="82"/>
                    </a:lnTo>
                    <a:lnTo>
                      <a:pt x="48" y="82"/>
                    </a:lnTo>
                    <a:lnTo>
                      <a:pt x="56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758"/>
              <p:cNvSpPr>
                <a:spLocks/>
              </p:cNvSpPr>
              <p:nvPr/>
            </p:nvSpPr>
            <p:spPr bwMode="auto">
              <a:xfrm>
                <a:off x="3508" y="3151"/>
                <a:ext cx="55" cy="43"/>
              </a:xfrm>
              <a:custGeom>
                <a:avLst/>
                <a:gdLst>
                  <a:gd name="T0" fmla="*/ 7 w 109"/>
                  <a:gd name="T1" fmla="*/ 5 h 87"/>
                  <a:gd name="T2" fmla="*/ 0 w 109"/>
                  <a:gd name="T3" fmla="*/ 5 h 87"/>
                  <a:gd name="T4" fmla="*/ 0 w 109"/>
                  <a:gd name="T5" fmla="*/ 4 h 87"/>
                  <a:gd name="T6" fmla="*/ 5 w 109"/>
                  <a:gd name="T7" fmla="*/ 1 h 87"/>
                  <a:gd name="T8" fmla="*/ 0 w 109"/>
                  <a:gd name="T9" fmla="*/ 1 h 87"/>
                  <a:gd name="T10" fmla="*/ 0 w 109"/>
                  <a:gd name="T11" fmla="*/ 0 h 87"/>
                  <a:gd name="T12" fmla="*/ 7 w 109"/>
                  <a:gd name="T13" fmla="*/ 0 h 87"/>
                  <a:gd name="T14" fmla="*/ 7 w 109"/>
                  <a:gd name="T15" fmla="*/ 1 h 87"/>
                  <a:gd name="T16" fmla="*/ 3 w 109"/>
                  <a:gd name="T17" fmla="*/ 4 h 87"/>
                  <a:gd name="T18" fmla="*/ 7 w 109"/>
                  <a:gd name="T19" fmla="*/ 4 h 87"/>
                  <a:gd name="T20" fmla="*/ 7 w 109"/>
                  <a:gd name="T21" fmla="*/ 5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87">
                    <a:moveTo>
                      <a:pt x="109" y="87"/>
                    </a:moveTo>
                    <a:lnTo>
                      <a:pt x="0" y="87"/>
                    </a:lnTo>
                    <a:lnTo>
                      <a:pt x="0" y="64"/>
                    </a:lnTo>
                    <a:lnTo>
                      <a:pt x="72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109" y="21"/>
                    </a:lnTo>
                    <a:lnTo>
                      <a:pt x="38" y="66"/>
                    </a:lnTo>
                    <a:lnTo>
                      <a:pt x="109" y="66"/>
                    </a:lnTo>
                    <a:lnTo>
                      <a:pt x="109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" name="Line 760"/>
            <p:cNvSpPr>
              <a:spLocks noChangeShapeType="1"/>
            </p:cNvSpPr>
            <p:nvPr/>
          </p:nvSpPr>
          <p:spPr bwMode="auto">
            <a:xfrm flipH="1">
              <a:off x="1459" y="2752"/>
              <a:ext cx="1400" cy="105"/>
            </a:xfrm>
            <a:prstGeom prst="line">
              <a:avLst/>
            </a:prstGeom>
            <a:noFill/>
            <a:ln w="76200" cmpd="tri">
              <a:solidFill>
                <a:srgbClr val="B3FFFA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AutoShape 764"/>
            <p:cNvSpPr>
              <a:spLocks/>
            </p:cNvSpPr>
            <p:nvPr/>
          </p:nvSpPr>
          <p:spPr bwMode="auto">
            <a:xfrm>
              <a:off x="1689" y="727"/>
              <a:ext cx="47" cy="355"/>
            </a:xfrm>
            <a:prstGeom prst="leftBrace">
              <a:avLst>
                <a:gd name="adj1" fmla="val 62943"/>
                <a:gd name="adj2" fmla="val 50000"/>
              </a:avLst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36" name="AutoShape 765"/>
            <p:cNvSpPr>
              <a:spLocks/>
            </p:cNvSpPr>
            <p:nvPr/>
          </p:nvSpPr>
          <p:spPr bwMode="auto">
            <a:xfrm>
              <a:off x="1254" y="2327"/>
              <a:ext cx="200" cy="1628"/>
            </a:xfrm>
            <a:prstGeom prst="rightBrace">
              <a:avLst>
                <a:gd name="adj1" fmla="val 67833"/>
                <a:gd name="adj2" fmla="val 50551"/>
              </a:avLst>
            </a:prstGeom>
            <a:noFill/>
            <a:ln w="19050">
              <a:solidFill>
                <a:srgbClr val="B3FFF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</p:grpSp>
      <p:sp>
        <p:nvSpPr>
          <p:cNvPr id="549" name="Título 1"/>
          <p:cNvSpPr txBox="1">
            <a:spLocks/>
          </p:cNvSpPr>
          <p:nvPr/>
        </p:nvSpPr>
        <p:spPr>
          <a:xfrm>
            <a:off x="692076" y="309563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 smtClean="0"/>
              <a:t>FPGAs-SRAM </a:t>
            </a:r>
            <a:r>
              <a:rPr lang="en-US" sz="2800" dirty="0" err="1" smtClean="0"/>
              <a:t>deXilinx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88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3208" y="1219200"/>
            <a:ext cx="7498080" cy="5437188"/>
          </a:xfrm>
        </p:spPr>
        <p:txBody>
          <a:bodyPr/>
          <a:lstStyle/>
          <a:p>
            <a:pPr marL="82296" indent="0">
              <a:buNone/>
            </a:pPr>
            <a:endParaRPr lang="en-US" dirty="0"/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6387973" y="890806"/>
            <a:ext cx="2682875" cy="3046988"/>
          </a:xfrm>
          <a:prstGeom prst="rect">
            <a:avLst/>
          </a:prstGeom>
          <a:solidFill>
            <a:srgbClr val="F3FEA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n-US" sz="2400" b="1" dirty="0">
                <a:solidFill>
                  <a:srgbClr val="D60000"/>
                </a:solidFill>
              </a:rPr>
              <a:t>Proceso CMOS Estándar</a:t>
            </a:r>
          </a:p>
          <a:p>
            <a:pPr algn="ctr"/>
            <a:r>
              <a:rPr lang="es-ES_tradnl" altLang="en-US" sz="2400" b="1" dirty="0">
                <a:solidFill>
                  <a:srgbClr val="D60000"/>
                </a:solidFill>
              </a:rPr>
              <a:t> </a:t>
            </a:r>
            <a:r>
              <a:rPr lang="es-ES_tradnl" altLang="en-US" sz="2400" b="1" dirty="0" smtClean="0">
                <a:solidFill>
                  <a:srgbClr val="D60000"/>
                </a:solidFill>
              </a:rPr>
              <a:t>Volátil </a:t>
            </a:r>
            <a:r>
              <a:rPr lang="es-ES_tradnl" altLang="en-US" sz="2400" b="1" dirty="0">
                <a:solidFill>
                  <a:srgbClr val="D60000"/>
                </a:solidFill>
              </a:rPr>
              <a:t>(ROM ext.)</a:t>
            </a:r>
          </a:p>
          <a:p>
            <a:pPr algn="ctr"/>
            <a:r>
              <a:rPr lang="es-ES_tradnl" altLang="en-US" sz="2400" b="1" dirty="0">
                <a:solidFill>
                  <a:srgbClr val="D60000"/>
                </a:solidFill>
              </a:rPr>
              <a:t>(reprogramable</a:t>
            </a:r>
            <a:r>
              <a:rPr lang="es-ES_tradnl" altLang="en-US" sz="2400" b="1" dirty="0" smtClean="0">
                <a:solidFill>
                  <a:srgbClr val="D60000"/>
                </a:solidFill>
              </a:rPr>
              <a:t>)</a:t>
            </a:r>
          </a:p>
          <a:p>
            <a:pPr algn="ctr"/>
            <a:r>
              <a:rPr lang="es-ES_tradnl" altLang="en-US" sz="2400" b="1" dirty="0" smtClean="0">
                <a:solidFill>
                  <a:srgbClr val="D60000"/>
                </a:solidFill>
              </a:rPr>
              <a:t>Programación serie</a:t>
            </a:r>
            <a:endParaRPr lang="es-ES_tradnl" altLang="en-US" sz="2400" b="1" dirty="0">
              <a:solidFill>
                <a:srgbClr val="D60000"/>
              </a:solidFill>
            </a:endParaRPr>
          </a:p>
          <a:p>
            <a:pPr algn="ctr"/>
            <a:r>
              <a:rPr lang="es-ES_tradnl" altLang="en-US" sz="2400" b="1" dirty="0" err="1">
                <a:solidFill>
                  <a:srgbClr val="D60000"/>
                </a:solidFill>
              </a:rPr>
              <a:t>Area</a:t>
            </a:r>
            <a:r>
              <a:rPr lang="es-ES_tradnl" altLang="en-US" sz="2400" b="1" dirty="0" smtClean="0">
                <a:solidFill>
                  <a:srgbClr val="D60000"/>
                </a:solidFill>
              </a:rPr>
              <a:t>!</a:t>
            </a:r>
          </a:p>
          <a:p>
            <a:pPr algn="ctr"/>
            <a:r>
              <a:rPr lang="es-ES_tradnl" altLang="en-US" sz="2400" b="1" dirty="0" smtClean="0">
                <a:solidFill>
                  <a:srgbClr val="D60000"/>
                </a:solidFill>
              </a:rPr>
              <a:t>Arquitectura isla</a:t>
            </a:r>
            <a:endParaRPr lang="es-ES_tradnl" altLang="en-US" sz="2400" b="1" dirty="0">
              <a:solidFill>
                <a:srgbClr val="D60000"/>
              </a:solidFill>
            </a:endParaRPr>
          </a:p>
        </p:txBody>
      </p:sp>
      <p:pic>
        <p:nvPicPr>
          <p:cNvPr id="77" name="Picture 11" descr="PROG_RAM_mod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" y="1292225"/>
            <a:ext cx="62293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2" descr="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88" y="4144471"/>
            <a:ext cx="28194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4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2570" y="423278"/>
            <a:ext cx="7772400" cy="9588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es-ES_tradnl" altLang="en-US" sz="3200" dirty="0" smtClean="0"/>
              <a:t>Construcción de LUT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730250" y="1700213"/>
            <a:ext cx="2317750" cy="1631950"/>
            <a:chOff x="460" y="1071"/>
            <a:chExt cx="1460" cy="1028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194" y="1918"/>
              <a:ext cx="118" cy="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194" y="2040"/>
              <a:ext cx="118" cy="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294" y="1867"/>
              <a:ext cx="111" cy="1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404" y="1867"/>
              <a:ext cx="16" cy="21"/>
            </a:xfrm>
            <a:custGeom>
              <a:avLst/>
              <a:gdLst>
                <a:gd name="T0" fmla="*/ 1 w 24"/>
                <a:gd name="T1" fmla="*/ 0 h 28"/>
                <a:gd name="T2" fmla="*/ 5 w 24"/>
                <a:gd name="T3" fmla="*/ 2 h 28"/>
                <a:gd name="T4" fmla="*/ 4 w 24"/>
                <a:gd name="T5" fmla="*/ 9 h 28"/>
                <a:gd name="T6" fmla="*/ 0 w 24"/>
                <a:gd name="T7" fmla="*/ 8 h 28"/>
                <a:gd name="T8" fmla="*/ 1 w 24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8">
                  <a:moveTo>
                    <a:pt x="3" y="0"/>
                  </a:moveTo>
                  <a:lnTo>
                    <a:pt x="24" y="3"/>
                  </a:lnTo>
                  <a:lnTo>
                    <a:pt x="21" y="28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404" y="1867"/>
              <a:ext cx="3" cy="18"/>
            </a:xfrm>
            <a:custGeom>
              <a:avLst/>
              <a:gdLst>
                <a:gd name="T0" fmla="*/ 2 w 3"/>
                <a:gd name="T1" fmla="*/ 0 h 25"/>
                <a:gd name="T2" fmla="*/ 3 w 3"/>
                <a:gd name="T3" fmla="*/ 0 h 25"/>
                <a:gd name="T4" fmla="*/ 0 w 3"/>
                <a:gd name="T5" fmla="*/ 6 h 25"/>
                <a:gd name="T6" fmla="*/ 2 w 3"/>
                <a:gd name="T7" fmla="*/ 6 h 25"/>
                <a:gd name="T8" fmla="*/ 2 w 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5">
                  <a:moveTo>
                    <a:pt x="2" y="0"/>
                  </a:moveTo>
                  <a:lnTo>
                    <a:pt x="3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418" y="1870"/>
              <a:ext cx="19" cy="21"/>
            </a:xfrm>
            <a:custGeom>
              <a:avLst/>
              <a:gdLst>
                <a:gd name="T0" fmla="*/ 1 w 27"/>
                <a:gd name="T1" fmla="*/ 0 h 29"/>
                <a:gd name="T2" fmla="*/ 6 w 27"/>
                <a:gd name="T3" fmla="*/ 1 h 29"/>
                <a:gd name="T4" fmla="*/ 6 w 27"/>
                <a:gd name="T5" fmla="*/ 8 h 29"/>
                <a:gd name="T6" fmla="*/ 0 w 27"/>
                <a:gd name="T7" fmla="*/ 7 h 29"/>
                <a:gd name="T8" fmla="*/ 1 w 2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9">
                  <a:moveTo>
                    <a:pt x="4" y="0"/>
                  </a:moveTo>
                  <a:lnTo>
                    <a:pt x="27" y="5"/>
                  </a:lnTo>
                  <a:lnTo>
                    <a:pt x="23" y="29"/>
                  </a:lnTo>
                  <a:lnTo>
                    <a:pt x="0" y="2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433" y="1874"/>
              <a:ext cx="20" cy="24"/>
            </a:xfrm>
            <a:custGeom>
              <a:avLst/>
              <a:gdLst>
                <a:gd name="T0" fmla="*/ 2 w 32"/>
                <a:gd name="T1" fmla="*/ 0 h 32"/>
                <a:gd name="T2" fmla="*/ 5 w 32"/>
                <a:gd name="T3" fmla="*/ 4 h 32"/>
                <a:gd name="T4" fmla="*/ 4 w 32"/>
                <a:gd name="T5" fmla="*/ 11 h 32"/>
                <a:gd name="T6" fmla="*/ 0 w 32"/>
                <a:gd name="T7" fmla="*/ 8 h 32"/>
                <a:gd name="T8" fmla="*/ 2 w 3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">
                  <a:moveTo>
                    <a:pt x="9" y="0"/>
                  </a:moveTo>
                  <a:lnTo>
                    <a:pt x="32" y="10"/>
                  </a:lnTo>
                  <a:lnTo>
                    <a:pt x="23" y="32"/>
                  </a:lnTo>
                  <a:lnTo>
                    <a:pt x="0" y="2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433" y="1873"/>
              <a:ext cx="5" cy="18"/>
            </a:xfrm>
            <a:custGeom>
              <a:avLst/>
              <a:gdLst>
                <a:gd name="T0" fmla="*/ 1 w 9"/>
                <a:gd name="T1" fmla="*/ 0 h 24"/>
                <a:gd name="T2" fmla="*/ 1 w 9"/>
                <a:gd name="T3" fmla="*/ 0 h 24"/>
                <a:gd name="T4" fmla="*/ 1 w 9"/>
                <a:gd name="T5" fmla="*/ 1 h 24"/>
                <a:gd name="T6" fmla="*/ 0 w 9"/>
                <a:gd name="T7" fmla="*/ 8 h 24"/>
                <a:gd name="T8" fmla="*/ 1 w 9"/>
                <a:gd name="T9" fmla="*/ 8 h 24"/>
                <a:gd name="T10" fmla="*/ 1 w 9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24">
                  <a:moveTo>
                    <a:pt x="6" y="0"/>
                  </a:moveTo>
                  <a:lnTo>
                    <a:pt x="5" y="0"/>
                  </a:lnTo>
                  <a:lnTo>
                    <a:pt x="9" y="1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446" y="1880"/>
              <a:ext cx="22" cy="24"/>
            </a:xfrm>
            <a:custGeom>
              <a:avLst/>
              <a:gdLst>
                <a:gd name="T0" fmla="*/ 3 w 32"/>
                <a:gd name="T1" fmla="*/ 0 h 31"/>
                <a:gd name="T2" fmla="*/ 7 w 32"/>
                <a:gd name="T3" fmla="*/ 4 h 31"/>
                <a:gd name="T4" fmla="*/ 5 w 32"/>
                <a:gd name="T5" fmla="*/ 12 h 31"/>
                <a:gd name="T6" fmla="*/ 0 w 32"/>
                <a:gd name="T7" fmla="*/ 7 h 31"/>
                <a:gd name="T8" fmla="*/ 3 w 3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1">
                  <a:moveTo>
                    <a:pt x="12" y="0"/>
                  </a:moveTo>
                  <a:lnTo>
                    <a:pt x="32" y="10"/>
                  </a:lnTo>
                  <a:lnTo>
                    <a:pt x="20" y="31"/>
                  </a:lnTo>
                  <a:lnTo>
                    <a:pt x="0" y="2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446" y="1880"/>
              <a:ext cx="9" cy="18"/>
            </a:xfrm>
            <a:custGeom>
              <a:avLst/>
              <a:gdLst>
                <a:gd name="T0" fmla="*/ 4 w 12"/>
                <a:gd name="T1" fmla="*/ 0 h 22"/>
                <a:gd name="T2" fmla="*/ 4 w 12"/>
                <a:gd name="T3" fmla="*/ 0 h 22"/>
                <a:gd name="T4" fmla="*/ 0 w 12"/>
                <a:gd name="T5" fmla="*/ 9 h 22"/>
                <a:gd name="T6" fmla="*/ 2 w 12"/>
                <a:gd name="T7" fmla="*/ 10 h 22"/>
                <a:gd name="T8" fmla="*/ 4 w 1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2">
                  <a:moveTo>
                    <a:pt x="11" y="0"/>
                  </a:moveTo>
                  <a:lnTo>
                    <a:pt x="12" y="0"/>
                  </a:lnTo>
                  <a:lnTo>
                    <a:pt x="0" y="21"/>
                  </a:lnTo>
                  <a:lnTo>
                    <a:pt x="2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460" y="1889"/>
              <a:ext cx="19" cy="23"/>
            </a:xfrm>
            <a:custGeom>
              <a:avLst/>
              <a:gdLst>
                <a:gd name="T0" fmla="*/ 2 w 28"/>
                <a:gd name="T1" fmla="*/ 0 h 32"/>
                <a:gd name="T2" fmla="*/ 6 w 28"/>
                <a:gd name="T3" fmla="*/ 3 h 32"/>
                <a:gd name="T4" fmla="*/ 3 w 28"/>
                <a:gd name="T5" fmla="*/ 9 h 32"/>
                <a:gd name="T6" fmla="*/ 0 w 28"/>
                <a:gd name="T7" fmla="*/ 6 h 32"/>
                <a:gd name="T8" fmla="*/ 2 w 2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2">
                  <a:moveTo>
                    <a:pt x="12" y="0"/>
                  </a:moveTo>
                  <a:lnTo>
                    <a:pt x="28" y="11"/>
                  </a:lnTo>
                  <a:lnTo>
                    <a:pt x="16" y="32"/>
                  </a:lnTo>
                  <a:lnTo>
                    <a:pt x="0" y="2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460" y="1889"/>
              <a:ext cx="8" cy="15"/>
            </a:xfrm>
            <a:custGeom>
              <a:avLst/>
              <a:gdLst>
                <a:gd name="T0" fmla="*/ 2 w 12"/>
                <a:gd name="T1" fmla="*/ 0 h 21"/>
                <a:gd name="T2" fmla="*/ 0 w 12"/>
                <a:gd name="T3" fmla="*/ 6 h 21"/>
                <a:gd name="T4" fmla="*/ 2 w 12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1">
                  <a:moveTo>
                    <a:pt x="12" y="0"/>
                  </a:moveTo>
                  <a:lnTo>
                    <a:pt x="0" y="2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470" y="1898"/>
              <a:ext cx="17" cy="21"/>
            </a:xfrm>
            <a:custGeom>
              <a:avLst/>
              <a:gdLst>
                <a:gd name="T0" fmla="*/ 3 w 25"/>
                <a:gd name="T1" fmla="*/ 0 h 29"/>
                <a:gd name="T2" fmla="*/ 5 w 25"/>
                <a:gd name="T3" fmla="*/ 3 h 29"/>
                <a:gd name="T4" fmla="*/ 2 w 25"/>
                <a:gd name="T5" fmla="*/ 8 h 29"/>
                <a:gd name="T6" fmla="*/ 0 w 25"/>
                <a:gd name="T7" fmla="*/ 5 h 29"/>
                <a:gd name="T8" fmla="*/ 3 w 2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9">
                  <a:moveTo>
                    <a:pt x="13" y="0"/>
                  </a:moveTo>
                  <a:lnTo>
                    <a:pt x="25" y="9"/>
                  </a:lnTo>
                  <a:lnTo>
                    <a:pt x="12" y="29"/>
                  </a:lnTo>
                  <a:lnTo>
                    <a:pt x="0" y="2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470" y="1897"/>
              <a:ext cx="9" cy="15"/>
            </a:xfrm>
            <a:custGeom>
              <a:avLst/>
              <a:gdLst>
                <a:gd name="T0" fmla="*/ 3 w 13"/>
                <a:gd name="T1" fmla="*/ 0 h 21"/>
                <a:gd name="T2" fmla="*/ 3 w 13"/>
                <a:gd name="T3" fmla="*/ 1 h 21"/>
                <a:gd name="T4" fmla="*/ 0 w 13"/>
                <a:gd name="T5" fmla="*/ 6 h 21"/>
                <a:gd name="T6" fmla="*/ 1 w 13"/>
                <a:gd name="T7" fmla="*/ 6 h 21"/>
                <a:gd name="T8" fmla="*/ 3 w 13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1">
                  <a:moveTo>
                    <a:pt x="13" y="0"/>
                  </a:moveTo>
                  <a:lnTo>
                    <a:pt x="13" y="1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478" y="1904"/>
              <a:ext cx="18" cy="21"/>
            </a:xfrm>
            <a:custGeom>
              <a:avLst/>
              <a:gdLst>
                <a:gd name="T0" fmla="*/ 3 w 25"/>
                <a:gd name="T1" fmla="*/ 0 h 27"/>
                <a:gd name="T2" fmla="*/ 6 w 25"/>
                <a:gd name="T3" fmla="*/ 3 h 27"/>
                <a:gd name="T4" fmla="*/ 3 w 25"/>
                <a:gd name="T5" fmla="*/ 9 h 27"/>
                <a:gd name="T6" fmla="*/ 0 w 25"/>
                <a:gd name="T7" fmla="*/ 7 h 27"/>
                <a:gd name="T8" fmla="*/ 3 w 2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7">
                  <a:moveTo>
                    <a:pt x="13" y="0"/>
                  </a:moveTo>
                  <a:lnTo>
                    <a:pt x="25" y="8"/>
                  </a:lnTo>
                  <a:lnTo>
                    <a:pt x="12" y="27"/>
                  </a:lnTo>
                  <a:lnTo>
                    <a:pt x="0" y="2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478" y="1904"/>
              <a:ext cx="9" cy="15"/>
            </a:xfrm>
            <a:custGeom>
              <a:avLst/>
              <a:gdLst>
                <a:gd name="T0" fmla="*/ 3 w 13"/>
                <a:gd name="T1" fmla="*/ 0 h 20"/>
                <a:gd name="T2" fmla="*/ 0 w 13"/>
                <a:gd name="T3" fmla="*/ 6 h 20"/>
                <a:gd name="T4" fmla="*/ 3 w 13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lnTo>
                    <a:pt x="0" y="2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486" y="1910"/>
              <a:ext cx="19" cy="23"/>
            </a:xfrm>
            <a:custGeom>
              <a:avLst/>
              <a:gdLst>
                <a:gd name="T0" fmla="*/ 4 w 27"/>
                <a:gd name="T1" fmla="*/ 0 h 30"/>
                <a:gd name="T2" fmla="*/ 6 w 27"/>
                <a:gd name="T3" fmla="*/ 4 h 30"/>
                <a:gd name="T4" fmla="*/ 3 w 27"/>
                <a:gd name="T5" fmla="*/ 11 h 30"/>
                <a:gd name="T6" fmla="*/ 0 w 27"/>
                <a:gd name="T7" fmla="*/ 6 h 30"/>
                <a:gd name="T8" fmla="*/ 4 w 27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0">
                  <a:moveTo>
                    <a:pt x="15" y="0"/>
                  </a:moveTo>
                  <a:lnTo>
                    <a:pt x="27" y="12"/>
                  </a:lnTo>
                  <a:lnTo>
                    <a:pt x="12" y="30"/>
                  </a:lnTo>
                  <a:lnTo>
                    <a:pt x="0" y="1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486" y="1910"/>
              <a:ext cx="11" cy="15"/>
            </a:xfrm>
            <a:custGeom>
              <a:avLst/>
              <a:gdLst>
                <a:gd name="T0" fmla="*/ 4 w 15"/>
                <a:gd name="T1" fmla="*/ 0 h 19"/>
                <a:gd name="T2" fmla="*/ 4 w 15"/>
                <a:gd name="T3" fmla="*/ 0 h 19"/>
                <a:gd name="T4" fmla="*/ 0 w 15"/>
                <a:gd name="T5" fmla="*/ 7 h 19"/>
                <a:gd name="T6" fmla="*/ 0 w 15"/>
                <a:gd name="T7" fmla="*/ 7 h 19"/>
                <a:gd name="T8" fmla="*/ 4 w 1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9">
                  <a:moveTo>
                    <a:pt x="13" y="0"/>
                  </a:moveTo>
                  <a:lnTo>
                    <a:pt x="15" y="0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494" y="1921"/>
              <a:ext cx="21" cy="23"/>
            </a:xfrm>
            <a:custGeom>
              <a:avLst/>
              <a:gdLst>
                <a:gd name="T0" fmla="*/ 3 w 32"/>
                <a:gd name="T1" fmla="*/ 0 h 30"/>
                <a:gd name="T2" fmla="*/ 6 w 32"/>
                <a:gd name="T3" fmla="*/ 5 h 30"/>
                <a:gd name="T4" fmla="*/ 3 w 32"/>
                <a:gd name="T5" fmla="*/ 11 h 30"/>
                <a:gd name="T6" fmla="*/ 0 w 32"/>
                <a:gd name="T7" fmla="*/ 5 h 30"/>
                <a:gd name="T8" fmla="*/ 3 w 32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">
                  <a:moveTo>
                    <a:pt x="18" y="0"/>
                  </a:moveTo>
                  <a:lnTo>
                    <a:pt x="32" y="15"/>
                  </a:lnTo>
                  <a:lnTo>
                    <a:pt x="14" y="30"/>
                  </a:lnTo>
                  <a:lnTo>
                    <a:pt x="0" y="1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494" y="1919"/>
              <a:ext cx="13" cy="14"/>
            </a:xfrm>
            <a:custGeom>
              <a:avLst/>
              <a:gdLst>
                <a:gd name="T0" fmla="*/ 5 w 18"/>
                <a:gd name="T1" fmla="*/ 0 h 18"/>
                <a:gd name="T2" fmla="*/ 5 w 18"/>
                <a:gd name="T3" fmla="*/ 1 h 18"/>
                <a:gd name="T4" fmla="*/ 0 w 18"/>
                <a:gd name="T5" fmla="*/ 5 h 18"/>
                <a:gd name="T6" fmla="*/ 1 w 18"/>
                <a:gd name="T7" fmla="*/ 7 h 18"/>
                <a:gd name="T8" fmla="*/ 5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">
                  <a:moveTo>
                    <a:pt x="17" y="0"/>
                  </a:moveTo>
                  <a:lnTo>
                    <a:pt x="18" y="1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503" y="1933"/>
              <a:ext cx="23" cy="24"/>
            </a:xfrm>
            <a:custGeom>
              <a:avLst/>
              <a:gdLst>
                <a:gd name="T0" fmla="*/ 4 w 35"/>
                <a:gd name="T1" fmla="*/ 0 h 33"/>
                <a:gd name="T2" fmla="*/ 7 w 35"/>
                <a:gd name="T3" fmla="*/ 5 h 33"/>
                <a:gd name="T4" fmla="*/ 3 w 35"/>
                <a:gd name="T5" fmla="*/ 9 h 33"/>
                <a:gd name="T6" fmla="*/ 0 w 35"/>
                <a:gd name="T7" fmla="*/ 4 h 33"/>
                <a:gd name="T8" fmla="*/ 4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3">
                  <a:moveTo>
                    <a:pt x="20" y="0"/>
                  </a:moveTo>
                  <a:lnTo>
                    <a:pt x="35" y="19"/>
                  </a:lnTo>
                  <a:lnTo>
                    <a:pt x="15" y="33"/>
                  </a:lnTo>
                  <a:lnTo>
                    <a:pt x="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1503" y="1931"/>
              <a:ext cx="12" cy="13"/>
            </a:xfrm>
            <a:custGeom>
              <a:avLst/>
              <a:gdLst>
                <a:gd name="T0" fmla="*/ 2 w 20"/>
                <a:gd name="T1" fmla="*/ 0 h 15"/>
                <a:gd name="T2" fmla="*/ 2 w 20"/>
                <a:gd name="T3" fmla="*/ 2 h 15"/>
                <a:gd name="T4" fmla="*/ 0 w 20"/>
                <a:gd name="T5" fmla="*/ 9 h 15"/>
                <a:gd name="T6" fmla="*/ 1 w 20"/>
                <a:gd name="T7" fmla="*/ 9 h 15"/>
                <a:gd name="T8" fmla="*/ 2 w 2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lnTo>
                    <a:pt x="20" y="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512" y="1948"/>
              <a:ext cx="23" cy="26"/>
            </a:xfrm>
            <a:custGeom>
              <a:avLst/>
              <a:gdLst>
                <a:gd name="T0" fmla="*/ 4 w 35"/>
                <a:gd name="T1" fmla="*/ 0 h 35"/>
                <a:gd name="T2" fmla="*/ 7 w 35"/>
                <a:gd name="T3" fmla="*/ 7 h 35"/>
                <a:gd name="T4" fmla="*/ 3 w 35"/>
                <a:gd name="T5" fmla="*/ 10 h 35"/>
                <a:gd name="T6" fmla="*/ 0 w 35"/>
                <a:gd name="T7" fmla="*/ 4 h 35"/>
                <a:gd name="T8" fmla="*/ 4 w 35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5">
                  <a:moveTo>
                    <a:pt x="20" y="0"/>
                  </a:moveTo>
                  <a:lnTo>
                    <a:pt x="35" y="21"/>
                  </a:lnTo>
                  <a:lnTo>
                    <a:pt x="15" y="35"/>
                  </a:lnTo>
                  <a:lnTo>
                    <a:pt x="0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1512" y="1948"/>
              <a:ext cx="14" cy="9"/>
            </a:xfrm>
            <a:custGeom>
              <a:avLst/>
              <a:gdLst>
                <a:gd name="T0" fmla="*/ 5 w 20"/>
                <a:gd name="T1" fmla="*/ 0 h 14"/>
                <a:gd name="T2" fmla="*/ 0 w 20"/>
                <a:gd name="T3" fmla="*/ 3 h 14"/>
                <a:gd name="T4" fmla="*/ 5 w 20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4">
                  <a:moveTo>
                    <a:pt x="20" y="0"/>
                  </a:moveTo>
                  <a:lnTo>
                    <a:pt x="0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1523" y="1963"/>
              <a:ext cx="22" cy="26"/>
            </a:xfrm>
            <a:custGeom>
              <a:avLst/>
              <a:gdLst>
                <a:gd name="T0" fmla="*/ 4 w 33"/>
                <a:gd name="T1" fmla="*/ 0 h 33"/>
                <a:gd name="T2" fmla="*/ 7 w 33"/>
                <a:gd name="T3" fmla="*/ 8 h 33"/>
                <a:gd name="T4" fmla="*/ 3 w 33"/>
                <a:gd name="T5" fmla="*/ 13 h 33"/>
                <a:gd name="T6" fmla="*/ 0 w 33"/>
                <a:gd name="T7" fmla="*/ 6 h 33"/>
                <a:gd name="T8" fmla="*/ 4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3">
                  <a:moveTo>
                    <a:pt x="20" y="0"/>
                  </a:moveTo>
                  <a:lnTo>
                    <a:pt x="33" y="20"/>
                  </a:lnTo>
                  <a:lnTo>
                    <a:pt x="14" y="33"/>
                  </a:lnTo>
                  <a:lnTo>
                    <a:pt x="0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523" y="1963"/>
              <a:ext cx="12" cy="11"/>
            </a:xfrm>
            <a:custGeom>
              <a:avLst/>
              <a:gdLst>
                <a:gd name="T0" fmla="*/ 2 w 20"/>
                <a:gd name="T1" fmla="*/ 0 h 14"/>
                <a:gd name="T2" fmla="*/ 0 w 20"/>
                <a:gd name="T3" fmla="*/ 6 h 14"/>
                <a:gd name="T4" fmla="*/ 2 w 20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4">
                  <a:moveTo>
                    <a:pt x="20" y="0"/>
                  </a:moveTo>
                  <a:lnTo>
                    <a:pt x="0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1531" y="1978"/>
              <a:ext cx="18" cy="17"/>
            </a:xfrm>
            <a:custGeom>
              <a:avLst/>
              <a:gdLst>
                <a:gd name="T0" fmla="*/ 5 w 25"/>
                <a:gd name="T1" fmla="*/ 0 h 22"/>
                <a:gd name="T2" fmla="*/ 6 w 25"/>
                <a:gd name="T3" fmla="*/ 3 h 22"/>
                <a:gd name="T4" fmla="*/ 1 w 25"/>
                <a:gd name="T5" fmla="*/ 8 h 22"/>
                <a:gd name="T6" fmla="*/ 0 w 25"/>
                <a:gd name="T7" fmla="*/ 5 h 22"/>
                <a:gd name="T8" fmla="*/ 5 w 25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2">
                  <a:moveTo>
                    <a:pt x="19" y="0"/>
                  </a:moveTo>
                  <a:lnTo>
                    <a:pt x="25" y="9"/>
                  </a:lnTo>
                  <a:lnTo>
                    <a:pt x="6" y="22"/>
                  </a:lnTo>
                  <a:lnTo>
                    <a:pt x="0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1294" y="2081"/>
              <a:ext cx="111" cy="18"/>
            </a:xfrm>
            <a:custGeom>
              <a:avLst/>
              <a:gdLst>
                <a:gd name="T0" fmla="*/ 0 w 161"/>
                <a:gd name="T1" fmla="*/ 1 h 26"/>
                <a:gd name="T2" fmla="*/ 37 w 161"/>
                <a:gd name="T3" fmla="*/ 0 h 26"/>
                <a:gd name="T4" fmla="*/ 37 w 161"/>
                <a:gd name="T5" fmla="*/ 6 h 26"/>
                <a:gd name="T6" fmla="*/ 0 w 161"/>
                <a:gd name="T7" fmla="*/ 6 h 26"/>
                <a:gd name="T8" fmla="*/ 0 w 161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" h="26">
                  <a:moveTo>
                    <a:pt x="0" y="2"/>
                  </a:moveTo>
                  <a:lnTo>
                    <a:pt x="161" y="0"/>
                  </a:lnTo>
                  <a:lnTo>
                    <a:pt x="161" y="24"/>
                  </a:lnTo>
                  <a:lnTo>
                    <a:pt x="0" y="2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405" y="2079"/>
              <a:ext cx="15" cy="20"/>
            </a:xfrm>
            <a:custGeom>
              <a:avLst/>
              <a:gdLst>
                <a:gd name="T0" fmla="*/ 0 w 22"/>
                <a:gd name="T1" fmla="*/ 1 h 25"/>
                <a:gd name="T2" fmla="*/ 5 w 22"/>
                <a:gd name="T3" fmla="*/ 0 h 25"/>
                <a:gd name="T4" fmla="*/ 5 w 22"/>
                <a:gd name="T5" fmla="*/ 10 h 25"/>
                <a:gd name="T6" fmla="*/ 1 w 22"/>
                <a:gd name="T7" fmla="*/ 10 h 25"/>
                <a:gd name="T8" fmla="*/ 0 w 22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5">
                  <a:moveTo>
                    <a:pt x="0" y="1"/>
                  </a:moveTo>
                  <a:lnTo>
                    <a:pt x="21" y="0"/>
                  </a:lnTo>
                  <a:lnTo>
                    <a:pt x="22" y="24"/>
                  </a:lnTo>
                  <a:lnTo>
                    <a:pt x="1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405" y="2081"/>
              <a:ext cx="2" cy="18"/>
            </a:xfrm>
            <a:custGeom>
              <a:avLst/>
              <a:gdLst>
                <a:gd name="T0" fmla="*/ 0 w 1"/>
                <a:gd name="T1" fmla="*/ 8 h 24"/>
                <a:gd name="T2" fmla="*/ 16 w 1"/>
                <a:gd name="T3" fmla="*/ 8 h 24"/>
                <a:gd name="T4" fmla="*/ 0 w 1"/>
                <a:gd name="T5" fmla="*/ 0 h 24"/>
                <a:gd name="T6" fmla="*/ 0 w 1"/>
                <a:gd name="T7" fmla="*/ 8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4">
                  <a:moveTo>
                    <a:pt x="0" y="24"/>
                  </a:moveTo>
                  <a:lnTo>
                    <a:pt x="1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419" y="2075"/>
              <a:ext cx="18" cy="23"/>
            </a:xfrm>
            <a:custGeom>
              <a:avLst/>
              <a:gdLst>
                <a:gd name="T0" fmla="*/ 0 w 26"/>
                <a:gd name="T1" fmla="*/ 2 h 30"/>
                <a:gd name="T2" fmla="*/ 6 w 26"/>
                <a:gd name="T3" fmla="*/ 0 h 30"/>
                <a:gd name="T4" fmla="*/ 6 w 26"/>
                <a:gd name="T5" fmla="*/ 8 h 30"/>
                <a:gd name="T6" fmla="*/ 1 w 26"/>
                <a:gd name="T7" fmla="*/ 11 h 30"/>
                <a:gd name="T8" fmla="*/ 0 w 26"/>
                <a:gd name="T9" fmla="*/ 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30">
                  <a:moveTo>
                    <a:pt x="0" y="6"/>
                  </a:moveTo>
                  <a:lnTo>
                    <a:pt x="23" y="0"/>
                  </a:lnTo>
                  <a:lnTo>
                    <a:pt x="26" y="24"/>
                  </a:lnTo>
                  <a:lnTo>
                    <a:pt x="3" y="3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1433" y="2069"/>
              <a:ext cx="20" cy="24"/>
            </a:xfrm>
            <a:custGeom>
              <a:avLst/>
              <a:gdLst>
                <a:gd name="T0" fmla="*/ 0 w 30"/>
                <a:gd name="T1" fmla="*/ 3 h 32"/>
                <a:gd name="T2" fmla="*/ 5 w 30"/>
                <a:gd name="T3" fmla="*/ 0 h 32"/>
                <a:gd name="T4" fmla="*/ 6 w 30"/>
                <a:gd name="T5" fmla="*/ 8 h 32"/>
                <a:gd name="T6" fmla="*/ 1 w 30"/>
                <a:gd name="T7" fmla="*/ 11 h 32"/>
                <a:gd name="T8" fmla="*/ 0 w 30"/>
                <a:gd name="T9" fmla="*/ 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2">
                  <a:moveTo>
                    <a:pt x="0" y="9"/>
                  </a:moveTo>
                  <a:lnTo>
                    <a:pt x="23" y="0"/>
                  </a:lnTo>
                  <a:lnTo>
                    <a:pt x="30" y="23"/>
                  </a:lnTo>
                  <a:lnTo>
                    <a:pt x="8" y="3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1433" y="2075"/>
              <a:ext cx="4" cy="18"/>
            </a:xfrm>
            <a:custGeom>
              <a:avLst/>
              <a:gdLst>
                <a:gd name="T0" fmla="*/ 1 w 8"/>
                <a:gd name="T1" fmla="*/ 8 h 24"/>
                <a:gd name="T2" fmla="*/ 1 w 8"/>
                <a:gd name="T3" fmla="*/ 8 h 24"/>
                <a:gd name="T4" fmla="*/ 0 w 8"/>
                <a:gd name="T5" fmla="*/ 1 h 24"/>
                <a:gd name="T6" fmla="*/ 1 w 8"/>
                <a:gd name="T7" fmla="*/ 0 h 24"/>
                <a:gd name="T8" fmla="*/ 1 w 8"/>
                <a:gd name="T9" fmla="*/ 8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4">
                  <a:moveTo>
                    <a:pt x="6" y="24"/>
                  </a:moveTo>
                  <a:lnTo>
                    <a:pt x="8" y="24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1446" y="2061"/>
              <a:ext cx="22" cy="24"/>
            </a:xfrm>
            <a:custGeom>
              <a:avLst/>
              <a:gdLst>
                <a:gd name="T0" fmla="*/ 0 w 32"/>
                <a:gd name="T1" fmla="*/ 4 h 31"/>
                <a:gd name="T2" fmla="*/ 5 w 32"/>
                <a:gd name="T3" fmla="*/ 0 h 31"/>
                <a:gd name="T4" fmla="*/ 7 w 32"/>
                <a:gd name="T5" fmla="*/ 7 h 31"/>
                <a:gd name="T6" fmla="*/ 3 w 32"/>
                <a:gd name="T7" fmla="*/ 12 h 31"/>
                <a:gd name="T8" fmla="*/ 0 w 32"/>
                <a:gd name="T9" fmla="*/ 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1">
                  <a:moveTo>
                    <a:pt x="0" y="10"/>
                  </a:moveTo>
                  <a:lnTo>
                    <a:pt x="20" y="0"/>
                  </a:lnTo>
                  <a:lnTo>
                    <a:pt x="32" y="21"/>
                  </a:lnTo>
                  <a:lnTo>
                    <a:pt x="12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1446" y="2069"/>
              <a:ext cx="9" cy="16"/>
            </a:xfrm>
            <a:custGeom>
              <a:avLst/>
              <a:gdLst>
                <a:gd name="T0" fmla="*/ 3 w 12"/>
                <a:gd name="T1" fmla="*/ 6 h 23"/>
                <a:gd name="T2" fmla="*/ 4 w 12"/>
                <a:gd name="T3" fmla="*/ 5 h 23"/>
                <a:gd name="T4" fmla="*/ 0 w 12"/>
                <a:gd name="T5" fmla="*/ 0 h 23"/>
                <a:gd name="T6" fmla="*/ 2 w 12"/>
                <a:gd name="T7" fmla="*/ 0 h 23"/>
                <a:gd name="T8" fmla="*/ 3 w 12"/>
                <a:gd name="T9" fmla="*/ 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3">
                  <a:moveTo>
                    <a:pt x="9" y="23"/>
                  </a:moveTo>
                  <a:lnTo>
                    <a:pt x="12" y="21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460" y="2054"/>
              <a:ext cx="19" cy="22"/>
            </a:xfrm>
            <a:custGeom>
              <a:avLst/>
              <a:gdLst>
                <a:gd name="T0" fmla="*/ 0 w 28"/>
                <a:gd name="T1" fmla="*/ 3 h 30"/>
                <a:gd name="T2" fmla="*/ 3 w 28"/>
                <a:gd name="T3" fmla="*/ 0 h 30"/>
                <a:gd name="T4" fmla="*/ 6 w 28"/>
                <a:gd name="T5" fmla="*/ 6 h 30"/>
                <a:gd name="T6" fmla="*/ 2 w 28"/>
                <a:gd name="T7" fmla="*/ 9 h 30"/>
                <a:gd name="T8" fmla="*/ 0 w 28"/>
                <a:gd name="T9" fmla="*/ 3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0">
                  <a:moveTo>
                    <a:pt x="0" y="9"/>
                  </a:moveTo>
                  <a:lnTo>
                    <a:pt x="16" y="0"/>
                  </a:lnTo>
                  <a:lnTo>
                    <a:pt x="28" y="21"/>
                  </a:lnTo>
                  <a:lnTo>
                    <a:pt x="12" y="3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460" y="2061"/>
              <a:ext cx="8" cy="15"/>
            </a:xfrm>
            <a:custGeom>
              <a:avLst/>
              <a:gdLst>
                <a:gd name="T0" fmla="*/ 2 w 12"/>
                <a:gd name="T1" fmla="*/ 6 h 21"/>
                <a:gd name="T2" fmla="*/ 0 w 12"/>
                <a:gd name="T3" fmla="*/ 0 h 21"/>
                <a:gd name="T4" fmla="*/ 2 w 12"/>
                <a:gd name="T5" fmla="*/ 6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1">
                  <a:moveTo>
                    <a:pt x="12" y="21"/>
                  </a:moveTo>
                  <a:lnTo>
                    <a:pt x="0" y="0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470" y="2049"/>
              <a:ext cx="17" cy="21"/>
            </a:xfrm>
            <a:custGeom>
              <a:avLst/>
              <a:gdLst>
                <a:gd name="T0" fmla="*/ 0 w 25"/>
                <a:gd name="T1" fmla="*/ 3 h 29"/>
                <a:gd name="T2" fmla="*/ 2 w 25"/>
                <a:gd name="T3" fmla="*/ 0 h 29"/>
                <a:gd name="T4" fmla="*/ 5 w 25"/>
                <a:gd name="T5" fmla="*/ 5 h 29"/>
                <a:gd name="T6" fmla="*/ 3 w 25"/>
                <a:gd name="T7" fmla="*/ 8 h 29"/>
                <a:gd name="T8" fmla="*/ 0 w 25"/>
                <a:gd name="T9" fmla="*/ 3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9">
                  <a:moveTo>
                    <a:pt x="0" y="9"/>
                  </a:moveTo>
                  <a:lnTo>
                    <a:pt x="12" y="0"/>
                  </a:lnTo>
                  <a:lnTo>
                    <a:pt x="25" y="20"/>
                  </a:lnTo>
                  <a:lnTo>
                    <a:pt x="13" y="2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470" y="2054"/>
              <a:ext cx="9" cy="16"/>
            </a:xfrm>
            <a:custGeom>
              <a:avLst/>
              <a:gdLst>
                <a:gd name="T0" fmla="*/ 3 w 13"/>
                <a:gd name="T1" fmla="*/ 7 h 21"/>
                <a:gd name="T2" fmla="*/ 0 w 13"/>
                <a:gd name="T3" fmla="*/ 1 h 21"/>
                <a:gd name="T4" fmla="*/ 1 w 13"/>
                <a:gd name="T5" fmla="*/ 0 h 21"/>
                <a:gd name="T6" fmla="*/ 3 w 13"/>
                <a:gd name="T7" fmla="*/ 7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1">
                  <a:moveTo>
                    <a:pt x="13" y="2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478" y="2042"/>
              <a:ext cx="18" cy="21"/>
            </a:xfrm>
            <a:custGeom>
              <a:avLst/>
              <a:gdLst>
                <a:gd name="T0" fmla="*/ 0 w 25"/>
                <a:gd name="T1" fmla="*/ 3 h 29"/>
                <a:gd name="T2" fmla="*/ 3 w 25"/>
                <a:gd name="T3" fmla="*/ 0 h 29"/>
                <a:gd name="T4" fmla="*/ 6 w 25"/>
                <a:gd name="T5" fmla="*/ 5 h 29"/>
                <a:gd name="T6" fmla="*/ 3 w 25"/>
                <a:gd name="T7" fmla="*/ 8 h 29"/>
                <a:gd name="T8" fmla="*/ 0 w 25"/>
                <a:gd name="T9" fmla="*/ 3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9">
                  <a:moveTo>
                    <a:pt x="0" y="9"/>
                  </a:moveTo>
                  <a:lnTo>
                    <a:pt x="12" y="0"/>
                  </a:lnTo>
                  <a:lnTo>
                    <a:pt x="25" y="20"/>
                  </a:lnTo>
                  <a:lnTo>
                    <a:pt x="13" y="2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478" y="2049"/>
              <a:ext cx="9" cy="14"/>
            </a:xfrm>
            <a:custGeom>
              <a:avLst/>
              <a:gdLst>
                <a:gd name="T0" fmla="*/ 3 w 13"/>
                <a:gd name="T1" fmla="*/ 5 h 20"/>
                <a:gd name="T2" fmla="*/ 0 w 13"/>
                <a:gd name="T3" fmla="*/ 0 h 20"/>
                <a:gd name="T4" fmla="*/ 3 w 13"/>
                <a:gd name="T5" fmla="*/ 5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0">
                  <a:moveTo>
                    <a:pt x="13" y="20"/>
                  </a:moveTo>
                  <a:lnTo>
                    <a:pt x="0" y="0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486" y="2034"/>
              <a:ext cx="19" cy="21"/>
            </a:xfrm>
            <a:custGeom>
              <a:avLst/>
              <a:gdLst>
                <a:gd name="T0" fmla="*/ 0 w 29"/>
                <a:gd name="T1" fmla="*/ 4 h 28"/>
                <a:gd name="T2" fmla="*/ 2 w 29"/>
                <a:gd name="T3" fmla="*/ 0 h 28"/>
                <a:gd name="T4" fmla="*/ 5 w 29"/>
                <a:gd name="T5" fmla="*/ 6 h 28"/>
                <a:gd name="T6" fmla="*/ 3 w 29"/>
                <a:gd name="T7" fmla="*/ 9 h 28"/>
                <a:gd name="T8" fmla="*/ 0 w 29"/>
                <a:gd name="T9" fmla="*/ 4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8">
                  <a:moveTo>
                    <a:pt x="0" y="10"/>
                  </a:moveTo>
                  <a:lnTo>
                    <a:pt x="12" y="0"/>
                  </a:lnTo>
                  <a:lnTo>
                    <a:pt x="29" y="18"/>
                  </a:lnTo>
                  <a:lnTo>
                    <a:pt x="17" y="2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486" y="2042"/>
              <a:ext cx="11" cy="15"/>
            </a:xfrm>
            <a:custGeom>
              <a:avLst/>
              <a:gdLst>
                <a:gd name="T0" fmla="*/ 3 w 17"/>
                <a:gd name="T1" fmla="*/ 6 h 20"/>
                <a:gd name="T2" fmla="*/ 3 w 17"/>
                <a:gd name="T3" fmla="*/ 6 h 20"/>
                <a:gd name="T4" fmla="*/ 0 w 17"/>
                <a:gd name="T5" fmla="*/ 0 h 20"/>
                <a:gd name="T6" fmla="*/ 1 w 17"/>
                <a:gd name="T7" fmla="*/ 0 h 20"/>
                <a:gd name="T8" fmla="*/ 3 w 17"/>
                <a:gd name="T9" fmla="*/ 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0">
                  <a:moveTo>
                    <a:pt x="15" y="20"/>
                  </a:moveTo>
                  <a:lnTo>
                    <a:pt x="17" y="18"/>
                  </a:lnTo>
                  <a:lnTo>
                    <a:pt x="0" y="0"/>
                  </a:lnTo>
                  <a:lnTo>
                    <a:pt x="2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1494" y="2024"/>
              <a:ext cx="21" cy="22"/>
            </a:xfrm>
            <a:custGeom>
              <a:avLst/>
              <a:gdLst>
                <a:gd name="T0" fmla="*/ 0 w 32"/>
                <a:gd name="T1" fmla="*/ 4 h 30"/>
                <a:gd name="T2" fmla="*/ 3 w 32"/>
                <a:gd name="T3" fmla="*/ 0 h 30"/>
                <a:gd name="T4" fmla="*/ 6 w 32"/>
                <a:gd name="T5" fmla="*/ 4 h 30"/>
                <a:gd name="T6" fmla="*/ 3 w 32"/>
                <a:gd name="T7" fmla="*/ 9 h 30"/>
                <a:gd name="T8" fmla="*/ 0 w 32"/>
                <a:gd name="T9" fmla="*/ 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">
                  <a:moveTo>
                    <a:pt x="0" y="15"/>
                  </a:moveTo>
                  <a:lnTo>
                    <a:pt x="14" y="0"/>
                  </a:lnTo>
                  <a:lnTo>
                    <a:pt x="32" y="15"/>
                  </a:lnTo>
                  <a:lnTo>
                    <a:pt x="18" y="3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1494" y="2034"/>
              <a:ext cx="13" cy="14"/>
            </a:xfrm>
            <a:custGeom>
              <a:avLst/>
              <a:gdLst>
                <a:gd name="T0" fmla="*/ 5 w 18"/>
                <a:gd name="T1" fmla="*/ 7 h 18"/>
                <a:gd name="T2" fmla="*/ 5 w 18"/>
                <a:gd name="T3" fmla="*/ 5 h 18"/>
                <a:gd name="T4" fmla="*/ 0 w 18"/>
                <a:gd name="T5" fmla="*/ 1 h 18"/>
                <a:gd name="T6" fmla="*/ 0 w 18"/>
                <a:gd name="T7" fmla="*/ 0 h 18"/>
                <a:gd name="T8" fmla="*/ 5 w 18"/>
                <a:gd name="T9" fmla="*/ 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">
                  <a:moveTo>
                    <a:pt x="17" y="18"/>
                  </a:moveTo>
                  <a:lnTo>
                    <a:pt x="18" y="1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503" y="2008"/>
              <a:ext cx="23" cy="28"/>
            </a:xfrm>
            <a:custGeom>
              <a:avLst/>
              <a:gdLst>
                <a:gd name="T0" fmla="*/ 0 w 33"/>
                <a:gd name="T1" fmla="*/ 6 h 37"/>
                <a:gd name="T2" fmla="*/ 3 w 33"/>
                <a:gd name="T3" fmla="*/ 0 h 37"/>
                <a:gd name="T4" fmla="*/ 8 w 33"/>
                <a:gd name="T5" fmla="*/ 6 h 37"/>
                <a:gd name="T6" fmla="*/ 4 w 33"/>
                <a:gd name="T7" fmla="*/ 12 h 37"/>
                <a:gd name="T8" fmla="*/ 0 w 33"/>
                <a:gd name="T9" fmla="*/ 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7">
                  <a:moveTo>
                    <a:pt x="0" y="20"/>
                  </a:moveTo>
                  <a:lnTo>
                    <a:pt x="15" y="0"/>
                  </a:lnTo>
                  <a:lnTo>
                    <a:pt x="33" y="17"/>
                  </a:lnTo>
                  <a:lnTo>
                    <a:pt x="18" y="3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1503" y="2024"/>
              <a:ext cx="12" cy="12"/>
            </a:xfrm>
            <a:custGeom>
              <a:avLst/>
              <a:gdLst>
                <a:gd name="T0" fmla="*/ 3 w 18"/>
                <a:gd name="T1" fmla="*/ 4 h 17"/>
                <a:gd name="T2" fmla="*/ 3 w 18"/>
                <a:gd name="T3" fmla="*/ 4 h 17"/>
                <a:gd name="T4" fmla="*/ 0 w 18"/>
                <a:gd name="T5" fmla="*/ 0 h 17"/>
                <a:gd name="T6" fmla="*/ 3 w 18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7">
                  <a:moveTo>
                    <a:pt x="18" y="15"/>
                  </a:moveTo>
                  <a:lnTo>
                    <a:pt x="18" y="17"/>
                  </a:lnTo>
                  <a:lnTo>
                    <a:pt x="0" y="0"/>
                  </a:lnTo>
                  <a:lnTo>
                    <a:pt x="18" y="15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1512" y="1993"/>
              <a:ext cx="23" cy="28"/>
            </a:xfrm>
            <a:custGeom>
              <a:avLst/>
              <a:gdLst>
                <a:gd name="T0" fmla="*/ 0 w 35"/>
                <a:gd name="T1" fmla="*/ 10 h 34"/>
                <a:gd name="T2" fmla="*/ 3 w 35"/>
                <a:gd name="T3" fmla="*/ 0 h 34"/>
                <a:gd name="T4" fmla="*/ 7 w 35"/>
                <a:gd name="T5" fmla="*/ 6 h 34"/>
                <a:gd name="T6" fmla="*/ 4 w 35"/>
                <a:gd name="T7" fmla="*/ 16 h 34"/>
                <a:gd name="T8" fmla="*/ 0 w 35"/>
                <a:gd name="T9" fmla="*/ 1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4">
                  <a:moveTo>
                    <a:pt x="0" y="21"/>
                  </a:moveTo>
                  <a:lnTo>
                    <a:pt x="15" y="0"/>
                  </a:lnTo>
                  <a:lnTo>
                    <a:pt x="35" y="13"/>
                  </a:lnTo>
                  <a:lnTo>
                    <a:pt x="20" y="3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1512" y="2008"/>
              <a:ext cx="14" cy="13"/>
            </a:xfrm>
            <a:custGeom>
              <a:avLst/>
              <a:gdLst>
                <a:gd name="T0" fmla="*/ 5 w 20"/>
                <a:gd name="T1" fmla="*/ 6 h 17"/>
                <a:gd name="T2" fmla="*/ 5 w 20"/>
                <a:gd name="T3" fmla="*/ 5 h 17"/>
                <a:gd name="T4" fmla="*/ 0 w 20"/>
                <a:gd name="T5" fmla="*/ 2 h 17"/>
                <a:gd name="T6" fmla="*/ 1 w 20"/>
                <a:gd name="T7" fmla="*/ 0 h 17"/>
                <a:gd name="T8" fmla="*/ 5 w 20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7">
                  <a:moveTo>
                    <a:pt x="20" y="17"/>
                  </a:moveTo>
                  <a:lnTo>
                    <a:pt x="20" y="1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1523" y="1978"/>
              <a:ext cx="22" cy="26"/>
            </a:xfrm>
            <a:custGeom>
              <a:avLst/>
              <a:gdLst>
                <a:gd name="T0" fmla="*/ 0 w 33"/>
                <a:gd name="T1" fmla="*/ 7 h 34"/>
                <a:gd name="T2" fmla="*/ 3 w 33"/>
                <a:gd name="T3" fmla="*/ 0 h 34"/>
                <a:gd name="T4" fmla="*/ 7 w 33"/>
                <a:gd name="T5" fmla="*/ 5 h 34"/>
                <a:gd name="T6" fmla="*/ 4 w 33"/>
                <a:gd name="T7" fmla="*/ 11 h 34"/>
                <a:gd name="T8" fmla="*/ 0 w 33"/>
                <a:gd name="T9" fmla="*/ 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4">
                  <a:moveTo>
                    <a:pt x="0" y="21"/>
                  </a:moveTo>
                  <a:lnTo>
                    <a:pt x="14" y="0"/>
                  </a:lnTo>
                  <a:lnTo>
                    <a:pt x="33" y="13"/>
                  </a:lnTo>
                  <a:lnTo>
                    <a:pt x="20" y="3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1523" y="1993"/>
              <a:ext cx="12" cy="11"/>
            </a:xfrm>
            <a:custGeom>
              <a:avLst/>
              <a:gdLst>
                <a:gd name="T0" fmla="*/ 2 w 20"/>
                <a:gd name="T1" fmla="*/ 7 h 13"/>
                <a:gd name="T2" fmla="*/ 0 w 20"/>
                <a:gd name="T3" fmla="*/ 0 h 13"/>
                <a:gd name="T4" fmla="*/ 2 w 20"/>
                <a:gd name="T5" fmla="*/ 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3">
                  <a:moveTo>
                    <a:pt x="20" y="13"/>
                  </a:moveTo>
                  <a:lnTo>
                    <a:pt x="0" y="0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1531" y="1971"/>
              <a:ext cx="18" cy="18"/>
            </a:xfrm>
            <a:custGeom>
              <a:avLst/>
              <a:gdLst>
                <a:gd name="T0" fmla="*/ 0 w 25"/>
                <a:gd name="T1" fmla="*/ 4 h 24"/>
                <a:gd name="T2" fmla="*/ 1 w 25"/>
                <a:gd name="T3" fmla="*/ 0 h 24"/>
                <a:gd name="T4" fmla="*/ 6 w 25"/>
                <a:gd name="T5" fmla="*/ 5 h 24"/>
                <a:gd name="T6" fmla="*/ 5 w 25"/>
                <a:gd name="T7" fmla="*/ 8 h 24"/>
                <a:gd name="T8" fmla="*/ 0 w 25"/>
                <a:gd name="T9" fmla="*/ 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4">
                  <a:moveTo>
                    <a:pt x="0" y="11"/>
                  </a:moveTo>
                  <a:lnTo>
                    <a:pt x="6" y="0"/>
                  </a:lnTo>
                  <a:lnTo>
                    <a:pt x="25" y="14"/>
                  </a:lnTo>
                  <a:lnTo>
                    <a:pt x="19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1286" y="1871"/>
              <a:ext cx="22" cy="29"/>
            </a:xfrm>
            <a:custGeom>
              <a:avLst/>
              <a:gdLst>
                <a:gd name="T0" fmla="*/ 4 w 33"/>
                <a:gd name="T1" fmla="*/ 0 h 38"/>
                <a:gd name="T2" fmla="*/ 7 w 33"/>
                <a:gd name="T3" fmla="*/ 8 h 38"/>
                <a:gd name="T4" fmla="*/ 2 w 33"/>
                <a:gd name="T5" fmla="*/ 13 h 38"/>
                <a:gd name="T6" fmla="*/ 0 w 33"/>
                <a:gd name="T7" fmla="*/ 5 h 38"/>
                <a:gd name="T8" fmla="*/ 4 w 3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8">
                  <a:moveTo>
                    <a:pt x="21" y="0"/>
                  </a:moveTo>
                  <a:lnTo>
                    <a:pt x="33" y="26"/>
                  </a:lnTo>
                  <a:lnTo>
                    <a:pt x="12" y="38"/>
                  </a:lnTo>
                  <a:lnTo>
                    <a:pt x="0" y="1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1293" y="1892"/>
              <a:ext cx="22" cy="21"/>
            </a:xfrm>
            <a:custGeom>
              <a:avLst/>
              <a:gdLst>
                <a:gd name="T0" fmla="*/ 5 w 32"/>
                <a:gd name="T1" fmla="*/ 0 h 28"/>
                <a:gd name="T2" fmla="*/ 7 w 32"/>
                <a:gd name="T3" fmla="*/ 6 h 28"/>
                <a:gd name="T4" fmla="*/ 2 w 32"/>
                <a:gd name="T5" fmla="*/ 9 h 28"/>
                <a:gd name="T6" fmla="*/ 0 w 32"/>
                <a:gd name="T7" fmla="*/ 3 h 28"/>
                <a:gd name="T8" fmla="*/ 5 w 32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8">
                  <a:moveTo>
                    <a:pt x="22" y="0"/>
                  </a:moveTo>
                  <a:lnTo>
                    <a:pt x="32" y="19"/>
                  </a:lnTo>
                  <a:lnTo>
                    <a:pt x="9" y="28"/>
                  </a:lnTo>
                  <a:lnTo>
                    <a:pt x="0" y="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1293" y="1891"/>
              <a:ext cx="15" cy="9"/>
            </a:xfrm>
            <a:custGeom>
              <a:avLst/>
              <a:gdLst>
                <a:gd name="T0" fmla="*/ 5 w 22"/>
                <a:gd name="T1" fmla="*/ 0 h 12"/>
                <a:gd name="T2" fmla="*/ 5 w 22"/>
                <a:gd name="T3" fmla="*/ 2 h 12"/>
                <a:gd name="T4" fmla="*/ 0 w 22"/>
                <a:gd name="T5" fmla="*/ 4 h 12"/>
                <a:gd name="T6" fmla="*/ 1 w 22"/>
                <a:gd name="T7" fmla="*/ 4 h 12"/>
                <a:gd name="T8" fmla="*/ 5 w 2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2">
                  <a:moveTo>
                    <a:pt x="22" y="0"/>
                  </a:moveTo>
                  <a:lnTo>
                    <a:pt x="22" y="2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1298" y="1907"/>
              <a:ext cx="22" cy="23"/>
            </a:xfrm>
            <a:custGeom>
              <a:avLst/>
              <a:gdLst>
                <a:gd name="T0" fmla="*/ 7 w 30"/>
                <a:gd name="T1" fmla="*/ 0 h 30"/>
                <a:gd name="T2" fmla="*/ 9 w 30"/>
                <a:gd name="T3" fmla="*/ 8 h 30"/>
                <a:gd name="T4" fmla="*/ 2 w 30"/>
                <a:gd name="T5" fmla="*/ 11 h 30"/>
                <a:gd name="T6" fmla="*/ 0 w 30"/>
                <a:gd name="T7" fmla="*/ 2 h 30"/>
                <a:gd name="T8" fmla="*/ 7 w 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0">
                  <a:moveTo>
                    <a:pt x="23" y="0"/>
                  </a:moveTo>
                  <a:lnTo>
                    <a:pt x="30" y="22"/>
                  </a:lnTo>
                  <a:lnTo>
                    <a:pt x="7" y="30"/>
                  </a:lnTo>
                  <a:lnTo>
                    <a:pt x="0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1298" y="1907"/>
              <a:ext cx="17" cy="6"/>
            </a:xfrm>
            <a:custGeom>
              <a:avLst/>
              <a:gdLst>
                <a:gd name="T0" fmla="*/ 7 w 23"/>
                <a:gd name="T1" fmla="*/ 0 h 9"/>
                <a:gd name="T2" fmla="*/ 7 w 23"/>
                <a:gd name="T3" fmla="*/ 1 h 9"/>
                <a:gd name="T4" fmla="*/ 0 w 23"/>
                <a:gd name="T5" fmla="*/ 2 h 9"/>
                <a:gd name="T6" fmla="*/ 7 w 2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2"/>
                  </a:lnTo>
                  <a:lnTo>
                    <a:pt x="0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1304" y="1925"/>
              <a:ext cx="20" cy="22"/>
            </a:xfrm>
            <a:custGeom>
              <a:avLst/>
              <a:gdLst>
                <a:gd name="T0" fmla="*/ 6 w 29"/>
                <a:gd name="T1" fmla="*/ 0 h 29"/>
                <a:gd name="T2" fmla="*/ 7 w 29"/>
                <a:gd name="T3" fmla="*/ 7 h 29"/>
                <a:gd name="T4" fmla="*/ 1 w 29"/>
                <a:gd name="T5" fmla="*/ 10 h 29"/>
                <a:gd name="T6" fmla="*/ 0 w 29"/>
                <a:gd name="T7" fmla="*/ 3 h 29"/>
                <a:gd name="T8" fmla="*/ 6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9">
                  <a:moveTo>
                    <a:pt x="23" y="0"/>
                  </a:moveTo>
                  <a:lnTo>
                    <a:pt x="29" y="21"/>
                  </a:lnTo>
                  <a:lnTo>
                    <a:pt x="6" y="29"/>
                  </a:lnTo>
                  <a:lnTo>
                    <a:pt x="0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1304" y="1925"/>
              <a:ext cx="16" cy="5"/>
            </a:xfrm>
            <a:custGeom>
              <a:avLst/>
              <a:gdLst>
                <a:gd name="T0" fmla="*/ 6 w 23"/>
                <a:gd name="T1" fmla="*/ 0 h 8"/>
                <a:gd name="T2" fmla="*/ 0 w 23"/>
                <a:gd name="T3" fmla="*/ 1 h 8"/>
                <a:gd name="T4" fmla="*/ 6 w 23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8">
                  <a:moveTo>
                    <a:pt x="23" y="0"/>
                  </a:moveTo>
                  <a:lnTo>
                    <a:pt x="0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1308" y="1942"/>
              <a:ext cx="20" cy="17"/>
            </a:xfrm>
            <a:custGeom>
              <a:avLst/>
              <a:gdLst>
                <a:gd name="T0" fmla="*/ 6 w 29"/>
                <a:gd name="T1" fmla="*/ 0 h 22"/>
                <a:gd name="T2" fmla="*/ 7 w 29"/>
                <a:gd name="T3" fmla="*/ 7 h 22"/>
                <a:gd name="T4" fmla="*/ 1 w 29"/>
                <a:gd name="T5" fmla="*/ 8 h 22"/>
                <a:gd name="T6" fmla="*/ 0 w 29"/>
                <a:gd name="T7" fmla="*/ 2 h 22"/>
                <a:gd name="T8" fmla="*/ 6 w 2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2">
                  <a:moveTo>
                    <a:pt x="25" y="0"/>
                  </a:moveTo>
                  <a:lnTo>
                    <a:pt x="29" y="19"/>
                  </a:lnTo>
                  <a:lnTo>
                    <a:pt x="5" y="22"/>
                  </a:lnTo>
                  <a:lnTo>
                    <a:pt x="0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308" y="1941"/>
              <a:ext cx="16" cy="6"/>
            </a:xfrm>
            <a:custGeom>
              <a:avLst/>
              <a:gdLst>
                <a:gd name="T0" fmla="*/ 4 w 25"/>
                <a:gd name="T1" fmla="*/ 0 h 8"/>
                <a:gd name="T2" fmla="*/ 4 w 25"/>
                <a:gd name="T3" fmla="*/ 2 h 8"/>
                <a:gd name="T4" fmla="*/ 0 w 25"/>
                <a:gd name="T5" fmla="*/ 2 h 8"/>
                <a:gd name="T6" fmla="*/ 0 w 25"/>
                <a:gd name="T7" fmla="*/ 3 h 8"/>
                <a:gd name="T8" fmla="*/ 4 w 2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8">
                  <a:moveTo>
                    <a:pt x="23" y="0"/>
                  </a:moveTo>
                  <a:lnTo>
                    <a:pt x="25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1312" y="1957"/>
              <a:ext cx="16" cy="14"/>
            </a:xfrm>
            <a:custGeom>
              <a:avLst/>
              <a:gdLst>
                <a:gd name="T0" fmla="*/ 4 w 26"/>
                <a:gd name="T1" fmla="*/ 0 h 18"/>
                <a:gd name="T2" fmla="*/ 4 w 26"/>
                <a:gd name="T3" fmla="*/ 5 h 18"/>
                <a:gd name="T4" fmla="*/ 1 w 26"/>
                <a:gd name="T5" fmla="*/ 7 h 18"/>
                <a:gd name="T6" fmla="*/ 0 w 26"/>
                <a:gd name="T7" fmla="*/ 2 h 18"/>
                <a:gd name="T8" fmla="*/ 4 w 2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8">
                  <a:moveTo>
                    <a:pt x="24" y="0"/>
                  </a:moveTo>
                  <a:lnTo>
                    <a:pt x="26" y="15"/>
                  </a:lnTo>
                  <a:lnTo>
                    <a:pt x="2" y="18"/>
                  </a:lnTo>
                  <a:lnTo>
                    <a:pt x="0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1312" y="1957"/>
              <a:ext cx="16" cy="2"/>
            </a:xfrm>
            <a:custGeom>
              <a:avLst/>
              <a:gdLst>
                <a:gd name="T0" fmla="*/ 5 w 24"/>
                <a:gd name="T1" fmla="*/ 0 h 3"/>
                <a:gd name="T2" fmla="*/ 0 w 24"/>
                <a:gd name="T3" fmla="*/ 1 h 3"/>
                <a:gd name="T4" fmla="*/ 5 w 24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">
                  <a:moveTo>
                    <a:pt x="24" y="0"/>
                  </a:moveTo>
                  <a:lnTo>
                    <a:pt x="0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1312" y="1969"/>
              <a:ext cx="16" cy="1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1312" y="1968"/>
              <a:ext cx="16" cy="3"/>
            </a:xfrm>
            <a:custGeom>
              <a:avLst/>
              <a:gdLst>
                <a:gd name="T0" fmla="*/ 5 w 24"/>
                <a:gd name="T1" fmla="*/ 0 h 3"/>
                <a:gd name="T2" fmla="*/ 5 w 24"/>
                <a:gd name="T3" fmla="*/ 2 h 3"/>
                <a:gd name="T4" fmla="*/ 0 w 24"/>
                <a:gd name="T5" fmla="*/ 2 h 3"/>
                <a:gd name="T6" fmla="*/ 0 w 24"/>
                <a:gd name="T7" fmla="*/ 3 h 3"/>
                <a:gd name="T8" fmla="*/ 5 w 2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">
                  <a:moveTo>
                    <a:pt x="24" y="0"/>
                  </a:moveTo>
                  <a:lnTo>
                    <a:pt x="24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69"/>
            <p:cNvSpPr>
              <a:spLocks noChangeArrowheads="1"/>
            </p:cNvSpPr>
            <p:nvPr/>
          </p:nvSpPr>
          <p:spPr bwMode="auto">
            <a:xfrm>
              <a:off x="1312" y="1974"/>
              <a:ext cx="16" cy="1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5" name="Oval 70"/>
            <p:cNvSpPr>
              <a:spLocks noChangeArrowheads="1"/>
            </p:cNvSpPr>
            <p:nvPr/>
          </p:nvSpPr>
          <p:spPr bwMode="auto">
            <a:xfrm>
              <a:off x="1285" y="1867"/>
              <a:ext cx="16" cy="1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1286" y="2066"/>
              <a:ext cx="22" cy="28"/>
            </a:xfrm>
            <a:custGeom>
              <a:avLst/>
              <a:gdLst>
                <a:gd name="T0" fmla="*/ 0 w 33"/>
                <a:gd name="T1" fmla="*/ 7 h 39"/>
                <a:gd name="T2" fmla="*/ 2 w 33"/>
                <a:gd name="T3" fmla="*/ 0 h 39"/>
                <a:gd name="T4" fmla="*/ 7 w 33"/>
                <a:gd name="T5" fmla="*/ 3 h 39"/>
                <a:gd name="T6" fmla="*/ 4 w 33"/>
                <a:gd name="T7" fmla="*/ 10 h 39"/>
                <a:gd name="T8" fmla="*/ 0 w 33"/>
                <a:gd name="T9" fmla="*/ 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9">
                  <a:moveTo>
                    <a:pt x="0" y="27"/>
                  </a:moveTo>
                  <a:lnTo>
                    <a:pt x="12" y="0"/>
                  </a:lnTo>
                  <a:lnTo>
                    <a:pt x="33" y="12"/>
                  </a:lnTo>
                  <a:lnTo>
                    <a:pt x="21" y="3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1294" y="2052"/>
              <a:ext cx="21" cy="23"/>
            </a:xfrm>
            <a:custGeom>
              <a:avLst/>
              <a:gdLst>
                <a:gd name="T0" fmla="*/ 0 w 31"/>
                <a:gd name="T1" fmla="*/ 7 h 30"/>
                <a:gd name="T2" fmla="*/ 2 w 31"/>
                <a:gd name="T3" fmla="*/ 0 h 30"/>
                <a:gd name="T4" fmla="*/ 6 w 31"/>
                <a:gd name="T5" fmla="*/ 4 h 30"/>
                <a:gd name="T6" fmla="*/ 4 w 31"/>
                <a:gd name="T7" fmla="*/ 11 h 30"/>
                <a:gd name="T8" fmla="*/ 0 w 31"/>
                <a:gd name="T9" fmla="*/ 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0">
                  <a:moveTo>
                    <a:pt x="0" y="19"/>
                  </a:moveTo>
                  <a:lnTo>
                    <a:pt x="9" y="0"/>
                  </a:lnTo>
                  <a:lnTo>
                    <a:pt x="31" y="10"/>
                  </a:lnTo>
                  <a:lnTo>
                    <a:pt x="21" y="3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1294" y="2066"/>
              <a:ext cx="14" cy="9"/>
            </a:xfrm>
            <a:custGeom>
              <a:avLst/>
              <a:gdLst>
                <a:gd name="T0" fmla="*/ 4 w 21"/>
                <a:gd name="T1" fmla="*/ 4 h 12"/>
                <a:gd name="T2" fmla="*/ 0 w 21"/>
                <a:gd name="T3" fmla="*/ 1 h 12"/>
                <a:gd name="T4" fmla="*/ 0 w 21"/>
                <a:gd name="T5" fmla="*/ 0 h 12"/>
                <a:gd name="T6" fmla="*/ 4 w 21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2">
                  <a:moveTo>
                    <a:pt x="21" y="1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1298" y="2037"/>
              <a:ext cx="22" cy="21"/>
            </a:xfrm>
            <a:custGeom>
              <a:avLst/>
              <a:gdLst>
                <a:gd name="T0" fmla="*/ 0 w 30"/>
                <a:gd name="T1" fmla="*/ 6 h 29"/>
                <a:gd name="T2" fmla="*/ 2 w 30"/>
                <a:gd name="T3" fmla="*/ 0 h 29"/>
                <a:gd name="T4" fmla="*/ 9 w 30"/>
                <a:gd name="T5" fmla="*/ 2 h 29"/>
                <a:gd name="T6" fmla="*/ 7 w 30"/>
                <a:gd name="T7" fmla="*/ 8 h 29"/>
                <a:gd name="T8" fmla="*/ 0 w 30"/>
                <a:gd name="T9" fmla="*/ 6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">
                  <a:moveTo>
                    <a:pt x="0" y="21"/>
                  </a:moveTo>
                  <a:lnTo>
                    <a:pt x="7" y="0"/>
                  </a:lnTo>
                  <a:lnTo>
                    <a:pt x="30" y="8"/>
                  </a:lnTo>
                  <a:lnTo>
                    <a:pt x="23" y="2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1298" y="2052"/>
              <a:ext cx="17" cy="8"/>
            </a:xfrm>
            <a:custGeom>
              <a:avLst/>
              <a:gdLst>
                <a:gd name="T0" fmla="*/ 7 w 23"/>
                <a:gd name="T1" fmla="*/ 4 h 10"/>
                <a:gd name="T2" fmla="*/ 7 w 23"/>
                <a:gd name="T3" fmla="*/ 4 h 10"/>
                <a:gd name="T4" fmla="*/ 0 w 23"/>
                <a:gd name="T5" fmla="*/ 1 h 10"/>
                <a:gd name="T6" fmla="*/ 1 w 23"/>
                <a:gd name="T7" fmla="*/ 0 h 10"/>
                <a:gd name="T8" fmla="*/ 7 w 23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0">
                  <a:moveTo>
                    <a:pt x="23" y="10"/>
                  </a:moveTo>
                  <a:lnTo>
                    <a:pt x="23" y="9"/>
                  </a:lnTo>
                  <a:lnTo>
                    <a:pt x="0" y="1"/>
                  </a:lnTo>
                  <a:lnTo>
                    <a:pt x="1" y="0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1304" y="2021"/>
              <a:ext cx="20" cy="22"/>
            </a:xfrm>
            <a:custGeom>
              <a:avLst/>
              <a:gdLst>
                <a:gd name="T0" fmla="*/ 0 w 29"/>
                <a:gd name="T1" fmla="*/ 6 h 31"/>
                <a:gd name="T2" fmla="*/ 1 w 29"/>
                <a:gd name="T3" fmla="*/ 0 h 31"/>
                <a:gd name="T4" fmla="*/ 7 w 29"/>
                <a:gd name="T5" fmla="*/ 2 h 31"/>
                <a:gd name="T6" fmla="*/ 6 w 29"/>
                <a:gd name="T7" fmla="*/ 8 h 31"/>
                <a:gd name="T8" fmla="*/ 0 w 29"/>
                <a:gd name="T9" fmla="*/ 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31">
                  <a:moveTo>
                    <a:pt x="0" y="23"/>
                  </a:moveTo>
                  <a:lnTo>
                    <a:pt x="6" y="0"/>
                  </a:lnTo>
                  <a:lnTo>
                    <a:pt x="29" y="8"/>
                  </a:lnTo>
                  <a:lnTo>
                    <a:pt x="23" y="3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1304" y="2037"/>
              <a:ext cx="16" cy="6"/>
            </a:xfrm>
            <a:custGeom>
              <a:avLst/>
              <a:gdLst>
                <a:gd name="T0" fmla="*/ 6 w 23"/>
                <a:gd name="T1" fmla="*/ 3 h 8"/>
                <a:gd name="T2" fmla="*/ 0 w 23"/>
                <a:gd name="T3" fmla="*/ 0 h 8"/>
                <a:gd name="T4" fmla="*/ 6 w 23"/>
                <a:gd name="T5" fmla="*/ 3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8">
                  <a:moveTo>
                    <a:pt x="23" y="8"/>
                  </a:moveTo>
                  <a:lnTo>
                    <a:pt x="0" y="0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1308" y="2005"/>
              <a:ext cx="19" cy="20"/>
            </a:xfrm>
            <a:custGeom>
              <a:avLst/>
              <a:gdLst>
                <a:gd name="T0" fmla="*/ 0 w 28"/>
                <a:gd name="T1" fmla="*/ 8 h 25"/>
                <a:gd name="T2" fmla="*/ 1 w 28"/>
                <a:gd name="T3" fmla="*/ 0 h 25"/>
                <a:gd name="T4" fmla="*/ 6 w 28"/>
                <a:gd name="T5" fmla="*/ 2 h 25"/>
                <a:gd name="T6" fmla="*/ 5 w 28"/>
                <a:gd name="T7" fmla="*/ 10 h 25"/>
                <a:gd name="T8" fmla="*/ 0 w 28"/>
                <a:gd name="T9" fmla="*/ 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5">
                  <a:moveTo>
                    <a:pt x="0" y="19"/>
                  </a:moveTo>
                  <a:lnTo>
                    <a:pt x="5" y="0"/>
                  </a:lnTo>
                  <a:lnTo>
                    <a:pt x="28" y="6"/>
                  </a:lnTo>
                  <a:lnTo>
                    <a:pt x="23" y="2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1308" y="2021"/>
              <a:ext cx="16" cy="4"/>
            </a:xfrm>
            <a:custGeom>
              <a:avLst/>
              <a:gdLst>
                <a:gd name="T0" fmla="*/ 6 w 23"/>
                <a:gd name="T1" fmla="*/ 1 h 8"/>
                <a:gd name="T2" fmla="*/ 6 w 23"/>
                <a:gd name="T3" fmla="*/ 1 h 8"/>
                <a:gd name="T4" fmla="*/ 0 w 23"/>
                <a:gd name="T5" fmla="*/ 0 h 8"/>
                <a:gd name="T6" fmla="*/ 6 w 23"/>
                <a:gd name="T7" fmla="*/ 1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8">
                  <a:moveTo>
                    <a:pt x="23" y="8"/>
                  </a:moveTo>
                  <a:lnTo>
                    <a:pt x="23" y="6"/>
                  </a:lnTo>
                  <a:lnTo>
                    <a:pt x="0" y="0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1312" y="1995"/>
              <a:ext cx="16" cy="15"/>
            </a:xfrm>
            <a:custGeom>
              <a:avLst/>
              <a:gdLst>
                <a:gd name="T0" fmla="*/ 0 w 24"/>
                <a:gd name="T1" fmla="*/ 5 h 20"/>
                <a:gd name="T2" fmla="*/ 1 w 24"/>
                <a:gd name="T3" fmla="*/ 0 h 20"/>
                <a:gd name="T4" fmla="*/ 5 w 24"/>
                <a:gd name="T5" fmla="*/ 2 h 20"/>
                <a:gd name="T6" fmla="*/ 5 w 24"/>
                <a:gd name="T7" fmla="*/ 6 h 20"/>
                <a:gd name="T8" fmla="*/ 0 w 24"/>
                <a:gd name="T9" fmla="*/ 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0">
                  <a:moveTo>
                    <a:pt x="0" y="15"/>
                  </a:moveTo>
                  <a:lnTo>
                    <a:pt x="2" y="0"/>
                  </a:lnTo>
                  <a:lnTo>
                    <a:pt x="24" y="5"/>
                  </a:lnTo>
                  <a:lnTo>
                    <a:pt x="23" y="2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81"/>
            <p:cNvSpPr>
              <a:spLocks noChangeArrowheads="1"/>
            </p:cNvSpPr>
            <p:nvPr/>
          </p:nvSpPr>
          <p:spPr bwMode="auto">
            <a:xfrm>
              <a:off x="1312" y="1983"/>
              <a:ext cx="16" cy="1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1312" y="1995"/>
              <a:ext cx="16" cy="3"/>
            </a:xfrm>
            <a:custGeom>
              <a:avLst/>
              <a:gdLst>
                <a:gd name="T0" fmla="*/ 7 w 22"/>
                <a:gd name="T1" fmla="*/ 1 h 5"/>
                <a:gd name="T2" fmla="*/ 7 w 22"/>
                <a:gd name="T3" fmla="*/ 1 h 5"/>
                <a:gd name="T4" fmla="*/ 0 w 22"/>
                <a:gd name="T5" fmla="*/ 1 h 5"/>
                <a:gd name="T6" fmla="*/ 0 w 22"/>
                <a:gd name="T7" fmla="*/ 0 h 5"/>
                <a:gd name="T8" fmla="*/ 7 w 22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5">
                  <a:moveTo>
                    <a:pt x="22" y="5"/>
                  </a:moveTo>
                  <a:lnTo>
                    <a:pt x="2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Oval 83"/>
            <p:cNvSpPr>
              <a:spLocks noChangeArrowheads="1"/>
            </p:cNvSpPr>
            <p:nvPr/>
          </p:nvSpPr>
          <p:spPr bwMode="auto">
            <a:xfrm>
              <a:off x="1312" y="1974"/>
              <a:ext cx="16" cy="1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9" name="Oval 84"/>
            <p:cNvSpPr>
              <a:spLocks noChangeArrowheads="1"/>
            </p:cNvSpPr>
            <p:nvPr/>
          </p:nvSpPr>
          <p:spPr bwMode="auto">
            <a:xfrm>
              <a:off x="1285" y="2081"/>
              <a:ext cx="16" cy="1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1028" y="1610"/>
              <a:ext cx="66" cy="1"/>
            </a:xfrm>
            <a:custGeom>
              <a:avLst/>
              <a:gdLst>
                <a:gd name="T0" fmla="*/ 21 w 97"/>
                <a:gd name="T1" fmla="*/ 0 h 1"/>
                <a:gd name="T2" fmla="*/ 0 w 97"/>
                <a:gd name="T3" fmla="*/ 0 h 1"/>
                <a:gd name="T4" fmla="*/ 21 w 9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" h="1">
                  <a:moveTo>
                    <a:pt x="97" y="0"/>
                  </a:moveTo>
                  <a:lnTo>
                    <a:pt x="0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86"/>
            <p:cNvSpPr>
              <a:spLocks noChangeArrowheads="1"/>
            </p:cNvSpPr>
            <p:nvPr/>
          </p:nvSpPr>
          <p:spPr bwMode="auto">
            <a:xfrm>
              <a:off x="1028" y="1605"/>
              <a:ext cx="66" cy="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931" y="1607"/>
              <a:ext cx="103" cy="116"/>
            </a:xfrm>
            <a:custGeom>
              <a:avLst/>
              <a:gdLst>
                <a:gd name="T0" fmla="*/ 0 w 150"/>
                <a:gd name="T1" fmla="*/ 42 h 153"/>
                <a:gd name="T2" fmla="*/ 6 w 150"/>
                <a:gd name="T3" fmla="*/ 42 h 153"/>
                <a:gd name="T4" fmla="*/ 11 w 150"/>
                <a:gd name="T5" fmla="*/ 39 h 153"/>
                <a:gd name="T6" fmla="*/ 13 w 150"/>
                <a:gd name="T7" fmla="*/ 37 h 153"/>
                <a:gd name="T8" fmla="*/ 16 w 150"/>
                <a:gd name="T9" fmla="*/ 36 h 153"/>
                <a:gd name="T10" fmla="*/ 20 w 150"/>
                <a:gd name="T11" fmla="*/ 30 h 153"/>
                <a:gd name="T12" fmla="*/ 23 w 150"/>
                <a:gd name="T13" fmla="*/ 24 h 153"/>
                <a:gd name="T14" fmla="*/ 26 w 150"/>
                <a:gd name="T15" fmla="*/ 17 h 153"/>
                <a:gd name="T16" fmla="*/ 28 w 150"/>
                <a:gd name="T17" fmla="*/ 8 h 153"/>
                <a:gd name="T18" fmla="*/ 28 w 150"/>
                <a:gd name="T19" fmla="*/ 0 h 153"/>
                <a:gd name="T20" fmla="*/ 34 w 150"/>
                <a:gd name="T21" fmla="*/ 2 h 153"/>
                <a:gd name="T22" fmla="*/ 32 w 150"/>
                <a:gd name="T23" fmla="*/ 11 h 153"/>
                <a:gd name="T24" fmla="*/ 31 w 150"/>
                <a:gd name="T25" fmla="*/ 20 h 153"/>
                <a:gd name="T26" fmla="*/ 28 w 150"/>
                <a:gd name="T27" fmla="*/ 29 h 153"/>
                <a:gd name="T28" fmla="*/ 23 w 150"/>
                <a:gd name="T29" fmla="*/ 36 h 153"/>
                <a:gd name="T30" fmla="*/ 19 w 150"/>
                <a:gd name="T31" fmla="*/ 42 h 153"/>
                <a:gd name="T32" fmla="*/ 16 w 150"/>
                <a:gd name="T33" fmla="*/ 44 h 153"/>
                <a:gd name="T34" fmla="*/ 13 w 150"/>
                <a:gd name="T35" fmla="*/ 47 h 153"/>
                <a:gd name="T36" fmla="*/ 7 w 150"/>
                <a:gd name="T37" fmla="*/ 49 h 153"/>
                <a:gd name="T38" fmla="*/ 1 w 150"/>
                <a:gd name="T39" fmla="*/ 51 h 153"/>
                <a:gd name="T40" fmla="*/ 0 w 150"/>
                <a:gd name="T41" fmla="*/ 42 h 1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0" h="153">
                  <a:moveTo>
                    <a:pt x="0" y="129"/>
                  </a:moveTo>
                  <a:lnTo>
                    <a:pt x="27" y="126"/>
                  </a:lnTo>
                  <a:lnTo>
                    <a:pt x="50" y="120"/>
                  </a:lnTo>
                  <a:lnTo>
                    <a:pt x="60" y="114"/>
                  </a:lnTo>
                  <a:lnTo>
                    <a:pt x="71" y="108"/>
                  </a:lnTo>
                  <a:lnTo>
                    <a:pt x="89" y="92"/>
                  </a:lnTo>
                  <a:lnTo>
                    <a:pt x="105" y="74"/>
                  </a:lnTo>
                  <a:lnTo>
                    <a:pt x="117" y="51"/>
                  </a:lnTo>
                  <a:lnTo>
                    <a:pt x="125" y="27"/>
                  </a:lnTo>
                  <a:lnTo>
                    <a:pt x="128" y="0"/>
                  </a:lnTo>
                  <a:lnTo>
                    <a:pt x="150" y="5"/>
                  </a:lnTo>
                  <a:lnTo>
                    <a:pt x="147" y="33"/>
                  </a:lnTo>
                  <a:lnTo>
                    <a:pt x="138" y="62"/>
                  </a:lnTo>
                  <a:lnTo>
                    <a:pt x="125" y="87"/>
                  </a:lnTo>
                  <a:lnTo>
                    <a:pt x="105" y="110"/>
                  </a:lnTo>
                  <a:lnTo>
                    <a:pt x="84" y="128"/>
                  </a:lnTo>
                  <a:lnTo>
                    <a:pt x="72" y="135"/>
                  </a:lnTo>
                  <a:lnTo>
                    <a:pt x="57" y="143"/>
                  </a:lnTo>
                  <a:lnTo>
                    <a:pt x="30" y="150"/>
                  </a:lnTo>
                  <a:lnTo>
                    <a:pt x="1" y="153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929" y="1705"/>
              <a:ext cx="3" cy="18"/>
            </a:xfrm>
            <a:custGeom>
              <a:avLst/>
              <a:gdLst>
                <a:gd name="T0" fmla="*/ 0 w 3"/>
                <a:gd name="T1" fmla="*/ 8 h 24"/>
                <a:gd name="T2" fmla="*/ 2 w 3"/>
                <a:gd name="T3" fmla="*/ 8 h 24"/>
                <a:gd name="T4" fmla="*/ 3 w 3"/>
                <a:gd name="T5" fmla="*/ 8 h 24"/>
                <a:gd name="T6" fmla="*/ 2 w 3"/>
                <a:gd name="T7" fmla="*/ 0 h 24"/>
                <a:gd name="T8" fmla="*/ 3 w 3"/>
                <a:gd name="T9" fmla="*/ 0 h 24"/>
                <a:gd name="T10" fmla="*/ 0 w 3"/>
                <a:gd name="T11" fmla="*/ 8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24">
                  <a:moveTo>
                    <a:pt x="0" y="24"/>
                  </a:moveTo>
                  <a:lnTo>
                    <a:pt x="2" y="24"/>
                  </a:lnTo>
                  <a:lnTo>
                    <a:pt x="3" y="24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929" y="1495"/>
              <a:ext cx="105" cy="115"/>
            </a:xfrm>
            <a:custGeom>
              <a:avLst/>
              <a:gdLst>
                <a:gd name="T0" fmla="*/ 30 w 152"/>
                <a:gd name="T1" fmla="*/ 51 h 150"/>
                <a:gd name="T2" fmla="*/ 29 w 152"/>
                <a:gd name="T3" fmla="*/ 44 h 150"/>
                <a:gd name="T4" fmla="*/ 27 w 152"/>
                <a:gd name="T5" fmla="*/ 34 h 150"/>
                <a:gd name="T6" fmla="*/ 26 w 152"/>
                <a:gd name="T7" fmla="*/ 30 h 150"/>
                <a:gd name="T8" fmla="*/ 25 w 152"/>
                <a:gd name="T9" fmla="*/ 28 h 150"/>
                <a:gd name="T10" fmla="*/ 21 w 152"/>
                <a:gd name="T11" fmla="*/ 21 h 150"/>
                <a:gd name="T12" fmla="*/ 17 w 152"/>
                <a:gd name="T13" fmla="*/ 16 h 150"/>
                <a:gd name="T14" fmla="*/ 12 w 152"/>
                <a:gd name="T15" fmla="*/ 11 h 150"/>
                <a:gd name="T16" fmla="*/ 6 w 152"/>
                <a:gd name="T17" fmla="*/ 9 h 150"/>
                <a:gd name="T18" fmla="*/ 0 w 152"/>
                <a:gd name="T19" fmla="*/ 8 h 150"/>
                <a:gd name="T20" fmla="*/ 1 w 152"/>
                <a:gd name="T21" fmla="*/ 0 h 150"/>
                <a:gd name="T22" fmla="*/ 8 w 152"/>
                <a:gd name="T23" fmla="*/ 2 h 150"/>
                <a:gd name="T24" fmla="*/ 14 w 152"/>
                <a:gd name="T25" fmla="*/ 4 h 150"/>
                <a:gd name="T26" fmla="*/ 19 w 152"/>
                <a:gd name="T27" fmla="*/ 9 h 150"/>
                <a:gd name="T28" fmla="*/ 24 w 152"/>
                <a:gd name="T29" fmla="*/ 15 h 150"/>
                <a:gd name="T30" fmla="*/ 29 w 152"/>
                <a:gd name="T31" fmla="*/ 22 h 150"/>
                <a:gd name="T32" fmla="*/ 30 w 152"/>
                <a:gd name="T33" fmla="*/ 26 h 150"/>
                <a:gd name="T34" fmla="*/ 32 w 152"/>
                <a:gd name="T35" fmla="*/ 31 h 150"/>
                <a:gd name="T36" fmla="*/ 34 w 152"/>
                <a:gd name="T37" fmla="*/ 41 h 150"/>
                <a:gd name="T38" fmla="*/ 35 w 152"/>
                <a:gd name="T39" fmla="*/ 51 h 150"/>
                <a:gd name="T40" fmla="*/ 30 w 152"/>
                <a:gd name="T41" fmla="*/ 51 h 1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2" h="150">
                  <a:moveTo>
                    <a:pt x="130" y="150"/>
                  </a:moveTo>
                  <a:lnTo>
                    <a:pt x="127" y="125"/>
                  </a:lnTo>
                  <a:lnTo>
                    <a:pt x="118" y="99"/>
                  </a:lnTo>
                  <a:lnTo>
                    <a:pt x="113" y="88"/>
                  </a:lnTo>
                  <a:lnTo>
                    <a:pt x="109" y="79"/>
                  </a:lnTo>
                  <a:lnTo>
                    <a:pt x="91" y="60"/>
                  </a:lnTo>
                  <a:lnTo>
                    <a:pt x="73" y="45"/>
                  </a:lnTo>
                  <a:lnTo>
                    <a:pt x="50" y="31"/>
                  </a:lnTo>
                  <a:lnTo>
                    <a:pt x="28" y="25"/>
                  </a:lnTo>
                  <a:lnTo>
                    <a:pt x="0" y="22"/>
                  </a:lnTo>
                  <a:lnTo>
                    <a:pt x="3" y="0"/>
                  </a:lnTo>
                  <a:lnTo>
                    <a:pt x="34" y="3"/>
                  </a:lnTo>
                  <a:lnTo>
                    <a:pt x="61" y="10"/>
                  </a:lnTo>
                  <a:lnTo>
                    <a:pt x="86" y="25"/>
                  </a:lnTo>
                  <a:lnTo>
                    <a:pt x="107" y="42"/>
                  </a:lnTo>
                  <a:lnTo>
                    <a:pt x="127" y="64"/>
                  </a:lnTo>
                  <a:lnTo>
                    <a:pt x="133" y="76"/>
                  </a:lnTo>
                  <a:lnTo>
                    <a:pt x="140" y="91"/>
                  </a:lnTo>
                  <a:lnTo>
                    <a:pt x="149" y="119"/>
                  </a:lnTo>
                  <a:lnTo>
                    <a:pt x="152" y="147"/>
                  </a:lnTo>
                  <a:lnTo>
                    <a:pt x="130" y="15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1018" y="1607"/>
              <a:ext cx="16" cy="3"/>
            </a:xfrm>
            <a:custGeom>
              <a:avLst/>
              <a:gdLst>
                <a:gd name="T0" fmla="*/ 7 w 22"/>
                <a:gd name="T1" fmla="*/ 1 h 5"/>
                <a:gd name="T2" fmla="*/ 7 w 22"/>
                <a:gd name="T3" fmla="*/ 1 h 5"/>
                <a:gd name="T4" fmla="*/ 7 w 22"/>
                <a:gd name="T5" fmla="*/ 0 h 5"/>
                <a:gd name="T6" fmla="*/ 0 w 22"/>
                <a:gd name="T7" fmla="*/ 1 h 5"/>
                <a:gd name="T8" fmla="*/ 0 w 22"/>
                <a:gd name="T9" fmla="*/ 0 h 5"/>
                <a:gd name="T10" fmla="*/ 7 w 22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5">
                  <a:moveTo>
                    <a:pt x="22" y="5"/>
                  </a:moveTo>
                  <a:lnTo>
                    <a:pt x="22" y="2"/>
                  </a:lnTo>
                  <a:lnTo>
                    <a:pt x="22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800" y="1705"/>
              <a:ext cx="132" cy="1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792" y="1504"/>
              <a:ext cx="17" cy="21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8" name="Freeform 93"/>
            <p:cNvSpPr>
              <a:spLocks/>
            </p:cNvSpPr>
            <p:nvPr/>
          </p:nvSpPr>
          <p:spPr bwMode="auto">
            <a:xfrm>
              <a:off x="792" y="1705"/>
              <a:ext cx="17" cy="18"/>
            </a:xfrm>
            <a:custGeom>
              <a:avLst/>
              <a:gdLst>
                <a:gd name="T0" fmla="*/ 3 w 24"/>
                <a:gd name="T1" fmla="*/ 8 h 24"/>
                <a:gd name="T2" fmla="*/ 0 w 24"/>
                <a:gd name="T3" fmla="*/ 8 h 24"/>
                <a:gd name="T4" fmla="*/ 0 w 24"/>
                <a:gd name="T5" fmla="*/ 4 h 24"/>
                <a:gd name="T6" fmla="*/ 6 w 24"/>
                <a:gd name="T7" fmla="*/ 4 h 24"/>
                <a:gd name="T8" fmla="*/ 3 w 24"/>
                <a:gd name="T9" fmla="*/ 0 h 24"/>
                <a:gd name="T10" fmla="*/ 3 w 24"/>
                <a:gd name="T11" fmla="*/ 8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24" y="12"/>
                  </a:lnTo>
                  <a:lnTo>
                    <a:pt x="12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94"/>
            <p:cNvSpPr>
              <a:spLocks noChangeArrowheads="1"/>
            </p:cNvSpPr>
            <p:nvPr/>
          </p:nvSpPr>
          <p:spPr bwMode="auto">
            <a:xfrm>
              <a:off x="800" y="1495"/>
              <a:ext cx="132" cy="1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00" name="Freeform 95"/>
            <p:cNvSpPr>
              <a:spLocks/>
            </p:cNvSpPr>
            <p:nvPr/>
          </p:nvSpPr>
          <p:spPr bwMode="auto">
            <a:xfrm>
              <a:off x="792" y="1495"/>
              <a:ext cx="17" cy="18"/>
            </a:xfrm>
            <a:custGeom>
              <a:avLst/>
              <a:gdLst>
                <a:gd name="T0" fmla="*/ 0 w 24"/>
                <a:gd name="T1" fmla="*/ 4 h 24"/>
                <a:gd name="T2" fmla="*/ 0 w 24"/>
                <a:gd name="T3" fmla="*/ 0 h 24"/>
                <a:gd name="T4" fmla="*/ 3 w 24"/>
                <a:gd name="T5" fmla="*/ 0 h 24"/>
                <a:gd name="T6" fmla="*/ 3 w 24"/>
                <a:gd name="T7" fmla="*/ 8 h 24"/>
                <a:gd name="T8" fmla="*/ 6 w 24"/>
                <a:gd name="T9" fmla="*/ 4 h 24"/>
                <a:gd name="T10" fmla="*/ 0 w 24"/>
                <a:gd name="T11" fmla="*/ 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4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733" y="1669"/>
              <a:ext cx="67" cy="1"/>
            </a:xfrm>
            <a:custGeom>
              <a:avLst/>
              <a:gdLst>
                <a:gd name="T0" fmla="*/ 22 w 97"/>
                <a:gd name="T1" fmla="*/ 0 h 1"/>
                <a:gd name="T2" fmla="*/ 0 w 97"/>
                <a:gd name="T3" fmla="*/ 0 h 1"/>
                <a:gd name="T4" fmla="*/ 22 w 9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" h="1">
                  <a:moveTo>
                    <a:pt x="97" y="0"/>
                  </a:moveTo>
                  <a:lnTo>
                    <a:pt x="0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733" y="1548"/>
              <a:ext cx="67" cy="2"/>
            </a:xfrm>
            <a:custGeom>
              <a:avLst/>
              <a:gdLst>
                <a:gd name="T0" fmla="*/ 22 w 97"/>
                <a:gd name="T1" fmla="*/ 0 h 2"/>
                <a:gd name="T2" fmla="*/ 0 w 97"/>
                <a:gd name="T3" fmla="*/ 0 h 2"/>
                <a:gd name="T4" fmla="*/ 22 w 97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" h="2">
                  <a:moveTo>
                    <a:pt x="97" y="0"/>
                  </a:moveTo>
                  <a:lnTo>
                    <a:pt x="0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733" y="1544"/>
              <a:ext cx="67" cy="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04" name="Rectangle 99"/>
            <p:cNvSpPr>
              <a:spLocks noChangeArrowheads="1"/>
            </p:cNvSpPr>
            <p:nvPr/>
          </p:nvSpPr>
          <p:spPr bwMode="auto">
            <a:xfrm>
              <a:off x="1138" y="1916"/>
              <a:ext cx="99" cy="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05" name="Rectangle 100"/>
            <p:cNvSpPr>
              <a:spLocks noChangeArrowheads="1"/>
            </p:cNvSpPr>
            <p:nvPr/>
          </p:nvSpPr>
          <p:spPr bwMode="auto">
            <a:xfrm>
              <a:off x="1134" y="1610"/>
              <a:ext cx="8" cy="31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06" name="Freeform 101"/>
            <p:cNvSpPr>
              <a:spLocks/>
            </p:cNvSpPr>
            <p:nvPr/>
          </p:nvSpPr>
          <p:spPr bwMode="auto">
            <a:xfrm>
              <a:off x="1134" y="1916"/>
              <a:ext cx="8" cy="9"/>
            </a:xfrm>
            <a:custGeom>
              <a:avLst/>
              <a:gdLst>
                <a:gd name="T0" fmla="*/ 1 w 12"/>
                <a:gd name="T1" fmla="*/ 4 h 12"/>
                <a:gd name="T2" fmla="*/ 0 w 12"/>
                <a:gd name="T3" fmla="*/ 4 h 12"/>
                <a:gd name="T4" fmla="*/ 0 w 12"/>
                <a:gd name="T5" fmla="*/ 2 h 12"/>
                <a:gd name="T6" fmla="*/ 2 w 12"/>
                <a:gd name="T7" fmla="*/ 2 h 12"/>
                <a:gd name="T8" fmla="*/ 1 w 12"/>
                <a:gd name="T9" fmla="*/ 0 h 12"/>
                <a:gd name="T10" fmla="*/ 1 w 12"/>
                <a:gd name="T11" fmla="*/ 4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2"/>
            <p:cNvSpPr>
              <a:spLocks/>
            </p:cNvSpPr>
            <p:nvPr/>
          </p:nvSpPr>
          <p:spPr bwMode="auto">
            <a:xfrm>
              <a:off x="1094" y="1605"/>
              <a:ext cx="44" cy="9"/>
            </a:xfrm>
            <a:custGeom>
              <a:avLst/>
              <a:gdLst>
                <a:gd name="T0" fmla="*/ 14 w 64"/>
                <a:gd name="T1" fmla="*/ 4 h 12"/>
                <a:gd name="T2" fmla="*/ 14 w 64"/>
                <a:gd name="T3" fmla="*/ 1 h 12"/>
                <a:gd name="T4" fmla="*/ 0 w 64"/>
                <a:gd name="T5" fmla="*/ 0 h 12"/>
                <a:gd name="T6" fmla="*/ 0 w 64"/>
                <a:gd name="T7" fmla="*/ 4 h 12"/>
                <a:gd name="T8" fmla="*/ 14 w 64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2">
                  <a:moveTo>
                    <a:pt x="64" y="12"/>
                  </a:moveTo>
                  <a:lnTo>
                    <a:pt x="64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64" y="1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3"/>
            <p:cNvSpPr>
              <a:spLocks/>
            </p:cNvSpPr>
            <p:nvPr/>
          </p:nvSpPr>
          <p:spPr bwMode="auto">
            <a:xfrm>
              <a:off x="1134" y="1607"/>
              <a:ext cx="8" cy="7"/>
            </a:xfrm>
            <a:custGeom>
              <a:avLst/>
              <a:gdLst>
                <a:gd name="T0" fmla="*/ 2 w 12"/>
                <a:gd name="T1" fmla="*/ 1 h 11"/>
                <a:gd name="T2" fmla="*/ 2 w 12"/>
                <a:gd name="T3" fmla="*/ 0 h 11"/>
                <a:gd name="T4" fmla="*/ 1 w 12"/>
                <a:gd name="T5" fmla="*/ 0 h 11"/>
                <a:gd name="T6" fmla="*/ 1 w 12"/>
                <a:gd name="T7" fmla="*/ 2 h 11"/>
                <a:gd name="T8" fmla="*/ 0 w 12"/>
                <a:gd name="T9" fmla="*/ 1 h 11"/>
                <a:gd name="T10" fmla="*/ 2 w 12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6" y="11"/>
                  </a:lnTo>
                  <a:lnTo>
                    <a:pt x="0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104"/>
            <p:cNvSpPr>
              <a:spLocks noChangeArrowheads="1"/>
            </p:cNvSpPr>
            <p:nvPr/>
          </p:nvSpPr>
          <p:spPr bwMode="auto">
            <a:xfrm>
              <a:off x="581" y="1544"/>
              <a:ext cx="152" cy="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10" name="Rectangle 105"/>
            <p:cNvSpPr>
              <a:spLocks noChangeArrowheads="1"/>
            </p:cNvSpPr>
            <p:nvPr/>
          </p:nvSpPr>
          <p:spPr bwMode="auto">
            <a:xfrm>
              <a:off x="608" y="1666"/>
              <a:ext cx="152" cy="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11" name="Rectangle 106"/>
            <p:cNvSpPr>
              <a:spLocks noChangeArrowheads="1"/>
            </p:cNvSpPr>
            <p:nvPr/>
          </p:nvSpPr>
          <p:spPr bwMode="auto">
            <a:xfrm>
              <a:off x="581" y="2040"/>
              <a:ext cx="613" cy="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12" name="Rectangle 107"/>
            <p:cNvSpPr>
              <a:spLocks noChangeArrowheads="1"/>
            </p:cNvSpPr>
            <p:nvPr/>
          </p:nvSpPr>
          <p:spPr bwMode="auto">
            <a:xfrm>
              <a:off x="460" y="1426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x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13" name="Rectangle 108"/>
            <p:cNvSpPr>
              <a:spLocks noChangeArrowheads="1"/>
            </p:cNvSpPr>
            <p:nvPr/>
          </p:nvSpPr>
          <p:spPr bwMode="auto">
            <a:xfrm>
              <a:off x="460" y="1565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y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14" name="Rectangle 109"/>
            <p:cNvSpPr>
              <a:spLocks noChangeArrowheads="1"/>
            </p:cNvSpPr>
            <p:nvPr/>
          </p:nvSpPr>
          <p:spPr bwMode="auto">
            <a:xfrm>
              <a:off x="460" y="1944"/>
              <a:ext cx="5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z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15" name="Rectangle 110"/>
            <p:cNvSpPr>
              <a:spLocks noChangeArrowheads="1"/>
            </p:cNvSpPr>
            <p:nvPr/>
          </p:nvSpPr>
          <p:spPr bwMode="auto">
            <a:xfrm>
              <a:off x="1877" y="1883"/>
              <a:ext cx="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f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16" name="Rectangle 111"/>
            <p:cNvSpPr>
              <a:spLocks noChangeArrowheads="1"/>
            </p:cNvSpPr>
            <p:nvPr/>
          </p:nvSpPr>
          <p:spPr bwMode="auto">
            <a:xfrm>
              <a:off x="776" y="1071"/>
              <a:ext cx="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f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17" name="Rectangle 112"/>
            <p:cNvSpPr>
              <a:spLocks noChangeArrowheads="1"/>
            </p:cNvSpPr>
            <p:nvPr/>
          </p:nvSpPr>
          <p:spPr bwMode="auto">
            <a:xfrm>
              <a:off x="821" y="1071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 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18" name="Rectangle 113"/>
            <p:cNvSpPr>
              <a:spLocks noChangeArrowheads="1"/>
            </p:cNvSpPr>
            <p:nvPr/>
          </p:nvSpPr>
          <p:spPr bwMode="auto">
            <a:xfrm>
              <a:off x="854" y="1071"/>
              <a:ext cx="7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=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19" name="Rectangle 114"/>
            <p:cNvSpPr>
              <a:spLocks noChangeArrowheads="1"/>
            </p:cNvSpPr>
            <p:nvPr/>
          </p:nvSpPr>
          <p:spPr bwMode="auto">
            <a:xfrm>
              <a:off x="928" y="1071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 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20" name="Rectangle 115"/>
            <p:cNvSpPr>
              <a:spLocks noChangeArrowheads="1"/>
            </p:cNvSpPr>
            <p:nvPr/>
          </p:nvSpPr>
          <p:spPr bwMode="auto">
            <a:xfrm>
              <a:off x="962" y="1071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x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21" name="Rectangle 116"/>
            <p:cNvSpPr>
              <a:spLocks noChangeArrowheads="1"/>
            </p:cNvSpPr>
            <p:nvPr/>
          </p:nvSpPr>
          <p:spPr bwMode="auto">
            <a:xfrm>
              <a:off x="1028" y="1071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y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22" name="Rectangle 117"/>
            <p:cNvSpPr>
              <a:spLocks noChangeArrowheads="1"/>
            </p:cNvSpPr>
            <p:nvPr/>
          </p:nvSpPr>
          <p:spPr bwMode="auto">
            <a:xfrm>
              <a:off x="1094" y="1071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 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23" name="Rectangle 118"/>
            <p:cNvSpPr>
              <a:spLocks noChangeArrowheads="1"/>
            </p:cNvSpPr>
            <p:nvPr/>
          </p:nvSpPr>
          <p:spPr bwMode="auto">
            <a:xfrm>
              <a:off x="1127" y="1071"/>
              <a:ext cx="7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+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24" name="Rectangle 119"/>
            <p:cNvSpPr>
              <a:spLocks noChangeArrowheads="1"/>
            </p:cNvSpPr>
            <p:nvPr/>
          </p:nvSpPr>
          <p:spPr bwMode="auto">
            <a:xfrm>
              <a:off x="1201" y="1071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 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25" name="Rectangle 120"/>
            <p:cNvSpPr>
              <a:spLocks noChangeArrowheads="1"/>
            </p:cNvSpPr>
            <p:nvPr/>
          </p:nvSpPr>
          <p:spPr bwMode="auto">
            <a:xfrm>
              <a:off x="1234" y="1071"/>
              <a:ext cx="5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z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26" name="Rectangle 121"/>
            <p:cNvSpPr>
              <a:spLocks noChangeArrowheads="1"/>
            </p:cNvSpPr>
            <p:nvPr/>
          </p:nvSpPr>
          <p:spPr bwMode="auto">
            <a:xfrm>
              <a:off x="1559" y="1989"/>
              <a:ext cx="152" cy="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</p:grpSp>
      <p:grpSp>
        <p:nvGrpSpPr>
          <p:cNvPr id="127" name="Group 122"/>
          <p:cNvGrpSpPr>
            <a:grpSpLocks/>
          </p:cNvGrpSpPr>
          <p:nvPr/>
        </p:nvGrpSpPr>
        <p:grpSpPr bwMode="auto">
          <a:xfrm>
            <a:off x="3784600" y="1281113"/>
            <a:ext cx="1425575" cy="4046537"/>
            <a:chOff x="2384" y="807"/>
            <a:chExt cx="898" cy="2549"/>
          </a:xfrm>
        </p:grpSpPr>
        <p:sp>
          <p:nvSpPr>
            <p:cNvPr id="128" name="Text Box 123"/>
            <p:cNvSpPr txBox="1">
              <a:spLocks noChangeArrowheads="1"/>
            </p:cNvSpPr>
            <p:nvPr/>
          </p:nvSpPr>
          <p:spPr bwMode="auto">
            <a:xfrm>
              <a:off x="2446" y="807"/>
              <a:ext cx="83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2400" b="1">
                  <a:solidFill>
                    <a:schemeClr val="tx2"/>
                  </a:solidFill>
                </a:rPr>
                <a:t>Tabla de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2400" b="1">
                  <a:solidFill>
                    <a:schemeClr val="tx2"/>
                  </a:solidFill>
                </a:rPr>
                <a:t>verdad</a:t>
              </a:r>
              <a:endParaRPr lang="es-ES_tradnl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129" name="Freeform 124"/>
            <p:cNvSpPr>
              <a:spLocks/>
            </p:cNvSpPr>
            <p:nvPr/>
          </p:nvSpPr>
          <p:spPr bwMode="auto">
            <a:xfrm>
              <a:off x="2771" y="1468"/>
              <a:ext cx="185" cy="1888"/>
            </a:xfrm>
            <a:custGeom>
              <a:avLst/>
              <a:gdLst>
                <a:gd name="T0" fmla="*/ 0 w 271"/>
                <a:gd name="T1" fmla="*/ 404 h 2504"/>
                <a:gd name="T2" fmla="*/ 0 w 271"/>
                <a:gd name="T3" fmla="*/ 39 h 2504"/>
                <a:gd name="T4" fmla="*/ 1 w 271"/>
                <a:gd name="T5" fmla="*/ 32 h 2504"/>
                <a:gd name="T6" fmla="*/ 2 w 271"/>
                <a:gd name="T7" fmla="*/ 27 h 2504"/>
                <a:gd name="T8" fmla="*/ 5 w 271"/>
                <a:gd name="T9" fmla="*/ 19 h 2504"/>
                <a:gd name="T10" fmla="*/ 7 w 271"/>
                <a:gd name="T11" fmla="*/ 17 h 2504"/>
                <a:gd name="T12" fmla="*/ 11 w 271"/>
                <a:gd name="T13" fmla="*/ 10 h 2504"/>
                <a:gd name="T14" fmla="*/ 16 w 271"/>
                <a:gd name="T15" fmla="*/ 6 h 2504"/>
                <a:gd name="T16" fmla="*/ 20 w 271"/>
                <a:gd name="T17" fmla="*/ 2 h 2504"/>
                <a:gd name="T18" fmla="*/ 27 w 271"/>
                <a:gd name="T19" fmla="*/ 0 h 2504"/>
                <a:gd name="T20" fmla="*/ 33 w 271"/>
                <a:gd name="T21" fmla="*/ 0 h 2504"/>
                <a:gd name="T22" fmla="*/ 37 w 271"/>
                <a:gd name="T23" fmla="*/ 2 h 2504"/>
                <a:gd name="T24" fmla="*/ 40 w 271"/>
                <a:gd name="T25" fmla="*/ 4 h 2504"/>
                <a:gd name="T26" fmla="*/ 46 w 271"/>
                <a:gd name="T27" fmla="*/ 8 h 2504"/>
                <a:gd name="T28" fmla="*/ 48 w 271"/>
                <a:gd name="T29" fmla="*/ 10 h 2504"/>
                <a:gd name="T30" fmla="*/ 52 w 271"/>
                <a:gd name="T31" fmla="*/ 17 h 2504"/>
                <a:gd name="T32" fmla="*/ 55 w 271"/>
                <a:gd name="T33" fmla="*/ 23 h 2504"/>
                <a:gd name="T34" fmla="*/ 58 w 271"/>
                <a:gd name="T35" fmla="*/ 31 h 2504"/>
                <a:gd name="T36" fmla="*/ 59 w 271"/>
                <a:gd name="T37" fmla="*/ 39 h 2504"/>
                <a:gd name="T38" fmla="*/ 59 w 271"/>
                <a:gd name="T39" fmla="*/ 404 h 2504"/>
                <a:gd name="T40" fmla="*/ 59 w 271"/>
                <a:gd name="T41" fmla="*/ 770 h 2504"/>
                <a:gd name="T42" fmla="*/ 58 w 271"/>
                <a:gd name="T43" fmla="*/ 776 h 2504"/>
                <a:gd name="T44" fmla="*/ 57 w 271"/>
                <a:gd name="T45" fmla="*/ 782 h 2504"/>
                <a:gd name="T46" fmla="*/ 54 w 271"/>
                <a:gd name="T47" fmla="*/ 790 h 2504"/>
                <a:gd name="T48" fmla="*/ 52 w 271"/>
                <a:gd name="T49" fmla="*/ 793 h 2504"/>
                <a:gd name="T50" fmla="*/ 48 w 271"/>
                <a:gd name="T51" fmla="*/ 798 h 2504"/>
                <a:gd name="T52" fmla="*/ 44 w 271"/>
                <a:gd name="T53" fmla="*/ 804 h 2504"/>
                <a:gd name="T54" fmla="*/ 38 w 271"/>
                <a:gd name="T55" fmla="*/ 808 h 2504"/>
                <a:gd name="T56" fmla="*/ 33 w 271"/>
                <a:gd name="T57" fmla="*/ 808 h 2504"/>
                <a:gd name="T58" fmla="*/ 27 w 271"/>
                <a:gd name="T59" fmla="*/ 808 h 2504"/>
                <a:gd name="T60" fmla="*/ 23 w 271"/>
                <a:gd name="T61" fmla="*/ 808 h 2504"/>
                <a:gd name="T62" fmla="*/ 18 w 271"/>
                <a:gd name="T63" fmla="*/ 806 h 2504"/>
                <a:gd name="T64" fmla="*/ 14 w 271"/>
                <a:gd name="T65" fmla="*/ 801 h 2504"/>
                <a:gd name="T66" fmla="*/ 11 w 271"/>
                <a:gd name="T67" fmla="*/ 798 h 2504"/>
                <a:gd name="T68" fmla="*/ 7 w 271"/>
                <a:gd name="T69" fmla="*/ 793 h 2504"/>
                <a:gd name="T70" fmla="*/ 3 w 271"/>
                <a:gd name="T71" fmla="*/ 786 h 2504"/>
                <a:gd name="T72" fmla="*/ 1 w 271"/>
                <a:gd name="T73" fmla="*/ 778 h 2504"/>
                <a:gd name="T74" fmla="*/ 0 w 271"/>
                <a:gd name="T75" fmla="*/ 770 h 25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71" h="2504">
                  <a:moveTo>
                    <a:pt x="0" y="2369"/>
                  </a:moveTo>
                  <a:lnTo>
                    <a:pt x="0" y="1251"/>
                  </a:lnTo>
                  <a:lnTo>
                    <a:pt x="0" y="135"/>
                  </a:lnTo>
                  <a:lnTo>
                    <a:pt x="0" y="122"/>
                  </a:lnTo>
                  <a:lnTo>
                    <a:pt x="3" y="108"/>
                  </a:lnTo>
                  <a:lnTo>
                    <a:pt x="5" y="101"/>
                  </a:lnTo>
                  <a:lnTo>
                    <a:pt x="6" y="95"/>
                  </a:lnTo>
                  <a:lnTo>
                    <a:pt x="11" y="83"/>
                  </a:lnTo>
                  <a:lnTo>
                    <a:pt x="17" y="71"/>
                  </a:lnTo>
                  <a:lnTo>
                    <a:pt x="23" y="59"/>
                  </a:lnTo>
                  <a:lnTo>
                    <a:pt x="28" y="54"/>
                  </a:lnTo>
                  <a:lnTo>
                    <a:pt x="32" y="50"/>
                  </a:lnTo>
                  <a:lnTo>
                    <a:pt x="40" y="39"/>
                  </a:lnTo>
                  <a:lnTo>
                    <a:pt x="50" y="30"/>
                  </a:lnTo>
                  <a:lnTo>
                    <a:pt x="61" y="23"/>
                  </a:lnTo>
                  <a:lnTo>
                    <a:pt x="71" y="17"/>
                  </a:lnTo>
                  <a:lnTo>
                    <a:pt x="83" y="11"/>
                  </a:lnTo>
                  <a:lnTo>
                    <a:pt x="95" y="6"/>
                  </a:lnTo>
                  <a:lnTo>
                    <a:pt x="109" y="3"/>
                  </a:lnTo>
                  <a:lnTo>
                    <a:pt x="122" y="0"/>
                  </a:lnTo>
                  <a:lnTo>
                    <a:pt x="136" y="0"/>
                  </a:lnTo>
                  <a:lnTo>
                    <a:pt x="149" y="0"/>
                  </a:lnTo>
                  <a:lnTo>
                    <a:pt x="163" y="3"/>
                  </a:lnTo>
                  <a:lnTo>
                    <a:pt x="169" y="5"/>
                  </a:lnTo>
                  <a:lnTo>
                    <a:pt x="176" y="6"/>
                  </a:lnTo>
                  <a:lnTo>
                    <a:pt x="188" y="11"/>
                  </a:lnTo>
                  <a:lnTo>
                    <a:pt x="201" y="17"/>
                  </a:lnTo>
                  <a:lnTo>
                    <a:pt x="211" y="23"/>
                  </a:lnTo>
                  <a:lnTo>
                    <a:pt x="217" y="27"/>
                  </a:lnTo>
                  <a:lnTo>
                    <a:pt x="222" y="30"/>
                  </a:lnTo>
                  <a:lnTo>
                    <a:pt x="232" y="39"/>
                  </a:lnTo>
                  <a:lnTo>
                    <a:pt x="240" y="50"/>
                  </a:lnTo>
                  <a:lnTo>
                    <a:pt x="249" y="59"/>
                  </a:lnTo>
                  <a:lnTo>
                    <a:pt x="255" y="71"/>
                  </a:lnTo>
                  <a:lnTo>
                    <a:pt x="261" y="83"/>
                  </a:lnTo>
                  <a:lnTo>
                    <a:pt x="265" y="95"/>
                  </a:lnTo>
                  <a:lnTo>
                    <a:pt x="268" y="108"/>
                  </a:lnTo>
                  <a:lnTo>
                    <a:pt x="271" y="122"/>
                  </a:lnTo>
                  <a:lnTo>
                    <a:pt x="271" y="135"/>
                  </a:lnTo>
                  <a:lnTo>
                    <a:pt x="271" y="1251"/>
                  </a:lnTo>
                  <a:lnTo>
                    <a:pt x="271" y="2369"/>
                  </a:lnTo>
                  <a:lnTo>
                    <a:pt x="271" y="2382"/>
                  </a:lnTo>
                  <a:lnTo>
                    <a:pt x="268" y="2396"/>
                  </a:lnTo>
                  <a:lnTo>
                    <a:pt x="267" y="2402"/>
                  </a:lnTo>
                  <a:lnTo>
                    <a:pt x="265" y="2409"/>
                  </a:lnTo>
                  <a:lnTo>
                    <a:pt x="261" y="2421"/>
                  </a:lnTo>
                  <a:lnTo>
                    <a:pt x="255" y="2433"/>
                  </a:lnTo>
                  <a:lnTo>
                    <a:pt x="249" y="2444"/>
                  </a:lnTo>
                  <a:lnTo>
                    <a:pt x="244" y="2450"/>
                  </a:lnTo>
                  <a:lnTo>
                    <a:pt x="240" y="2454"/>
                  </a:lnTo>
                  <a:lnTo>
                    <a:pt x="232" y="2463"/>
                  </a:lnTo>
                  <a:lnTo>
                    <a:pt x="222" y="2472"/>
                  </a:lnTo>
                  <a:lnTo>
                    <a:pt x="211" y="2480"/>
                  </a:lnTo>
                  <a:lnTo>
                    <a:pt x="201" y="2487"/>
                  </a:lnTo>
                  <a:lnTo>
                    <a:pt x="188" y="2493"/>
                  </a:lnTo>
                  <a:lnTo>
                    <a:pt x="176" y="2498"/>
                  </a:lnTo>
                  <a:lnTo>
                    <a:pt x="163" y="2501"/>
                  </a:lnTo>
                  <a:lnTo>
                    <a:pt x="149" y="2502"/>
                  </a:lnTo>
                  <a:lnTo>
                    <a:pt x="136" y="2504"/>
                  </a:lnTo>
                  <a:lnTo>
                    <a:pt x="122" y="2502"/>
                  </a:lnTo>
                  <a:lnTo>
                    <a:pt x="109" y="2501"/>
                  </a:lnTo>
                  <a:lnTo>
                    <a:pt x="103" y="2499"/>
                  </a:lnTo>
                  <a:lnTo>
                    <a:pt x="95" y="2498"/>
                  </a:lnTo>
                  <a:lnTo>
                    <a:pt x="83" y="2493"/>
                  </a:lnTo>
                  <a:lnTo>
                    <a:pt x="71" y="2487"/>
                  </a:lnTo>
                  <a:lnTo>
                    <a:pt x="61" y="2480"/>
                  </a:lnTo>
                  <a:lnTo>
                    <a:pt x="55" y="2477"/>
                  </a:lnTo>
                  <a:lnTo>
                    <a:pt x="50" y="2472"/>
                  </a:lnTo>
                  <a:lnTo>
                    <a:pt x="40" y="2463"/>
                  </a:lnTo>
                  <a:lnTo>
                    <a:pt x="32" y="2454"/>
                  </a:lnTo>
                  <a:lnTo>
                    <a:pt x="23" y="2444"/>
                  </a:lnTo>
                  <a:lnTo>
                    <a:pt x="17" y="2433"/>
                  </a:lnTo>
                  <a:lnTo>
                    <a:pt x="11" y="2421"/>
                  </a:lnTo>
                  <a:lnTo>
                    <a:pt x="6" y="2409"/>
                  </a:lnTo>
                  <a:lnTo>
                    <a:pt x="3" y="2396"/>
                  </a:lnTo>
                  <a:lnTo>
                    <a:pt x="0" y="2382"/>
                  </a:lnTo>
                  <a:lnTo>
                    <a:pt x="0" y="236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125"/>
            <p:cNvSpPr>
              <a:spLocks noChangeArrowheads="1"/>
            </p:cNvSpPr>
            <p:nvPr/>
          </p:nvSpPr>
          <p:spPr bwMode="auto">
            <a:xfrm>
              <a:off x="2484" y="1531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x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31" name="Rectangle 126"/>
            <p:cNvSpPr>
              <a:spLocks noChangeArrowheads="1"/>
            </p:cNvSpPr>
            <p:nvPr/>
          </p:nvSpPr>
          <p:spPr bwMode="auto">
            <a:xfrm>
              <a:off x="2552" y="1531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y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32" name="Rectangle 127"/>
            <p:cNvSpPr>
              <a:spLocks noChangeArrowheads="1"/>
            </p:cNvSpPr>
            <p:nvPr/>
          </p:nvSpPr>
          <p:spPr bwMode="auto">
            <a:xfrm>
              <a:off x="2617" y="1531"/>
              <a:ext cx="5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z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33" name="Rectangle 128"/>
            <p:cNvSpPr>
              <a:spLocks noChangeArrowheads="1"/>
            </p:cNvSpPr>
            <p:nvPr/>
          </p:nvSpPr>
          <p:spPr bwMode="auto">
            <a:xfrm>
              <a:off x="2840" y="1531"/>
              <a:ext cx="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rgbClr val="009900"/>
                  </a:solidFill>
                </a:rPr>
                <a:t>f</a:t>
              </a:r>
              <a:endParaRPr lang="es-ES_tradnl" altLang="en-US" b="1">
                <a:solidFill>
                  <a:srgbClr val="009900"/>
                </a:solidFill>
              </a:endParaRPr>
            </a:p>
          </p:txBody>
        </p:sp>
        <p:sp>
          <p:nvSpPr>
            <p:cNvPr id="134" name="Rectangle 129"/>
            <p:cNvSpPr>
              <a:spLocks noChangeArrowheads="1"/>
            </p:cNvSpPr>
            <p:nvPr/>
          </p:nvSpPr>
          <p:spPr bwMode="auto">
            <a:xfrm>
              <a:off x="2493" y="17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0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35" name="Rectangle 130"/>
            <p:cNvSpPr>
              <a:spLocks noChangeArrowheads="1"/>
            </p:cNvSpPr>
            <p:nvPr/>
          </p:nvSpPr>
          <p:spPr bwMode="auto">
            <a:xfrm>
              <a:off x="2552" y="17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0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36" name="Rectangle 131"/>
            <p:cNvSpPr>
              <a:spLocks noChangeArrowheads="1"/>
            </p:cNvSpPr>
            <p:nvPr/>
          </p:nvSpPr>
          <p:spPr bwMode="auto">
            <a:xfrm>
              <a:off x="2608" y="17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0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37" name="Rectangle 132"/>
            <p:cNvSpPr>
              <a:spLocks noChangeArrowheads="1"/>
            </p:cNvSpPr>
            <p:nvPr/>
          </p:nvSpPr>
          <p:spPr bwMode="auto">
            <a:xfrm>
              <a:off x="2833" y="17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rgbClr val="009900"/>
                  </a:solidFill>
                </a:rPr>
                <a:t>0</a:t>
              </a:r>
              <a:endParaRPr lang="es-ES_tradnl" altLang="en-US" b="1">
                <a:solidFill>
                  <a:srgbClr val="009900"/>
                </a:solidFill>
              </a:endParaRPr>
            </a:p>
          </p:txBody>
        </p:sp>
        <p:sp>
          <p:nvSpPr>
            <p:cNvPr id="138" name="Rectangle 133"/>
            <p:cNvSpPr>
              <a:spLocks noChangeArrowheads="1"/>
            </p:cNvSpPr>
            <p:nvPr/>
          </p:nvSpPr>
          <p:spPr bwMode="auto">
            <a:xfrm>
              <a:off x="2493" y="1957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0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39" name="Rectangle 134"/>
            <p:cNvSpPr>
              <a:spLocks noChangeArrowheads="1"/>
            </p:cNvSpPr>
            <p:nvPr/>
          </p:nvSpPr>
          <p:spPr bwMode="auto">
            <a:xfrm>
              <a:off x="2552" y="1957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0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40" name="Rectangle 135"/>
            <p:cNvSpPr>
              <a:spLocks noChangeArrowheads="1"/>
            </p:cNvSpPr>
            <p:nvPr/>
          </p:nvSpPr>
          <p:spPr bwMode="auto">
            <a:xfrm>
              <a:off x="2608" y="1957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1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41" name="Rectangle 136"/>
            <p:cNvSpPr>
              <a:spLocks noChangeArrowheads="1"/>
            </p:cNvSpPr>
            <p:nvPr/>
          </p:nvSpPr>
          <p:spPr bwMode="auto">
            <a:xfrm>
              <a:off x="2833" y="1957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rgbClr val="009900"/>
                  </a:solidFill>
                </a:rPr>
                <a:t>1</a:t>
              </a:r>
              <a:endParaRPr lang="es-ES_tradnl" altLang="en-US" b="1">
                <a:solidFill>
                  <a:srgbClr val="009900"/>
                </a:solidFill>
              </a:endParaRPr>
            </a:p>
          </p:txBody>
        </p:sp>
        <p:sp>
          <p:nvSpPr>
            <p:cNvPr id="142" name="Rectangle 137"/>
            <p:cNvSpPr>
              <a:spLocks noChangeArrowheads="1"/>
            </p:cNvSpPr>
            <p:nvPr/>
          </p:nvSpPr>
          <p:spPr bwMode="auto">
            <a:xfrm>
              <a:off x="2493" y="21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0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43" name="Rectangle 138"/>
            <p:cNvSpPr>
              <a:spLocks noChangeArrowheads="1"/>
            </p:cNvSpPr>
            <p:nvPr/>
          </p:nvSpPr>
          <p:spPr bwMode="auto">
            <a:xfrm>
              <a:off x="2552" y="21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1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44" name="Rectangle 139"/>
            <p:cNvSpPr>
              <a:spLocks noChangeArrowheads="1"/>
            </p:cNvSpPr>
            <p:nvPr/>
          </p:nvSpPr>
          <p:spPr bwMode="auto">
            <a:xfrm>
              <a:off x="2608" y="21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0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45" name="Rectangle 140"/>
            <p:cNvSpPr>
              <a:spLocks noChangeArrowheads="1"/>
            </p:cNvSpPr>
            <p:nvPr/>
          </p:nvSpPr>
          <p:spPr bwMode="auto">
            <a:xfrm>
              <a:off x="2833" y="21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rgbClr val="009900"/>
                  </a:solidFill>
                </a:rPr>
                <a:t>0</a:t>
              </a:r>
              <a:endParaRPr lang="es-ES_tradnl" altLang="en-US" b="1">
                <a:solidFill>
                  <a:srgbClr val="009900"/>
                </a:solidFill>
              </a:endParaRPr>
            </a:p>
          </p:txBody>
        </p:sp>
        <p:sp>
          <p:nvSpPr>
            <p:cNvPr id="146" name="Rectangle 141"/>
            <p:cNvSpPr>
              <a:spLocks noChangeArrowheads="1"/>
            </p:cNvSpPr>
            <p:nvPr/>
          </p:nvSpPr>
          <p:spPr bwMode="auto">
            <a:xfrm>
              <a:off x="2493" y="23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0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47" name="Rectangle 142"/>
            <p:cNvSpPr>
              <a:spLocks noChangeArrowheads="1"/>
            </p:cNvSpPr>
            <p:nvPr/>
          </p:nvSpPr>
          <p:spPr bwMode="auto">
            <a:xfrm>
              <a:off x="2552" y="23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1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48" name="Rectangle 143"/>
            <p:cNvSpPr>
              <a:spLocks noChangeArrowheads="1"/>
            </p:cNvSpPr>
            <p:nvPr/>
          </p:nvSpPr>
          <p:spPr bwMode="auto">
            <a:xfrm>
              <a:off x="2607" y="23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1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49" name="Rectangle 144"/>
            <p:cNvSpPr>
              <a:spLocks noChangeArrowheads="1"/>
            </p:cNvSpPr>
            <p:nvPr/>
          </p:nvSpPr>
          <p:spPr bwMode="auto">
            <a:xfrm>
              <a:off x="2829" y="23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rgbClr val="009900"/>
                  </a:solidFill>
                </a:rPr>
                <a:t>1</a:t>
              </a:r>
              <a:endParaRPr lang="es-ES_tradnl" altLang="en-US" b="1">
                <a:solidFill>
                  <a:srgbClr val="009900"/>
                </a:solidFill>
              </a:endParaRPr>
            </a:p>
          </p:txBody>
        </p:sp>
        <p:sp>
          <p:nvSpPr>
            <p:cNvPr id="150" name="Rectangle 145"/>
            <p:cNvSpPr>
              <a:spLocks noChangeArrowheads="1"/>
            </p:cNvSpPr>
            <p:nvPr/>
          </p:nvSpPr>
          <p:spPr bwMode="auto">
            <a:xfrm>
              <a:off x="2493" y="25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1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51" name="Rectangle 146"/>
            <p:cNvSpPr>
              <a:spLocks noChangeArrowheads="1"/>
            </p:cNvSpPr>
            <p:nvPr/>
          </p:nvSpPr>
          <p:spPr bwMode="auto">
            <a:xfrm>
              <a:off x="2552" y="25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0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52" name="Rectangle 147"/>
            <p:cNvSpPr>
              <a:spLocks noChangeArrowheads="1"/>
            </p:cNvSpPr>
            <p:nvPr/>
          </p:nvSpPr>
          <p:spPr bwMode="auto">
            <a:xfrm>
              <a:off x="2608" y="25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0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53" name="Rectangle 148"/>
            <p:cNvSpPr>
              <a:spLocks noChangeArrowheads="1"/>
            </p:cNvSpPr>
            <p:nvPr/>
          </p:nvSpPr>
          <p:spPr bwMode="auto">
            <a:xfrm>
              <a:off x="2833" y="25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rgbClr val="009900"/>
                  </a:solidFill>
                </a:rPr>
                <a:t>0</a:t>
              </a:r>
              <a:endParaRPr lang="es-ES_tradnl" altLang="en-US" b="1">
                <a:solidFill>
                  <a:srgbClr val="009900"/>
                </a:solidFill>
              </a:endParaRPr>
            </a:p>
          </p:txBody>
        </p:sp>
        <p:sp>
          <p:nvSpPr>
            <p:cNvPr id="154" name="Rectangle 149"/>
            <p:cNvSpPr>
              <a:spLocks noChangeArrowheads="1"/>
            </p:cNvSpPr>
            <p:nvPr/>
          </p:nvSpPr>
          <p:spPr bwMode="auto">
            <a:xfrm>
              <a:off x="2493" y="27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1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55" name="Rectangle 150"/>
            <p:cNvSpPr>
              <a:spLocks noChangeArrowheads="1"/>
            </p:cNvSpPr>
            <p:nvPr/>
          </p:nvSpPr>
          <p:spPr bwMode="auto">
            <a:xfrm>
              <a:off x="2552" y="27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0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56" name="Rectangle 151"/>
            <p:cNvSpPr>
              <a:spLocks noChangeArrowheads="1"/>
            </p:cNvSpPr>
            <p:nvPr/>
          </p:nvSpPr>
          <p:spPr bwMode="auto">
            <a:xfrm>
              <a:off x="2608" y="27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1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57" name="Rectangle 152"/>
            <p:cNvSpPr>
              <a:spLocks noChangeArrowheads="1"/>
            </p:cNvSpPr>
            <p:nvPr/>
          </p:nvSpPr>
          <p:spPr bwMode="auto">
            <a:xfrm>
              <a:off x="2833" y="27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rgbClr val="009900"/>
                  </a:solidFill>
                </a:rPr>
                <a:t>1</a:t>
              </a:r>
              <a:endParaRPr lang="es-ES_tradnl" altLang="en-US" b="1">
                <a:solidFill>
                  <a:srgbClr val="009900"/>
                </a:solidFill>
              </a:endParaRPr>
            </a:p>
          </p:txBody>
        </p:sp>
        <p:sp>
          <p:nvSpPr>
            <p:cNvPr id="158" name="Rectangle 153"/>
            <p:cNvSpPr>
              <a:spLocks noChangeArrowheads="1"/>
            </p:cNvSpPr>
            <p:nvPr/>
          </p:nvSpPr>
          <p:spPr bwMode="auto">
            <a:xfrm>
              <a:off x="2493" y="295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1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59" name="Rectangle 154"/>
            <p:cNvSpPr>
              <a:spLocks noChangeArrowheads="1"/>
            </p:cNvSpPr>
            <p:nvPr/>
          </p:nvSpPr>
          <p:spPr bwMode="auto">
            <a:xfrm>
              <a:off x="2548" y="295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1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60" name="Rectangle 155"/>
            <p:cNvSpPr>
              <a:spLocks noChangeArrowheads="1"/>
            </p:cNvSpPr>
            <p:nvPr/>
          </p:nvSpPr>
          <p:spPr bwMode="auto">
            <a:xfrm>
              <a:off x="2607" y="295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0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61" name="Rectangle 156"/>
            <p:cNvSpPr>
              <a:spLocks noChangeArrowheads="1"/>
            </p:cNvSpPr>
            <p:nvPr/>
          </p:nvSpPr>
          <p:spPr bwMode="auto">
            <a:xfrm>
              <a:off x="2829" y="295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rgbClr val="009900"/>
                  </a:solidFill>
                </a:rPr>
                <a:t>1</a:t>
              </a:r>
              <a:endParaRPr lang="es-ES_tradnl" altLang="en-US" b="1">
                <a:solidFill>
                  <a:srgbClr val="009900"/>
                </a:solidFill>
              </a:endParaRPr>
            </a:p>
          </p:txBody>
        </p:sp>
        <p:sp>
          <p:nvSpPr>
            <p:cNvPr id="162" name="Rectangle 157"/>
            <p:cNvSpPr>
              <a:spLocks noChangeArrowheads="1"/>
            </p:cNvSpPr>
            <p:nvPr/>
          </p:nvSpPr>
          <p:spPr bwMode="auto">
            <a:xfrm>
              <a:off x="2493" y="31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1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63" name="Rectangle 158"/>
            <p:cNvSpPr>
              <a:spLocks noChangeArrowheads="1"/>
            </p:cNvSpPr>
            <p:nvPr/>
          </p:nvSpPr>
          <p:spPr bwMode="auto">
            <a:xfrm>
              <a:off x="2548" y="31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1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64" name="Rectangle 159"/>
            <p:cNvSpPr>
              <a:spLocks noChangeArrowheads="1"/>
            </p:cNvSpPr>
            <p:nvPr/>
          </p:nvSpPr>
          <p:spPr bwMode="auto">
            <a:xfrm>
              <a:off x="2601" y="31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chemeClr val="tx2"/>
                  </a:solidFill>
                </a:rPr>
                <a:t>1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165" name="Rectangle 160"/>
            <p:cNvSpPr>
              <a:spLocks noChangeArrowheads="1"/>
            </p:cNvSpPr>
            <p:nvPr/>
          </p:nvSpPr>
          <p:spPr bwMode="auto">
            <a:xfrm>
              <a:off x="2825" y="315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500" b="1">
                  <a:solidFill>
                    <a:srgbClr val="009900"/>
                  </a:solidFill>
                </a:rPr>
                <a:t>1</a:t>
              </a:r>
              <a:endParaRPr lang="es-ES_tradnl" altLang="en-US" b="1">
                <a:solidFill>
                  <a:srgbClr val="009900"/>
                </a:solidFill>
              </a:endParaRPr>
            </a:p>
          </p:txBody>
        </p:sp>
        <p:sp>
          <p:nvSpPr>
            <p:cNvPr id="166" name="Freeform 161"/>
            <p:cNvSpPr>
              <a:spLocks/>
            </p:cNvSpPr>
            <p:nvPr/>
          </p:nvSpPr>
          <p:spPr bwMode="auto">
            <a:xfrm>
              <a:off x="2767" y="1477"/>
              <a:ext cx="1" cy="1870"/>
            </a:xfrm>
            <a:custGeom>
              <a:avLst/>
              <a:gdLst>
                <a:gd name="T0" fmla="*/ 0 w 1"/>
                <a:gd name="T1" fmla="*/ 804 h 2478"/>
                <a:gd name="T2" fmla="*/ 0 w 1"/>
                <a:gd name="T3" fmla="*/ 603 h 2478"/>
                <a:gd name="T4" fmla="*/ 0 w 1"/>
                <a:gd name="T5" fmla="*/ 402 h 2478"/>
                <a:gd name="T6" fmla="*/ 0 w 1"/>
                <a:gd name="T7" fmla="*/ 201 h 2478"/>
                <a:gd name="T8" fmla="*/ 0 w 1"/>
                <a:gd name="T9" fmla="*/ 0 h 2478"/>
                <a:gd name="T10" fmla="*/ 0 w 1"/>
                <a:gd name="T11" fmla="*/ 201 h 2478"/>
                <a:gd name="T12" fmla="*/ 0 w 1"/>
                <a:gd name="T13" fmla="*/ 402 h 2478"/>
                <a:gd name="T14" fmla="*/ 0 w 1"/>
                <a:gd name="T15" fmla="*/ 603 h 2478"/>
                <a:gd name="T16" fmla="*/ 0 w 1"/>
                <a:gd name="T17" fmla="*/ 804 h 24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2478">
                  <a:moveTo>
                    <a:pt x="0" y="2478"/>
                  </a:moveTo>
                  <a:lnTo>
                    <a:pt x="0" y="1859"/>
                  </a:lnTo>
                  <a:lnTo>
                    <a:pt x="0" y="1239"/>
                  </a:lnTo>
                  <a:lnTo>
                    <a:pt x="0" y="620"/>
                  </a:lnTo>
                  <a:lnTo>
                    <a:pt x="0" y="0"/>
                  </a:lnTo>
                  <a:lnTo>
                    <a:pt x="0" y="620"/>
                  </a:lnTo>
                  <a:lnTo>
                    <a:pt x="0" y="1239"/>
                  </a:lnTo>
                  <a:lnTo>
                    <a:pt x="0" y="1859"/>
                  </a:lnTo>
                  <a:lnTo>
                    <a:pt x="0" y="24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Rectangle 162"/>
            <p:cNvSpPr>
              <a:spLocks noChangeArrowheads="1"/>
            </p:cNvSpPr>
            <p:nvPr/>
          </p:nvSpPr>
          <p:spPr bwMode="auto">
            <a:xfrm>
              <a:off x="2766" y="1477"/>
              <a:ext cx="4" cy="187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68" name="Freeform 163"/>
            <p:cNvSpPr>
              <a:spLocks/>
            </p:cNvSpPr>
            <p:nvPr/>
          </p:nvSpPr>
          <p:spPr bwMode="auto">
            <a:xfrm>
              <a:off x="2391" y="1749"/>
              <a:ext cx="564" cy="1"/>
            </a:xfrm>
            <a:custGeom>
              <a:avLst/>
              <a:gdLst>
                <a:gd name="T0" fmla="*/ 182 w 823"/>
                <a:gd name="T1" fmla="*/ 0 h 1"/>
                <a:gd name="T2" fmla="*/ 0 w 823"/>
                <a:gd name="T3" fmla="*/ 0 h 1"/>
                <a:gd name="T4" fmla="*/ 182 w 82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3" h="1">
                  <a:moveTo>
                    <a:pt x="823" y="0"/>
                  </a:moveTo>
                  <a:lnTo>
                    <a:pt x="0" y="0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64"/>
            <p:cNvSpPr>
              <a:spLocks noChangeShapeType="1"/>
            </p:cNvSpPr>
            <p:nvPr/>
          </p:nvSpPr>
          <p:spPr bwMode="auto">
            <a:xfrm>
              <a:off x="2384" y="1704"/>
              <a:ext cx="61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" name="Group 165"/>
          <p:cNvGrpSpPr>
            <a:grpSpLocks/>
          </p:cNvGrpSpPr>
          <p:nvPr/>
        </p:nvGrpSpPr>
        <p:grpSpPr bwMode="auto">
          <a:xfrm>
            <a:off x="6170613" y="1050925"/>
            <a:ext cx="1887537" cy="2079625"/>
            <a:chOff x="3887" y="662"/>
            <a:chExt cx="1189" cy="1310"/>
          </a:xfrm>
        </p:grpSpPr>
        <p:sp>
          <p:nvSpPr>
            <p:cNvPr id="171" name="Freeform 166"/>
            <p:cNvSpPr>
              <a:spLocks/>
            </p:cNvSpPr>
            <p:nvPr/>
          </p:nvSpPr>
          <p:spPr bwMode="auto">
            <a:xfrm>
              <a:off x="3887" y="662"/>
              <a:ext cx="1189" cy="1310"/>
            </a:xfrm>
            <a:custGeom>
              <a:avLst/>
              <a:gdLst>
                <a:gd name="T0" fmla="*/ 382 w 1734"/>
                <a:gd name="T1" fmla="*/ 564 h 1735"/>
                <a:gd name="T2" fmla="*/ 383 w 1734"/>
                <a:gd name="T3" fmla="*/ 561 h 1735"/>
                <a:gd name="T4" fmla="*/ 192 w 1734"/>
                <a:gd name="T5" fmla="*/ 280 h 1735"/>
                <a:gd name="T6" fmla="*/ 1 w 1734"/>
                <a:gd name="T7" fmla="*/ 0 h 1735"/>
                <a:gd name="T8" fmla="*/ 0 w 1734"/>
                <a:gd name="T9" fmla="*/ 3 h 1735"/>
                <a:gd name="T10" fmla="*/ 191 w 1734"/>
                <a:gd name="T11" fmla="*/ 283 h 1735"/>
                <a:gd name="T12" fmla="*/ 382 w 1734"/>
                <a:gd name="T13" fmla="*/ 564 h 17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4" h="1735">
                  <a:moveTo>
                    <a:pt x="1727" y="1735"/>
                  </a:moveTo>
                  <a:lnTo>
                    <a:pt x="1734" y="1726"/>
                  </a:lnTo>
                  <a:lnTo>
                    <a:pt x="871" y="863"/>
                  </a:lnTo>
                  <a:lnTo>
                    <a:pt x="8" y="0"/>
                  </a:lnTo>
                  <a:lnTo>
                    <a:pt x="0" y="9"/>
                  </a:lnTo>
                  <a:lnTo>
                    <a:pt x="863" y="872"/>
                  </a:lnTo>
                  <a:lnTo>
                    <a:pt x="1727" y="1735"/>
                  </a:lnTo>
                  <a:close/>
                </a:path>
              </a:pathLst>
            </a:custGeom>
            <a:solidFill>
              <a:srgbClr val="4CFFFF"/>
            </a:solidFill>
            <a:ln w="28575" cmpd="sng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67"/>
            <p:cNvSpPr>
              <a:spLocks/>
            </p:cNvSpPr>
            <p:nvPr/>
          </p:nvSpPr>
          <p:spPr bwMode="auto">
            <a:xfrm>
              <a:off x="3887" y="662"/>
              <a:ext cx="1189" cy="1310"/>
            </a:xfrm>
            <a:custGeom>
              <a:avLst/>
              <a:gdLst>
                <a:gd name="T0" fmla="*/ 0 w 1734"/>
                <a:gd name="T1" fmla="*/ 561 h 1735"/>
                <a:gd name="T2" fmla="*/ 1 w 1734"/>
                <a:gd name="T3" fmla="*/ 564 h 1735"/>
                <a:gd name="T4" fmla="*/ 192 w 1734"/>
                <a:gd name="T5" fmla="*/ 283 h 1735"/>
                <a:gd name="T6" fmla="*/ 383 w 1734"/>
                <a:gd name="T7" fmla="*/ 3 h 1735"/>
                <a:gd name="T8" fmla="*/ 382 w 1734"/>
                <a:gd name="T9" fmla="*/ 0 h 1735"/>
                <a:gd name="T10" fmla="*/ 191 w 1734"/>
                <a:gd name="T11" fmla="*/ 280 h 1735"/>
                <a:gd name="T12" fmla="*/ 0 w 1734"/>
                <a:gd name="T13" fmla="*/ 561 h 17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4" h="1735">
                  <a:moveTo>
                    <a:pt x="0" y="1726"/>
                  </a:moveTo>
                  <a:lnTo>
                    <a:pt x="8" y="1735"/>
                  </a:lnTo>
                  <a:lnTo>
                    <a:pt x="871" y="872"/>
                  </a:lnTo>
                  <a:lnTo>
                    <a:pt x="1734" y="9"/>
                  </a:lnTo>
                  <a:lnTo>
                    <a:pt x="1727" y="0"/>
                  </a:lnTo>
                  <a:lnTo>
                    <a:pt x="863" y="863"/>
                  </a:lnTo>
                  <a:lnTo>
                    <a:pt x="0" y="1726"/>
                  </a:lnTo>
                  <a:close/>
                </a:path>
              </a:pathLst>
            </a:custGeom>
            <a:solidFill>
              <a:srgbClr val="4CFFFF"/>
            </a:solidFill>
            <a:ln w="28575" cmpd="sng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3" name="Group 168"/>
          <p:cNvGrpSpPr>
            <a:grpSpLocks/>
          </p:cNvGrpSpPr>
          <p:nvPr/>
        </p:nvGrpSpPr>
        <p:grpSpPr bwMode="auto">
          <a:xfrm>
            <a:off x="4749800" y="1046163"/>
            <a:ext cx="3700463" cy="5065712"/>
            <a:chOff x="2992" y="659"/>
            <a:chExt cx="2331" cy="3191"/>
          </a:xfrm>
        </p:grpSpPr>
        <p:sp>
          <p:nvSpPr>
            <p:cNvPr id="174" name="Freeform 169"/>
            <p:cNvSpPr>
              <a:spLocks/>
            </p:cNvSpPr>
            <p:nvPr/>
          </p:nvSpPr>
          <p:spPr bwMode="auto">
            <a:xfrm>
              <a:off x="3883" y="659"/>
              <a:ext cx="8" cy="11"/>
            </a:xfrm>
            <a:custGeom>
              <a:avLst/>
              <a:gdLst>
                <a:gd name="T0" fmla="*/ 1 w 13"/>
                <a:gd name="T1" fmla="*/ 6 h 14"/>
                <a:gd name="T2" fmla="*/ 0 w 13"/>
                <a:gd name="T3" fmla="*/ 4 h 14"/>
                <a:gd name="T4" fmla="*/ 1 w 13"/>
                <a:gd name="T5" fmla="*/ 0 h 14"/>
                <a:gd name="T6" fmla="*/ 2 w 13"/>
                <a:gd name="T7" fmla="*/ 2 h 14"/>
                <a:gd name="T8" fmla="*/ 1 w 13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4">
                  <a:moveTo>
                    <a:pt x="5" y="14"/>
                  </a:moveTo>
                  <a:lnTo>
                    <a:pt x="0" y="9"/>
                  </a:lnTo>
                  <a:lnTo>
                    <a:pt x="8" y="0"/>
                  </a:lnTo>
                  <a:lnTo>
                    <a:pt x="13" y="5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4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70"/>
            <p:cNvSpPr>
              <a:spLocks/>
            </p:cNvSpPr>
            <p:nvPr/>
          </p:nvSpPr>
          <p:spPr bwMode="auto">
            <a:xfrm>
              <a:off x="5071" y="1966"/>
              <a:ext cx="8" cy="9"/>
            </a:xfrm>
            <a:custGeom>
              <a:avLst/>
              <a:gdLst>
                <a:gd name="T0" fmla="*/ 0 w 12"/>
                <a:gd name="T1" fmla="*/ 2 h 14"/>
                <a:gd name="T2" fmla="*/ 1 w 12"/>
                <a:gd name="T3" fmla="*/ 3 h 14"/>
                <a:gd name="T4" fmla="*/ 2 w 12"/>
                <a:gd name="T5" fmla="*/ 1 h 14"/>
                <a:gd name="T6" fmla="*/ 1 w 12"/>
                <a:gd name="T7" fmla="*/ 0 h 14"/>
                <a:gd name="T8" fmla="*/ 0 w 12"/>
                <a:gd name="T9" fmla="*/ 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0" y="9"/>
                  </a:moveTo>
                  <a:lnTo>
                    <a:pt x="4" y="14"/>
                  </a:lnTo>
                  <a:lnTo>
                    <a:pt x="12" y="5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1"/>
            <p:cNvSpPr>
              <a:spLocks/>
            </p:cNvSpPr>
            <p:nvPr/>
          </p:nvSpPr>
          <p:spPr bwMode="auto">
            <a:xfrm>
              <a:off x="5071" y="659"/>
              <a:ext cx="8" cy="11"/>
            </a:xfrm>
            <a:custGeom>
              <a:avLst/>
              <a:gdLst>
                <a:gd name="T0" fmla="*/ 0 w 12"/>
                <a:gd name="T1" fmla="*/ 2 h 14"/>
                <a:gd name="T2" fmla="*/ 1 w 12"/>
                <a:gd name="T3" fmla="*/ 0 h 14"/>
                <a:gd name="T4" fmla="*/ 2 w 12"/>
                <a:gd name="T5" fmla="*/ 4 h 14"/>
                <a:gd name="T6" fmla="*/ 1 w 12"/>
                <a:gd name="T7" fmla="*/ 6 h 14"/>
                <a:gd name="T8" fmla="*/ 0 w 12"/>
                <a:gd name="T9" fmla="*/ 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0" y="5"/>
                  </a:moveTo>
                  <a:lnTo>
                    <a:pt x="4" y="0"/>
                  </a:lnTo>
                  <a:lnTo>
                    <a:pt x="12" y="9"/>
                  </a:lnTo>
                  <a:lnTo>
                    <a:pt x="7" y="1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" name="Group 172"/>
            <p:cNvGrpSpPr>
              <a:grpSpLocks/>
            </p:cNvGrpSpPr>
            <p:nvPr/>
          </p:nvGrpSpPr>
          <p:grpSpPr bwMode="auto">
            <a:xfrm>
              <a:off x="3752" y="772"/>
              <a:ext cx="1571" cy="1063"/>
              <a:chOff x="3752" y="772"/>
              <a:chExt cx="1571" cy="1063"/>
            </a:xfrm>
          </p:grpSpPr>
          <p:sp>
            <p:nvSpPr>
              <p:cNvPr id="348" name="Rectangle 173"/>
              <p:cNvSpPr>
                <a:spLocks noChangeArrowheads="1"/>
              </p:cNvSpPr>
              <p:nvPr/>
            </p:nvSpPr>
            <p:spPr bwMode="auto">
              <a:xfrm>
                <a:off x="5005" y="1275"/>
                <a:ext cx="236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49" name="Text Box 174"/>
              <p:cNvSpPr txBox="1">
                <a:spLocks noChangeArrowheads="1"/>
              </p:cNvSpPr>
              <p:nvPr/>
            </p:nvSpPr>
            <p:spPr bwMode="auto">
              <a:xfrm>
                <a:off x="4116" y="1073"/>
                <a:ext cx="68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2000" b="1">
                    <a:solidFill>
                      <a:schemeClr val="tx2"/>
                    </a:solidFill>
                  </a:rPr>
                  <a:t>Decodif.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2000" b="1">
                    <a:solidFill>
                      <a:schemeClr val="tx2"/>
                    </a:solidFill>
                  </a:rPr>
                  <a:t>3</a:t>
                </a:r>
                <a:r>
                  <a:rPr lang="es-ES_tradnl" altLang="en-US" sz="2000" b="1">
                    <a:solidFill>
                      <a:schemeClr val="tx2"/>
                    </a:solidFill>
                    <a:sym typeface="Symbol" panose="05050102010706020507" pitchFamily="18" charset="2"/>
                  </a:rPr>
                  <a:t>8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350" name="Rectangle 175"/>
              <p:cNvSpPr>
                <a:spLocks noChangeArrowheads="1"/>
              </p:cNvSpPr>
              <p:nvPr/>
            </p:nvSpPr>
            <p:spPr bwMode="auto">
              <a:xfrm>
                <a:off x="4127" y="953"/>
                <a:ext cx="707" cy="738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51" name="Rectangle 176"/>
              <p:cNvSpPr>
                <a:spLocks noChangeArrowheads="1"/>
              </p:cNvSpPr>
              <p:nvPr/>
            </p:nvSpPr>
            <p:spPr bwMode="auto">
              <a:xfrm>
                <a:off x="4127" y="944"/>
                <a:ext cx="707" cy="1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52" name="Rectangle 177"/>
              <p:cNvSpPr>
                <a:spLocks noChangeArrowheads="1"/>
              </p:cNvSpPr>
              <p:nvPr/>
            </p:nvSpPr>
            <p:spPr bwMode="auto">
              <a:xfrm>
                <a:off x="4119" y="953"/>
                <a:ext cx="18" cy="73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53" name="Freeform 178"/>
              <p:cNvSpPr>
                <a:spLocks/>
              </p:cNvSpPr>
              <p:nvPr/>
            </p:nvSpPr>
            <p:spPr bwMode="auto">
              <a:xfrm>
                <a:off x="4119" y="944"/>
                <a:ext cx="18" cy="18"/>
              </a:xfrm>
              <a:custGeom>
                <a:avLst/>
                <a:gdLst>
                  <a:gd name="T0" fmla="*/ 4 w 24"/>
                  <a:gd name="T1" fmla="*/ 0 h 24"/>
                  <a:gd name="T2" fmla="*/ 0 w 24"/>
                  <a:gd name="T3" fmla="*/ 0 h 24"/>
                  <a:gd name="T4" fmla="*/ 0 w 24"/>
                  <a:gd name="T5" fmla="*/ 4 h 24"/>
                  <a:gd name="T6" fmla="*/ 8 w 24"/>
                  <a:gd name="T7" fmla="*/ 4 h 24"/>
                  <a:gd name="T8" fmla="*/ 4 w 24"/>
                  <a:gd name="T9" fmla="*/ 8 h 24"/>
                  <a:gd name="T10" fmla="*/ 4 w 2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Rectangle 179"/>
              <p:cNvSpPr>
                <a:spLocks noChangeArrowheads="1"/>
              </p:cNvSpPr>
              <p:nvPr/>
            </p:nvSpPr>
            <p:spPr bwMode="auto">
              <a:xfrm>
                <a:off x="4127" y="1682"/>
                <a:ext cx="707" cy="1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55" name="Freeform 180"/>
              <p:cNvSpPr>
                <a:spLocks/>
              </p:cNvSpPr>
              <p:nvPr/>
            </p:nvSpPr>
            <p:spPr bwMode="auto">
              <a:xfrm>
                <a:off x="4119" y="1682"/>
                <a:ext cx="18" cy="19"/>
              </a:xfrm>
              <a:custGeom>
                <a:avLst/>
                <a:gdLst>
                  <a:gd name="T0" fmla="*/ 0 w 24"/>
                  <a:gd name="T1" fmla="*/ 5 h 24"/>
                  <a:gd name="T2" fmla="*/ 0 w 24"/>
                  <a:gd name="T3" fmla="*/ 10 h 24"/>
                  <a:gd name="T4" fmla="*/ 4 w 24"/>
                  <a:gd name="T5" fmla="*/ 10 h 24"/>
                  <a:gd name="T6" fmla="*/ 4 w 24"/>
                  <a:gd name="T7" fmla="*/ 0 h 24"/>
                  <a:gd name="T8" fmla="*/ 8 w 24"/>
                  <a:gd name="T9" fmla="*/ 5 h 24"/>
                  <a:gd name="T10" fmla="*/ 0 w 24"/>
                  <a:gd name="T11" fmla="*/ 5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12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24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Rectangle 181"/>
              <p:cNvSpPr>
                <a:spLocks noChangeArrowheads="1"/>
              </p:cNvSpPr>
              <p:nvPr/>
            </p:nvSpPr>
            <p:spPr bwMode="auto">
              <a:xfrm>
                <a:off x="4825" y="953"/>
                <a:ext cx="17" cy="73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57" name="Freeform 182"/>
              <p:cNvSpPr>
                <a:spLocks/>
              </p:cNvSpPr>
              <p:nvPr/>
            </p:nvSpPr>
            <p:spPr bwMode="auto">
              <a:xfrm>
                <a:off x="4825" y="1682"/>
                <a:ext cx="17" cy="19"/>
              </a:xfrm>
              <a:custGeom>
                <a:avLst/>
                <a:gdLst>
                  <a:gd name="T0" fmla="*/ 3 w 24"/>
                  <a:gd name="T1" fmla="*/ 10 h 24"/>
                  <a:gd name="T2" fmla="*/ 6 w 24"/>
                  <a:gd name="T3" fmla="*/ 10 h 24"/>
                  <a:gd name="T4" fmla="*/ 6 w 24"/>
                  <a:gd name="T5" fmla="*/ 5 h 24"/>
                  <a:gd name="T6" fmla="*/ 0 w 24"/>
                  <a:gd name="T7" fmla="*/ 5 h 24"/>
                  <a:gd name="T8" fmla="*/ 3 w 24"/>
                  <a:gd name="T9" fmla="*/ 0 h 24"/>
                  <a:gd name="T10" fmla="*/ 3 w 24"/>
                  <a:gd name="T11" fmla="*/ 1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24" y="24"/>
                    </a:lnTo>
                    <a:lnTo>
                      <a:pt x="24" y="12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83"/>
              <p:cNvSpPr>
                <a:spLocks/>
              </p:cNvSpPr>
              <p:nvPr/>
            </p:nvSpPr>
            <p:spPr bwMode="auto">
              <a:xfrm>
                <a:off x="4825" y="944"/>
                <a:ext cx="17" cy="18"/>
              </a:xfrm>
              <a:custGeom>
                <a:avLst/>
                <a:gdLst>
                  <a:gd name="T0" fmla="*/ 6 w 24"/>
                  <a:gd name="T1" fmla="*/ 4 h 24"/>
                  <a:gd name="T2" fmla="*/ 6 w 24"/>
                  <a:gd name="T3" fmla="*/ 0 h 24"/>
                  <a:gd name="T4" fmla="*/ 3 w 24"/>
                  <a:gd name="T5" fmla="*/ 0 h 24"/>
                  <a:gd name="T6" fmla="*/ 3 w 24"/>
                  <a:gd name="T7" fmla="*/ 8 h 24"/>
                  <a:gd name="T8" fmla="*/ 0 w 24"/>
                  <a:gd name="T9" fmla="*/ 4 h 24"/>
                  <a:gd name="T10" fmla="*/ 6 w 24"/>
                  <a:gd name="T11" fmla="*/ 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0"/>
                    </a:lnTo>
                    <a:lnTo>
                      <a:pt x="12" y="0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Rectangle 184"/>
              <p:cNvSpPr>
                <a:spLocks noChangeArrowheads="1"/>
              </p:cNvSpPr>
              <p:nvPr/>
            </p:nvSpPr>
            <p:spPr bwMode="auto">
              <a:xfrm>
                <a:off x="5021" y="953"/>
                <a:ext cx="142" cy="72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60" name="Freeform 185"/>
              <p:cNvSpPr>
                <a:spLocks/>
              </p:cNvSpPr>
              <p:nvPr/>
            </p:nvSpPr>
            <p:spPr bwMode="auto">
              <a:xfrm>
                <a:off x="5017" y="949"/>
                <a:ext cx="9" cy="9"/>
              </a:xfrm>
              <a:custGeom>
                <a:avLst/>
                <a:gdLst>
                  <a:gd name="T0" fmla="*/ 2 w 12"/>
                  <a:gd name="T1" fmla="*/ 0 h 12"/>
                  <a:gd name="T2" fmla="*/ 0 w 12"/>
                  <a:gd name="T3" fmla="*/ 0 h 12"/>
                  <a:gd name="T4" fmla="*/ 0 w 12"/>
                  <a:gd name="T5" fmla="*/ 2 h 12"/>
                  <a:gd name="T6" fmla="*/ 4 w 12"/>
                  <a:gd name="T7" fmla="*/ 2 h 12"/>
                  <a:gd name="T8" fmla="*/ 2 w 12"/>
                  <a:gd name="T9" fmla="*/ 4 h 12"/>
                  <a:gd name="T10" fmla="*/ 2 w 12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Rectangle 186"/>
              <p:cNvSpPr>
                <a:spLocks noChangeArrowheads="1"/>
              </p:cNvSpPr>
              <p:nvPr/>
            </p:nvSpPr>
            <p:spPr bwMode="auto">
              <a:xfrm>
                <a:off x="5021" y="1672"/>
                <a:ext cx="14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62" name="Freeform 187"/>
              <p:cNvSpPr>
                <a:spLocks/>
              </p:cNvSpPr>
              <p:nvPr/>
            </p:nvSpPr>
            <p:spPr bwMode="auto">
              <a:xfrm>
                <a:off x="5159" y="1672"/>
                <a:ext cx="8" cy="9"/>
              </a:xfrm>
              <a:custGeom>
                <a:avLst/>
                <a:gdLst>
                  <a:gd name="T0" fmla="*/ 1 w 12"/>
                  <a:gd name="T1" fmla="*/ 4 h 12"/>
                  <a:gd name="T2" fmla="*/ 2 w 12"/>
                  <a:gd name="T3" fmla="*/ 4 h 12"/>
                  <a:gd name="T4" fmla="*/ 2 w 12"/>
                  <a:gd name="T5" fmla="*/ 2 h 12"/>
                  <a:gd name="T6" fmla="*/ 0 w 12"/>
                  <a:gd name="T7" fmla="*/ 2 h 12"/>
                  <a:gd name="T8" fmla="*/ 1 w 12"/>
                  <a:gd name="T9" fmla="*/ 0 h 12"/>
                  <a:gd name="T10" fmla="*/ 1 w 12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88"/>
              <p:cNvSpPr>
                <a:spLocks/>
              </p:cNvSpPr>
              <p:nvPr/>
            </p:nvSpPr>
            <p:spPr bwMode="auto">
              <a:xfrm>
                <a:off x="5159" y="949"/>
                <a:ext cx="8" cy="9"/>
              </a:xfrm>
              <a:custGeom>
                <a:avLst/>
                <a:gdLst>
                  <a:gd name="T0" fmla="*/ 2 w 12"/>
                  <a:gd name="T1" fmla="*/ 2 h 12"/>
                  <a:gd name="T2" fmla="*/ 2 w 12"/>
                  <a:gd name="T3" fmla="*/ 0 h 12"/>
                  <a:gd name="T4" fmla="*/ 1 w 12"/>
                  <a:gd name="T5" fmla="*/ 0 h 12"/>
                  <a:gd name="T6" fmla="*/ 1 w 12"/>
                  <a:gd name="T7" fmla="*/ 4 h 12"/>
                  <a:gd name="T8" fmla="*/ 0 w 12"/>
                  <a:gd name="T9" fmla="*/ 2 h 12"/>
                  <a:gd name="T10" fmla="*/ 2 w 12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Rectangle 189"/>
              <p:cNvSpPr>
                <a:spLocks noChangeArrowheads="1"/>
              </p:cNvSpPr>
              <p:nvPr/>
            </p:nvSpPr>
            <p:spPr bwMode="auto">
              <a:xfrm>
                <a:off x="4834" y="1026"/>
                <a:ext cx="187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65" name="Rectangle 190"/>
              <p:cNvSpPr>
                <a:spLocks noChangeArrowheads="1"/>
              </p:cNvSpPr>
              <p:nvPr/>
            </p:nvSpPr>
            <p:spPr bwMode="auto">
              <a:xfrm>
                <a:off x="5021" y="1026"/>
                <a:ext cx="5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66" name="Rectangle 191"/>
              <p:cNvSpPr>
                <a:spLocks noChangeArrowheads="1"/>
              </p:cNvSpPr>
              <p:nvPr/>
            </p:nvSpPr>
            <p:spPr bwMode="auto">
              <a:xfrm>
                <a:off x="4834" y="1234"/>
                <a:ext cx="187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67" name="Rectangle 192"/>
              <p:cNvSpPr>
                <a:spLocks noChangeArrowheads="1"/>
              </p:cNvSpPr>
              <p:nvPr/>
            </p:nvSpPr>
            <p:spPr bwMode="auto">
              <a:xfrm>
                <a:off x="5021" y="1234"/>
                <a:ext cx="5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68" name="Rectangle 193"/>
              <p:cNvSpPr>
                <a:spLocks noChangeArrowheads="1"/>
              </p:cNvSpPr>
              <p:nvPr/>
            </p:nvSpPr>
            <p:spPr bwMode="auto">
              <a:xfrm>
                <a:off x="4834" y="1504"/>
                <a:ext cx="187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69" name="Rectangle 194"/>
              <p:cNvSpPr>
                <a:spLocks noChangeArrowheads="1"/>
              </p:cNvSpPr>
              <p:nvPr/>
            </p:nvSpPr>
            <p:spPr bwMode="auto">
              <a:xfrm>
                <a:off x="5021" y="1504"/>
                <a:ext cx="5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70" name="Freeform 195"/>
              <p:cNvSpPr>
                <a:spLocks/>
              </p:cNvSpPr>
              <p:nvPr/>
            </p:nvSpPr>
            <p:spPr bwMode="auto">
              <a:xfrm>
                <a:off x="4919" y="1299"/>
                <a:ext cx="24" cy="27"/>
              </a:xfrm>
              <a:custGeom>
                <a:avLst/>
                <a:gdLst>
                  <a:gd name="T0" fmla="*/ 3 w 36"/>
                  <a:gd name="T1" fmla="*/ 6 h 34"/>
                  <a:gd name="T2" fmla="*/ 3 w 36"/>
                  <a:gd name="T3" fmla="*/ 0 h 34"/>
                  <a:gd name="T4" fmla="*/ 3 w 36"/>
                  <a:gd name="T5" fmla="*/ 0 h 34"/>
                  <a:gd name="T6" fmla="*/ 2 w 36"/>
                  <a:gd name="T7" fmla="*/ 1 h 34"/>
                  <a:gd name="T8" fmla="*/ 2 w 36"/>
                  <a:gd name="T9" fmla="*/ 2 h 34"/>
                  <a:gd name="T10" fmla="*/ 1 w 36"/>
                  <a:gd name="T11" fmla="*/ 2 h 34"/>
                  <a:gd name="T12" fmla="*/ 1 w 36"/>
                  <a:gd name="T13" fmla="*/ 3 h 34"/>
                  <a:gd name="T14" fmla="*/ 1 w 36"/>
                  <a:gd name="T15" fmla="*/ 4 h 34"/>
                  <a:gd name="T16" fmla="*/ 1 w 36"/>
                  <a:gd name="T17" fmla="*/ 5 h 34"/>
                  <a:gd name="T18" fmla="*/ 0 w 36"/>
                  <a:gd name="T19" fmla="*/ 6 h 34"/>
                  <a:gd name="T20" fmla="*/ 1 w 36"/>
                  <a:gd name="T21" fmla="*/ 9 h 34"/>
                  <a:gd name="T22" fmla="*/ 1 w 36"/>
                  <a:gd name="T23" fmla="*/ 10 h 34"/>
                  <a:gd name="T24" fmla="*/ 1 w 36"/>
                  <a:gd name="T25" fmla="*/ 11 h 34"/>
                  <a:gd name="T26" fmla="*/ 1 w 36"/>
                  <a:gd name="T27" fmla="*/ 11 h 34"/>
                  <a:gd name="T28" fmla="*/ 2 w 36"/>
                  <a:gd name="T29" fmla="*/ 13 h 34"/>
                  <a:gd name="T30" fmla="*/ 2 w 36"/>
                  <a:gd name="T31" fmla="*/ 14 h 34"/>
                  <a:gd name="T32" fmla="*/ 3 w 36"/>
                  <a:gd name="T33" fmla="*/ 14 h 34"/>
                  <a:gd name="T34" fmla="*/ 3 w 36"/>
                  <a:gd name="T35" fmla="*/ 14 h 34"/>
                  <a:gd name="T36" fmla="*/ 4 w 36"/>
                  <a:gd name="T37" fmla="*/ 14 h 34"/>
                  <a:gd name="T38" fmla="*/ 5 w 36"/>
                  <a:gd name="T39" fmla="*/ 14 h 34"/>
                  <a:gd name="T40" fmla="*/ 5 w 36"/>
                  <a:gd name="T41" fmla="*/ 13 h 34"/>
                  <a:gd name="T42" fmla="*/ 6 w 36"/>
                  <a:gd name="T43" fmla="*/ 11 h 34"/>
                  <a:gd name="T44" fmla="*/ 7 w 36"/>
                  <a:gd name="T45" fmla="*/ 11 h 34"/>
                  <a:gd name="T46" fmla="*/ 7 w 36"/>
                  <a:gd name="T47" fmla="*/ 10 h 34"/>
                  <a:gd name="T48" fmla="*/ 7 w 36"/>
                  <a:gd name="T49" fmla="*/ 9 h 34"/>
                  <a:gd name="T50" fmla="*/ 7 w 36"/>
                  <a:gd name="T51" fmla="*/ 6 h 34"/>
                  <a:gd name="T52" fmla="*/ 7 w 36"/>
                  <a:gd name="T53" fmla="*/ 5 h 34"/>
                  <a:gd name="T54" fmla="*/ 7 w 36"/>
                  <a:gd name="T55" fmla="*/ 4 h 34"/>
                  <a:gd name="T56" fmla="*/ 7 w 36"/>
                  <a:gd name="T57" fmla="*/ 3 h 34"/>
                  <a:gd name="T58" fmla="*/ 6 w 36"/>
                  <a:gd name="T59" fmla="*/ 2 h 34"/>
                  <a:gd name="T60" fmla="*/ 5 w 36"/>
                  <a:gd name="T61" fmla="*/ 2 h 34"/>
                  <a:gd name="T62" fmla="*/ 5 w 36"/>
                  <a:gd name="T63" fmla="*/ 1 h 34"/>
                  <a:gd name="T64" fmla="*/ 4 w 36"/>
                  <a:gd name="T65" fmla="*/ 0 h 34"/>
                  <a:gd name="T66" fmla="*/ 3 w 36"/>
                  <a:gd name="T67" fmla="*/ 0 h 34"/>
                  <a:gd name="T68" fmla="*/ 3 w 36"/>
                  <a:gd name="T69" fmla="*/ 6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" h="34">
                    <a:moveTo>
                      <a:pt x="18" y="16"/>
                    </a:moveTo>
                    <a:lnTo>
                      <a:pt x="18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2" y="24"/>
                    </a:lnTo>
                    <a:lnTo>
                      <a:pt x="3" y="27"/>
                    </a:lnTo>
                    <a:lnTo>
                      <a:pt x="6" y="28"/>
                    </a:lnTo>
                    <a:lnTo>
                      <a:pt x="9" y="31"/>
                    </a:lnTo>
                    <a:lnTo>
                      <a:pt x="12" y="33"/>
                    </a:lnTo>
                    <a:lnTo>
                      <a:pt x="15" y="34"/>
                    </a:lnTo>
                    <a:lnTo>
                      <a:pt x="18" y="34"/>
                    </a:lnTo>
                    <a:lnTo>
                      <a:pt x="21" y="34"/>
                    </a:lnTo>
                    <a:lnTo>
                      <a:pt x="24" y="33"/>
                    </a:lnTo>
                    <a:lnTo>
                      <a:pt x="27" y="31"/>
                    </a:lnTo>
                    <a:lnTo>
                      <a:pt x="30" y="28"/>
                    </a:lnTo>
                    <a:lnTo>
                      <a:pt x="33" y="27"/>
                    </a:lnTo>
                    <a:lnTo>
                      <a:pt x="35" y="24"/>
                    </a:lnTo>
                    <a:lnTo>
                      <a:pt x="35" y="21"/>
                    </a:lnTo>
                    <a:lnTo>
                      <a:pt x="36" y="16"/>
                    </a:lnTo>
                    <a:lnTo>
                      <a:pt x="35" y="13"/>
                    </a:lnTo>
                    <a:lnTo>
                      <a:pt x="35" y="10"/>
                    </a:lnTo>
                    <a:lnTo>
                      <a:pt x="33" y="7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196"/>
              <p:cNvSpPr>
                <a:spLocks/>
              </p:cNvSpPr>
              <p:nvPr/>
            </p:nvSpPr>
            <p:spPr bwMode="auto">
              <a:xfrm>
                <a:off x="4914" y="1294"/>
                <a:ext cx="18" cy="19"/>
              </a:xfrm>
              <a:custGeom>
                <a:avLst/>
                <a:gdLst>
                  <a:gd name="T0" fmla="*/ 5 w 27"/>
                  <a:gd name="T1" fmla="*/ 6 h 22"/>
                  <a:gd name="T2" fmla="*/ 3 w 27"/>
                  <a:gd name="T3" fmla="*/ 9 h 22"/>
                  <a:gd name="T4" fmla="*/ 3 w 27"/>
                  <a:gd name="T5" fmla="*/ 9 h 22"/>
                  <a:gd name="T6" fmla="*/ 2 w 27"/>
                  <a:gd name="T7" fmla="*/ 12 h 22"/>
                  <a:gd name="T8" fmla="*/ 0 w 27"/>
                  <a:gd name="T9" fmla="*/ 12 h 22"/>
                  <a:gd name="T10" fmla="*/ 1 w 27"/>
                  <a:gd name="T11" fmla="*/ 8 h 22"/>
                  <a:gd name="T12" fmla="*/ 1 w 27"/>
                  <a:gd name="T13" fmla="*/ 3 h 22"/>
                  <a:gd name="T14" fmla="*/ 4 w 27"/>
                  <a:gd name="T15" fmla="*/ 0 h 22"/>
                  <a:gd name="T16" fmla="*/ 5 w 27"/>
                  <a:gd name="T17" fmla="*/ 6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2">
                    <a:moveTo>
                      <a:pt x="27" y="10"/>
                    </a:moveTo>
                    <a:lnTo>
                      <a:pt x="15" y="15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0" y="21"/>
                    </a:lnTo>
                    <a:lnTo>
                      <a:pt x="2" y="13"/>
                    </a:lnTo>
                    <a:lnTo>
                      <a:pt x="8" y="6"/>
                    </a:lnTo>
                    <a:lnTo>
                      <a:pt x="21" y="0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197"/>
              <p:cNvSpPr>
                <a:spLocks/>
              </p:cNvSpPr>
              <p:nvPr/>
            </p:nvSpPr>
            <p:spPr bwMode="auto">
              <a:xfrm>
                <a:off x="4914" y="1311"/>
                <a:ext cx="18" cy="18"/>
              </a:xfrm>
              <a:custGeom>
                <a:avLst/>
                <a:gdLst>
                  <a:gd name="T0" fmla="*/ 2 w 27"/>
                  <a:gd name="T1" fmla="*/ 0 h 24"/>
                  <a:gd name="T2" fmla="*/ 2 w 27"/>
                  <a:gd name="T3" fmla="*/ 2 h 24"/>
                  <a:gd name="T4" fmla="*/ 3 w 27"/>
                  <a:gd name="T5" fmla="*/ 3 h 24"/>
                  <a:gd name="T6" fmla="*/ 5 w 27"/>
                  <a:gd name="T7" fmla="*/ 5 h 24"/>
                  <a:gd name="T8" fmla="*/ 4 w 27"/>
                  <a:gd name="T9" fmla="*/ 8 h 24"/>
                  <a:gd name="T10" fmla="*/ 2 w 27"/>
                  <a:gd name="T11" fmla="*/ 6 h 24"/>
                  <a:gd name="T12" fmla="*/ 1 w 27"/>
                  <a:gd name="T13" fmla="*/ 4 h 24"/>
                  <a:gd name="T14" fmla="*/ 0 w 27"/>
                  <a:gd name="T15" fmla="*/ 2 h 24"/>
                  <a:gd name="T16" fmla="*/ 2 w 27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4">
                    <a:moveTo>
                      <a:pt x="12" y="0"/>
                    </a:moveTo>
                    <a:lnTo>
                      <a:pt x="12" y="4"/>
                    </a:lnTo>
                    <a:lnTo>
                      <a:pt x="15" y="9"/>
                    </a:lnTo>
                    <a:lnTo>
                      <a:pt x="27" y="13"/>
                    </a:lnTo>
                    <a:lnTo>
                      <a:pt x="21" y="24"/>
                    </a:lnTo>
                    <a:lnTo>
                      <a:pt x="9" y="19"/>
                    </a:lnTo>
                    <a:lnTo>
                      <a:pt x="2" y="10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198"/>
              <p:cNvSpPr>
                <a:spLocks/>
              </p:cNvSpPr>
              <p:nvPr/>
            </p:nvSpPr>
            <p:spPr bwMode="auto">
              <a:xfrm>
                <a:off x="4914" y="1311"/>
                <a:ext cx="9" cy="2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1 h 3"/>
                  <a:gd name="T4" fmla="*/ 0 w 12"/>
                  <a:gd name="T5" fmla="*/ 1 h 3"/>
                  <a:gd name="T6" fmla="*/ 4 w 12"/>
                  <a:gd name="T7" fmla="*/ 0 h 3"/>
                  <a:gd name="T8" fmla="*/ 4 w 12"/>
                  <a:gd name="T9" fmla="*/ 1 h 3"/>
                  <a:gd name="T10" fmla="*/ 0 w 1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199"/>
              <p:cNvSpPr>
                <a:spLocks/>
              </p:cNvSpPr>
              <p:nvPr/>
            </p:nvSpPr>
            <p:spPr bwMode="auto">
              <a:xfrm>
                <a:off x="4928" y="1311"/>
                <a:ext cx="17" cy="18"/>
              </a:xfrm>
              <a:custGeom>
                <a:avLst/>
                <a:gdLst>
                  <a:gd name="T0" fmla="*/ 0 w 24"/>
                  <a:gd name="T1" fmla="*/ 5 h 24"/>
                  <a:gd name="T2" fmla="*/ 3 w 24"/>
                  <a:gd name="T3" fmla="*/ 3 h 24"/>
                  <a:gd name="T4" fmla="*/ 3 w 24"/>
                  <a:gd name="T5" fmla="*/ 2 h 24"/>
                  <a:gd name="T6" fmla="*/ 4 w 24"/>
                  <a:gd name="T7" fmla="*/ 0 h 24"/>
                  <a:gd name="T8" fmla="*/ 6 w 24"/>
                  <a:gd name="T9" fmla="*/ 2 h 24"/>
                  <a:gd name="T10" fmla="*/ 6 w 24"/>
                  <a:gd name="T11" fmla="*/ 4 h 24"/>
                  <a:gd name="T12" fmla="*/ 4 w 24"/>
                  <a:gd name="T13" fmla="*/ 6 h 24"/>
                  <a:gd name="T14" fmla="*/ 1 w 24"/>
                  <a:gd name="T15" fmla="*/ 8 h 24"/>
                  <a:gd name="T16" fmla="*/ 0 w 24"/>
                  <a:gd name="T17" fmla="*/ 5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0" y="13"/>
                    </a:moveTo>
                    <a:lnTo>
                      <a:pt x="12" y="9"/>
                    </a:lnTo>
                    <a:lnTo>
                      <a:pt x="12" y="6"/>
                    </a:lnTo>
                    <a:lnTo>
                      <a:pt x="14" y="0"/>
                    </a:lnTo>
                    <a:lnTo>
                      <a:pt x="24" y="4"/>
                    </a:lnTo>
                    <a:lnTo>
                      <a:pt x="23" y="10"/>
                    </a:lnTo>
                    <a:lnTo>
                      <a:pt x="18" y="19"/>
                    </a:lnTo>
                    <a:lnTo>
                      <a:pt x="6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200"/>
              <p:cNvSpPr>
                <a:spLocks/>
              </p:cNvSpPr>
              <p:nvPr/>
            </p:nvSpPr>
            <p:spPr bwMode="auto">
              <a:xfrm>
                <a:off x="4928" y="1322"/>
                <a:ext cx="4" cy="9"/>
              </a:xfrm>
              <a:custGeom>
                <a:avLst/>
                <a:gdLst>
                  <a:gd name="T0" fmla="*/ 0 w 6"/>
                  <a:gd name="T1" fmla="*/ 4 h 12"/>
                  <a:gd name="T2" fmla="*/ 1 w 6"/>
                  <a:gd name="T3" fmla="*/ 4 h 12"/>
                  <a:gd name="T4" fmla="*/ 1 w 6"/>
                  <a:gd name="T5" fmla="*/ 4 h 12"/>
                  <a:gd name="T6" fmla="*/ 0 w 6"/>
                  <a:gd name="T7" fmla="*/ 0 h 12"/>
                  <a:gd name="T8" fmla="*/ 1 w 6"/>
                  <a:gd name="T9" fmla="*/ 0 h 12"/>
                  <a:gd name="T10" fmla="*/ 0 w 6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11"/>
                    </a:moveTo>
                    <a:lnTo>
                      <a:pt x="3" y="12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201"/>
              <p:cNvSpPr>
                <a:spLocks/>
              </p:cNvSpPr>
              <p:nvPr/>
            </p:nvSpPr>
            <p:spPr bwMode="auto">
              <a:xfrm>
                <a:off x="4928" y="1294"/>
                <a:ext cx="17" cy="19"/>
              </a:xfrm>
              <a:custGeom>
                <a:avLst/>
                <a:gdLst>
                  <a:gd name="T0" fmla="*/ 4 w 24"/>
                  <a:gd name="T1" fmla="*/ 10 h 24"/>
                  <a:gd name="T2" fmla="*/ 3 w 24"/>
                  <a:gd name="T3" fmla="*/ 7 h 24"/>
                  <a:gd name="T4" fmla="*/ 3 w 24"/>
                  <a:gd name="T5" fmla="*/ 6 h 24"/>
                  <a:gd name="T6" fmla="*/ 0 w 24"/>
                  <a:gd name="T7" fmla="*/ 4 h 24"/>
                  <a:gd name="T8" fmla="*/ 1 w 24"/>
                  <a:gd name="T9" fmla="*/ 0 h 24"/>
                  <a:gd name="T10" fmla="*/ 4 w 24"/>
                  <a:gd name="T11" fmla="*/ 2 h 24"/>
                  <a:gd name="T12" fmla="*/ 6 w 24"/>
                  <a:gd name="T13" fmla="*/ 5 h 24"/>
                  <a:gd name="T14" fmla="*/ 6 w 24"/>
                  <a:gd name="T15" fmla="*/ 8 h 24"/>
                  <a:gd name="T16" fmla="*/ 4 w 24"/>
                  <a:gd name="T17" fmla="*/ 1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lnTo>
                      <a:pt x="12" y="18"/>
                    </a:lnTo>
                    <a:lnTo>
                      <a:pt x="12" y="15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18" y="6"/>
                    </a:lnTo>
                    <a:lnTo>
                      <a:pt x="23" y="12"/>
                    </a:lnTo>
                    <a:lnTo>
                      <a:pt x="24" y="21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202"/>
              <p:cNvSpPr>
                <a:spLocks/>
              </p:cNvSpPr>
              <p:nvPr/>
            </p:nvSpPr>
            <p:spPr bwMode="auto">
              <a:xfrm>
                <a:off x="4938" y="1311"/>
                <a:ext cx="7" cy="3"/>
              </a:xfrm>
              <a:custGeom>
                <a:avLst/>
                <a:gdLst>
                  <a:gd name="T0" fmla="*/ 3 w 10"/>
                  <a:gd name="T1" fmla="*/ 2 h 4"/>
                  <a:gd name="T2" fmla="*/ 3 w 10"/>
                  <a:gd name="T3" fmla="*/ 1 h 4"/>
                  <a:gd name="T4" fmla="*/ 3 w 10"/>
                  <a:gd name="T5" fmla="*/ 0 h 4"/>
                  <a:gd name="T6" fmla="*/ 0 w 10"/>
                  <a:gd name="T7" fmla="*/ 2 h 4"/>
                  <a:gd name="T8" fmla="*/ 0 w 10"/>
                  <a:gd name="T9" fmla="*/ 0 h 4"/>
                  <a:gd name="T10" fmla="*/ 3 w 10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1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203"/>
              <p:cNvSpPr>
                <a:spLocks/>
              </p:cNvSpPr>
              <p:nvPr/>
            </p:nvSpPr>
            <p:spPr bwMode="auto">
              <a:xfrm>
                <a:off x="4924" y="1293"/>
                <a:ext cx="8" cy="11"/>
              </a:xfrm>
              <a:custGeom>
                <a:avLst/>
                <a:gdLst>
                  <a:gd name="T0" fmla="*/ 1 w 12"/>
                  <a:gd name="T1" fmla="*/ 7 h 13"/>
                  <a:gd name="T2" fmla="*/ 0 w 12"/>
                  <a:gd name="T3" fmla="*/ 5 h 13"/>
                  <a:gd name="T4" fmla="*/ 1 w 12"/>
                  <a:gd name="T5" fmla="*/ 0 h 13"/>
                  <a:gd name="T6" fmla="*/ 2 w 12"/>
                  <a:gd name="T7" fmla="*/ 3 h 13"/>
                  <a:gd name="T8" fmla="*/ 1 w 12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6" y="13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204"/>
              <p:cNvSpPr>
                <a:spLocks/>
              </p:cNvSpPr>
              <p:nvPr/>
            </p:nvSpPr>
            <p:spPr bwMode="auto">
              <a:xfrm>
                <a:off x="4928" y="1293"/>
                <a:ext cx="7" cy="11"/>
              </a:xfrm>
              <a:custGeom>
                <a:avLst/>
                <a:gdLst>
                  <a:gd name="T0" fmla="*/ 1 w 11"/>
                  <a:gd name="T1" fmla="*/ 7 h 13"/>
                  <a:gd name="T2" fmla="*/ 2 w 11"/>
                  <a:gd name="T3" fmla="*/ 5 h 13"/>
                  <a:gd name="T4" fmla="*/ 1 w 11"/>
                  <a:gd name="T5" fmla="*/ 0 h 13"/>
                  <a:gd name="T6" fmla="*/ 0 w 11"/>
                  <a:gd name="T7" fmla="*/ 3 h 13"/>
                  <a:gd name="T8" fmla="*/ 1 w 11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6" y="13"/>
                    </a:moveTo>
                    <a:lnTo>
                      <a:pt x="11" y="1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205"/>
              <p:cNvSpPr>
                <a:spLocks/>
              </p:cNvSpPr>
              <p:nvPr/>
            </p:nvSpPr>
            <p:spPr bwMode="auto">
              <a:xfrm>
                <a:off x="4919" y="1350"/>
                <a:ext cx="24" cy="26"/>
              </a:xfrm>
              <a:custGeom>
                <a:avLst/>
                <a:gdLst>
                  <a:gd name="T0" fmla="*/ 3 w 36"/>
                  <a:gd name="T1" fmla="*/ 5 h 35"/>
                  <a:gd name="T2" fmla="*/ 3 w 36"/>
                  <a:gd name="T3" fmla="*/ 0 h 35"/>
                  <a:gd name="T4" fmla="*/ 3 w 36"/>
                  <a:gd name="T5" fmla="*/ 1 h 35"/>
                  <a:gd name="T6" fmla="*/ 2 w 36"/>
                  <a:gd name="T7" fmla="*/ 1 h 35"/>
                  <a:gd name="T8" fmla="*/ 2 w 36"/>
                  <a:gd name="T9" fmla="*/ 1 h 35"/>
                  <a:gd name="T10" fmla="*/ 1 w 36"/>
                  <a:gd name="T11" fmla="*/ 1 h 35"/>
                  <a:gd name="T12" fmla="*/ 1 w 36"/>
                  <a:gd name="T13" fmla="*/ 2 h 35"/>
                  <a:gd name="T14" fmla="*/ 1 w 36"/>
                  <a:gd name="T15" fmla="*/ 3 h 35"/>
                  <a:gd name="T16" fmla="*/ 1 w 36"/>
                  <a:gd name="T17" fmla="*/ 4 h 35"/>
                  <a:gd name="T18" fmla="*/ 0 w 36"/>
                  <a:gd name="T19" fmla="*/ 5 h 35"/>
                  <a:gd name="T20" fmla="*/ 1 w 36"/>
                  <a:gd name="T21" fmla="*/ 7 h 35"/>
                  <a:gd name="T22" fmla="*/ 1 w 36"/>
                  <a:gd name="T23" fmla="*/ 7 h 35"/>
                  <a:gd name="T24" fmla="*/ 1 w 36"/>
                  <a:gd name="T25" fmla="*/ 8 h 35"/>
                  <a:gd name="T26" fmla="*/ 1 w 36"/>
                  <a:gd name="T27" fmla="*/ 9 h 35"/>
                  <a:gd name="T28" fmla="*/ 2 w 36"/>
                  <a:gd name="T29" fmla="*/ 10 h 35"/>
                  <a:gd name="T30" fmla="*/ 2 w 36"/>
                  <a:gd name="T31" fmla="*/ 10 h 35"/>
                  <a:gd name="T32" fmla="*/ 3 w 36"/>
                  <a:gd name="T33" fmla="*/ 10 h 35"/>
                  <a:gd name="T34" fmla="*/ 3 w 36"/>
                  <a:gd name="T35" fmla="*/ 10 h 35"/>
                  <a:gd name="T36" fmla="*/ 4 w 36"/>
                  <a:gd name="T37" fmla="*/ 10 h 35"/>
                  <a:gd name="T38" fmla="*/ 5 w 36"/>
                  <a:gd name="T39" fmla="*/ 10 h 35"/>
                  <a:gd name="T40" fmla="*/ 5 w 36"/>
                  <a:gd name="T41" fmla="*/ 10 h 35"/>
                  <a:gd name="T42" fmla="*/ 6 w 36"/>
                  <a:gd name="T43" fmla="*/ 9 h 35"/>
                  <a:gd name="T44" fmla="*/ 7 w 36"/>
                  <a:gd name="T45" fmla="*/ 8 h 35"/>
                  <a:gd name="T46" fmla="*/ 7 w 36"/>
                  <a:gd name="T47" fmla="*/ 7 h 35"/>
                  <a:gd name="T48" fmla="*/ 7 w 36"/>
                  <a:gd name="T49" fmla="*/ 7 h 35"/>
                  <a:gd name="T50" fmla="*/ 7 w 36"/>
                  <a:gd name="T51" fmla="*/ 5 h 35"/>
                  <a:gd name="T52" fmla="*/ 7 w 36"/>
                  <a:gd name="T53" fmla="*/ 4 h 35"/>
                  <a:gd name="T54" fmla="*/ 7 w 36"/>
                  <a:gd name="T55" fmla="*/ 3 h 35"/>
                  <a:gd name="T56" fmla="*/ 7 w 36"/>
                  <a:gd name="T57" fmla="*/ 2 h 35"/>
                  <a:gd name="T58" fmla="*/ 6 w 36"/>
                  <a:gd name="T59" fmla="*/ 1 h 35"/>
                  <a:gd name="T60" fmla="*/ 5 w 36"/>
                  <a:gd name="T61" fmla="*/ 1 h 35"/>
                  <a:gd name="T62" fmla="*/ 5 w 36"/>
                  <a:gd name="T63" fmla="*/ 1 h 35"/>
                  <a:gd name="T64" fmla="*/ 4 w 36"/>
                  <a:gd name="T65" fmla="*/ 1 h 35"/>
                  <a:gd name="T66" fmla="*/ 3 w 36"/>
                  <a:gd name="T67" fmla="*/ 0 h 35"/>
                  <a:gd name="T68" fmla="*/ 3 w 36"/>
                  <a:gd name="T69" fmla="*/ 5 h 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" h="35">
                    <a:moveTo>
                      <a:pt x="18" y="18"/>
                    </a:moveTo>
                    <a:lnTo>
                      <a:pt x="18" y="0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2" y="24"/>
                    </a:lnTo>
                    <a:lnTo>
                      <a:pt x="3" y="27"/>
                    </a:lnTo>
                    <a:lnTo>
                      <a:pt x="6" y="30"/>
                    </a:lnTo>
                    <a:lnTo>
                      <a:pt x="9" y="32"/>
                    </a:lnTo>
                    <a:lnTo>
                      <a:pt x="12" y="33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4" y="33"/>
                    </a:lnTo>
                    <a:lnTo>
                      <a:pt x="27" y="32"/>
                    </a:lnTo>
                    <a:lnTo>
                      <a:pt x="30" y="30"/>
                    </a:lnTo>
                    <a:lnTo>
                      <a:pt x="33" y="27"/>
                    </a:lnTo>
                    <a:lnTo>
                      <a:pt x="35" y="24"/>
                    </a:lnTo>
                    <a:lnTo>
                      <a:pt x="35" y="21"/>
                    </a:lnTo>
                    <a:lnTo>
                      <a:pt x="36" y="18"/>
                    </a:lnTo>
                    <a:lnTo>
                      <a:pt x="35" y="15"/>
                    </a:lnTo>
                    <a:lnTo>
                      <a:pt x="35" y="11"/>
                    </a:lnTo>
                    <a:lnTo>
                      <a:pt x="33" y="8"/>
                    </a:lnTo>
                    <a:lnTo>
                      <a:pt x="30" y="6"/>
                    </a:lnTo>
                    <a:lnTo>
                      <a:pt x="27" y="3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206"/>
              <p:cNvSpPr>
                <a:spLocks/>
              </p:cNvSpPr>
              <p:nvPr/>
            </p:nvSpPr>
            <p:spPr bwMode="auto">
              <a:xfrm>
                <a:off x="4914" y="1347"/>
                <a:ext cx="18" cy="17"/>
              </a:xfrm>
              <a:custGeom>
                <a:avLst/>
                <a:gdLst>
                  <a:gd name="T0" fmla="*/ 5 w 27"/>
                  <a:gd name="T1" fmla="*/ 4 h 22"/>
                  <a:gd name="T2" fmla="*/ 3 w 27"/>
                  <a:gd name="T3" fmla="*/ 5 h 22"/>
                  <a:gd name="T4" fmla="*/ 3 w 27"/>
                  <a:gd name="T5" fmla="*/ 5 h 22"/>
                  <a:gd name="T6" fmla="*/ 2 w 27"/>
                  <a:gd name="T7" fmla="*/ 8 h 22"/>
                  <a:gd name="T8" fmla="*/ 0 w 27"/>
                  <a:gd name="T9" fmla="*/ 7 h 22"/>
                  <a:gd name="T10" fmla="*/ 1 w 27"/>
                  <a:gd name="T11" fmla="*/ 5 h 22"/>
                  <a:gd name="T12" fmla="*/ 1 w 27"/>
                  <a:gd name="T13" fmla="*/ 2 h 22"/>
                  <a:gd name="T14" fmla="*/ 4 w 27"/>
                  <a:gd name="T15" fmla="*/ 0 h 22"/>
                  <a:gd name="T16" fmla="*/ 5 w 27"/>
                  <a:gd name="T17" fmla="*/ 4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2">
                    <a:moveTo>
                      <a:pt x="27" y="10"/>
                    </a:moveTo>
                    <a:lnTo>
                      <a:pt x="15" y="15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0" y="21"/>
                    </a:lnTo>
                    <a:lnTo>
                      <a:pt x="2" y="13"/>
                    </a:lnTo>
                    <a:lnTo>
                      <a:pt x="8" y="6"/>
                    </a:lnTo>
                    <a:lnTo>
                      <a:pt x="21" y="0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207"/>
              <p:cNvSpPr>
                <a:spLocks/>
              </p:cNvSpPr>
              <p:nvPr/>
            </p:nvSpPr>
            <p:spPr bwMode="auto">
              <a:xfrm>
                <a:off x="4914" y="1362"/>
                <a:ext cx="18" cy="19"/>
              </a:xfrm>
              <a:custGeom>
                <a:avLst/>
                <a:gdLst>
                  <a:gd name="T0" fmla="*/ 2 w 27"/>
                  <a:gd name="T1" fmla="*/ 0 h 24"/>
                  <a:gd name="T2" fmla="*/ 2 w 27"/>
                  <a:gd name="T3" fmla="*/ 2 h 24"/>
                  <a:gd name="T4" fmla="*/ 3 w 27"/>
                  <a:gd name="T5" fmla="*/ 4 h 24"/>
                  <a:gd name="T6" fmla="*/ 5 w 27"/>
                  <a:gd name="T7" fmla="*/ 5 h 24"/>
                  <a:gd name="T8" fmla="*/ 4 w 27"/>
                  <a:gd name="T9" fmla="*/ 10 h 24"/>
                  <a:gd name="T10" fmla="*/ 2 w 27"/>
                  <a:gd name="T11" fmla="*/ 8 h 24"/>
                  <a:gd name="T12" fmla="*/ 1 w 27"/>
                  <a:gd name="T13" fmla="*/ 4 h 24"/>
                  <a:gd name="T14" fmla="*/ 0 w 27"/>
                  <a:gd name="T15" fmla="*/ 2 h 24"/>
                  <a:gd name="T16" fmla="*/ 2 w 27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4">
                    <a:moveTo>
                      <a:pt x="12" y="0"/>
                    </a:moveTo>
                    <a:lnTo>
                      <a:pt x="12" y="4"/>
                    </a:lnTo>
                    <a:lnTo>
                      <a:pt x="15" y="9"/>
                    </a:lnTo>
                    <a:lnTo>
                      <a:pt x="27" y="13"/>
                    </a:lnTo>
                    <a:lnTo>
                      <a:pt x="21" y="24"/>
                    </a:lnTo>
                    <a:lnTo>
                      <a:pt x="9" y="19"/>
                    </a:lnTo>
                    <a:lnTo>
                      <a:pt x="2" y="10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208"/>
              <p:cNvSpPr>
                <a:spLocks/>
              </p:cNvSpPr>
              <p:nvPr/>
            </p:nvSpPr>
            <p:spPr bwMode="auto">
              <a:xfrm>
                <a:off x="4914" y="1362"/>
                <a:ext cx="9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1 h 3"/>
                  <a:gd name="T4" fmla="*/ 0 w 12"/>
                  <a:gd name="T5" fmla="*/ 3 h 3"/>
                  <a:gd name="T6" fmla="*/ 4 w 12"/>
                  <a:gd name="T7" fmla="*/ 0 h 3"/>
                  <a:gd name="T8" fmla="*/ 4 w 12"/>
                  <a:gd name="T9" fmla="*/ 1 h 3"/>
                  <a:gd name="T10" fmla="*/ 0 w 1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209"/>
              <p:cNvSpPr>
                <a:spLocks/>
              </p:cNvSpPr>
              <p:nvPr/>
            </p:nvSpPr>
            <p:spPr bwMode="auto">
              <a:xfrm>
                <a:off x="4928" y="1362"/>
                <a:ext cx="17" cy="19"/>
              </a:xfrm>
              <a:custGeom>
                <a:avLst/>
                <a:gdLst>
                  <a:gd name="T0" fmla="*/ 0 w 24"/>
                  <a:gd name="T1" fmla="*/ 5 h 24"/>
                  <a:gd name="T2" fmla="*/ 3 w 24"/>
                  <a:gd name="T3" fmla="*/ 4 h 24"/>
                  <a:gd name="T4" fmla="*/ 3 w 24"/>
                  <a:gd name="T5" fmla="*/ 2 h 24"/>
                  <a:gd name="T6" fmla="*/ 4 w 24"/>
                  <a:gd name="T7" fmla="*/ 0 h 24"/>
                  <a:gd name="T8" fmla="*/ 6 w 24"/>
                  <a:gd name="T9" fmla="*/ 2 h 24"/>
                  <a:gd name="T10" fmla="*/ 6 w 24"/>
                  <a:gd name="T11" fmla="*/ 4 h 24"/>
                  <a:gd name="T12" fmla="*/ 4 w 24"/>
                  <a:gd name="T13" fmla="*/ 8 h 24"/>
                  <a:gd name="T14" fmla="*/ 1 w 24"/>
                  <a:gd name="T15" fmla="*/ 10 h 24"/>
                  <a:gd name="T16" fmla="*/ 0 w 24"/>
                  <a:gd name="T17" fmla="*/ 5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0" y="13"/>
                    </a:moveTo>
                    <a:lnTo>
                      <a:pt x="12" y="9"/>
                    </a:lnTo>
                    <a:lnTo>
                      <a:pt x="12" y="6"/>
                    </a:lnTo>
                    <a:lnTo>
                      <a:pt x="14" y="0"/>
                    </a:lnTo>
                    <a:lnTo>
                      <a:pt x="24" y="4"/>
                    </a:lnTo>
                    <a:lnTo>
                      <a:pt x="23" y="10"/>
                    </a:lnTo>
                    <a:lnTo>
                      <a:pt x="18" y="19"/>
                    </a:lnTo>
                    <a:lnTo>
                      <a:pt x="6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210"/>
              <p:cNvSpPr>
                <a:spLocks/>
              </p:cNvSpPr>
              <p:nvPr/>
            </p:nvSpPr>
            <p:spPr bwMode="auto">
              <a:xfrm>
                <a:off x="4928" y="1373"/>
                <a:ext cx="4" cy="9"/>
              </a:xfrm>
              <a:custGeom>
                <a:avLst/>
                <a:gdLst>
                  <a:gd name="T0" fmla="*/ 0 w 6"/>
                  <a:gd name="T1" fmla="*/ 4 h 12"/>
                  <a:gd name="T2" fmla="*/ 1 w 6"/>
                  <a:gd name="T3" fmla="*/ 4 h 12"/>
                  <a:gd name="T4" fmla="*/ 1 w 6"/>
                  <a:gd name="T5" fmla="*/ 4 h 12"/>
                  <a:gd name="T6" fmla="*/ 0 w 6"/>
                  <a:gd name="T7" fmla="*/ 0 h 12"/>
                  <a:gd name="T8" fmla="*/ 1 w 6"/>
                  <a:gd name="T9" fmla="*/ 0 h 12"/>
                  <a:gd name="T10" fmla="*/ 0 w 6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11"/>
                    </a:moveTo>
                    <a:lnTo>
                      <a:pt x="3" y="12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211"/>
              <p:cNvSpPr>
                <a:spLocks/>
              </p:cNvSpPr>
              <p:nvPr/>
            </p:nvSpPr>
            <p:spPr bwMode="auto">
              <a:xfrm>
                <a:off x="4928" y="1347"/>
                <a:ext cx="17" cy="18"/>
              </a:xfrm>
              <a:custGeom>
                <a:avLst/>
                <a:gdLst>
                  <a:gd name="T0" fmla="*/ 4 w 24"/>
                  <a:gd name="T1" fmla="*/ 8 h 24"/>
                  <a:gd name="T2" fmla="*/ 3 w 24"/>
                  <a:gd name="T3" fmla="*/ 6 h 24"/>
                  <a:gd name="T4" fmla="*/ 3 w 24"/>
                  <a:gd name="T5" fmla="*/ 5 h 24"/>
                  <a:gd name="T6" fmla="*/ 0 w 24"/>
                  <a:gd name="T7" fmla="*/ 4 h 24"/>
                  <a:gd name="T8" fmla="*/ 1 w 24"/>
                  <a:gd name="T9" fmla="*/ 0 h 24"/>
                  <a:gd name="T10" fmla="*/ 4 w 24"/>
                  <a:gd name="T11" fmla="*/ 2 h 24"/>
                  <a:gd name="T12" fmla="*/ 6 w 24"/>
                  <a:gd name="T13" fmla="*/ 4 h 24"/>
                  <a:gd name="T14" fmla="*/ 6 w 24"/>
                  <a:gd name="T15" fmla="*/ 7 h 24"/>
                  <a:gd name="T16" fmla="*/ 4 w 24"/>
                  <a:gd name="T17" fmla="*/ 8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lnTo>
                      <a:pt x="12" y="18"/>
                    </a:lnTo>
                    <a:lnTo>
                      <a:pt x="12" y="15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18" y="6"/>
                    </a:lnTo>
                    <a:lnTo>
                      <a:pt x="23" y="12"/>
                    </a:lnTo>
                    <a:lnTo>
                      <a:pt x="24" y="21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212"/>
              <p:cNvSpPr>
                <a:spLocks/>
              </p:cNvSpPr>
              <p:nvPr/>
            </p:nvSpPr>
            <p:spPr bwMode="auto">
              <a:xfrm>
                <a:off x="4938" y="1362"/>
                <a:ext cx="7" cy="5"/>
              </a:xfrm>
              <a:custGeom>
                <a:avLst/>
                <a:gdLst>
                  <a:gd name="T0" fmla="*/ 3 w 10"/>
                  <a:gd name="T1" fmla="*/ 10 h 4"/>
                  <a:gd name="T2" fmla="*/ 3 w 10"/>
                  <a:gd name="T3" fmla="*/ 1 h 4"/>
                  <a:gd name="T4" fmla="*/ 3 w 10"/>
                  <a:gd name="T5" fmla="*/ 0 h 4"/>
                  <a:gd name="T6" fmla="*/ 0 w 10"/>
                  <a:gd name="T7" fmla="*/ 8 h 4"/>
                  <a:gd name="T8" fmla="*/ 0 w 10"/>
                  <a:gd name="T9" fmla="*/ 0 h 4"/>
                  <a:gd name="T10" fmla="*/ 3 w 10"/>
                  <a:gd name="T11" fmla="*/ 1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1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213"/>
              <p:cNvSpPr>
                <a:spLocks/>
              </p:cNvSpPr>
              <p:nvPr/>
            </p:nvSpPr>
            <p:spPr bwMode="auto">
              <a:xfrm>
                <a:off x="4924" y="1344"/>
                <a:ext cx="8" cy="11"/>
              </a:xfrm>
              <a:custGeom>
                <a:avLst/>
                <a:gdLst>
                  <a:gd name="T0" fmla="*/ 1 w 12"/>
                  <a:gd name="T1" fmla="*/ 7 h 13"/>
                  <a:gd name="T2" fmla="*/ 0 w 12"/>
                  <a:gd name="T3" fmla="*/ 5 h 13"/>
                  <a:gd name="T4" fmla="*/ 1 w 12"/>
                  <a:gd name="T5" fmla="*/ 0 h 13"/>
                  <a:gd name="T6" fmla="*/ 2 w 12"/>
                  <a:gd name="T7" fmla="*/ 3 h 13"/>
                  <a:gd name="T8" fmla="*/ 1 w 12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6" y="13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214"/>
              <p:cNvSpPr>
                <a:spLocks/>
              </p:cNvSpPr>
              <p:nvPr/>
            </p:nvSpPr>
            <p:spPr bwMode="auto">
              <a:xfrm>
                <a:off x="4928" y="1344"/>
                <a:ext cx="7" cy="11"/>
              </a:xfrm>
              <a:custGeom>
                <a:avLst/>
                <a:gdLst>
                  <a:gd name="T0" fmla="*/ 1 w 11"/>
                  <a:gd name="T1" fmla="*/ 7 h 13"/>
                  <a:gd name="T2" fmla="*/ 2 w 11"/>
                  <a:gd name="T3" fmla="*/ 5 h 13"/>
                  <a:gd name="T4" fmla="*/ 1 w 11"/>
                  <a:gd name="T5" fmla="*/ 0 h 13"/>
                  <a:gd name="T6" fmla="*/ 0 w 11"/>
                  <a:gd name="T7" fmla="*/ 3 h 13"/>
                  <a:gd name="T8" fmla="*/ 1 w 11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6" y="13"/>
                    </a:moveTo>
                    <a:lnTo>
                      <a:pt x="11" y="1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215"/>
              <p:cNvSpPr>
                <a:spLocks/>
              </p:cNvSpPr>
              <p:nvPr/>
            </p:nvSpPr>
            <p:spPr bwMode="auto">
              <a:xfrm>
                <a:off x="4919" y="1403"/>
                <a:ext cx="24" cy="26"/>
              </a:xfrm>
              <a:custGeom>
                <a:avLst/>
                <a:gdLst>
                  <a:gd name="T0" fmla="*/ 3 w 36"/>
                  <a:gd name="T1" fmla="*/ 5 h 35"/>
                  <a:gd name="T2" fmla="*/ 3 w 36"/>
                  <a:gd name="T3" fmla="*/ 0 h 35"/>
                  <a:gd name="T4" fmla="*/ 3 w 36"/>
                  <a:gd name="T5" fmla="*/ 0 h 35"/>
                  <a:gd name="T6" fmla="*/ 2 w 36"/>
                  <a:gd name="T7" fmla="*/ 1 h 35"/>
                  <a:gd name="T8" fmla="*/ 2 w 36"/>
                  <a:gd name="T9" fmla="*/ 1 h 35"/>
                  <a:gd name="T10" fmla="*/ 1 w 36"/>
                  <a:gd name="T11" fmla="*/ 1 h 35"/>
                  <a:gd name="T12" fmla="*/ 1 w 36"/>
                  <a:gd name="T13" fmla="*/ 2 h 35"/>
                  <a:gd name="T14" fmla="*/ 1 w 36"/>
                  <a:gd name="T15" fmla="*/ 3 h 35"/>
                  <a:gd name="T16" fmla="*/ 1 w 36"/>
                  <a:gd name="T17" fmla="*/ 4 h 35"/>
                  <a:gd name="T18" fmla="*/ 0 w 36"/>
                  <a:gd name="T19" fmla="*/ 5 h 35"/>
                  <a:gd name="T20" fmla="*/ 1 w 36"/>
                  <a:gd name="T21" fmla="*/ 7 h 35"/>
                  <a:gd name="T22" fmla="*/ 1 w 36"/>
                  <a:gd name="T23" fmla="*/ 7 h 35"/>
                  <a:gd name="T24" fmla="*/ 1 w 36"/>
                  <a:gd name="T25" fmla="*/ 8 h 35"/>
                  <a:gd name="T26" fmla="*/ 1 w 36"/>
                  <a:gd name="T27" fmla="*/ 9 h 35"/>
                  <a:gd name="T28" fmla="*/ 2 w 36"/>
                  <a:gd name="T29" fmla="*/ 10 h 35"/>
                  <a:gd name="T30" fmla="*/ 2 w 36"/>
                  <a:gd name="T31" fmla="*/ 10 h 35"/>
                  <a:gd name="T32" fmla="*/ 3 w 36"/>
                  <a:gd name="T33" fmla="*/ 10 h 35"/>
                  <a:gd name="T34" fmla="*/ 3 w 36"/>
                  <a:gd name="T35" fmla="*/ 10 h 35"/>
                  <a:gd name="T36" fmla="*/ 4 w 36"/>
                  <a:gd name="T37" fmla="*/ 10 h 35"/>
                  <a:gd name="T38" fmla="*/ 5 w 36"/>
                  <a:gd name="T39" fmla="*/ 10 h 35"/>
                  <a:gd name="T40" fmla="*/ 5 w 36"/>
                  <a:gd name="T41" fmla="*/ 10 h 35"/>
                  <a:gd name="T42" fmla="*/ 6 w 36"/>
                  <a:gd name="T43" fmla="*/ 9 h 35"/>
                  <a:gd name="T44" fmla="*/ 7 w 36"/>
                  <a:gd name="T45" fmla="*/ 8 h 35"/>
                  <a:gd name="T46" fmla="*/ 7 w 36"/>
                  <a:gd name="T47" fmla="*/ 7 h 35"/>
                  <a:gd name="T48" fmla="*/ 7 w 36"/>
                  <a:gd name="T49" fmla="*/ 7 h 35"/>
                  <a:gd name="T50" fmla="*/ 7 w 36"/>
                  <a:gd name="T51" fmla="*/ 5 h 35"/>
                  <a:gd name="T52" fmla="*/ 7 w 36"/>
                  <a:gd name="T53" fmla="*/ 4 h 35"/>
                  <a:gd name="T54" fmla="*/ 7 w 36"/>
                  <a:gd name="T55" fmla="*/ 3 h 35"/>
                  <a:gd name="T56" fmla="*/ 7 w 36"/>
                  <a:gd name="T57" fmla="*/ 2 h 35"/>
                  <a:gd name="T58" fmla="*/ 6 w 36"/>
                  <a:gd name="T59" fmla="*/ 1 h 35"/>
                  <a:gd name="T60" fmla="*/ 5 w 36"/>
                  <a:gd name="T61" fmla="*/ 1 h 35"/>
                  <a:gd name="T62" fmla="*/ 5 w 36"/>
                  <a:gd name="T63" fmla="*/ 1 h 35"/>
                  <a:gd name="T64" fmla="*/ 4 w 36"/>
                  <a:gd name="T65" fmla="*/ 0 h 35"/>
                  <a:gd name="T66" fmla="*/ 3 w 36"/>
                  <a:gd name="T67" fmla="*/ 0 h 35"/>
                  <a:gd name="T68" fmla="*/ 3 w 36"/>
                  <a:gd name="T69" fmla="*/ 5 h 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" h="35">
                    <a:moveTo>
                      <a:pt x="18" y="18"/>
                    </a:moveTo>
                    <a:lnTo>
                      <a:pt x="18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2" y="24"/>
                    </a:lnTo>
                    <a:lnTo>
                      <a:pt x="3" y="27"/>
                    </a:lnTo>
                    <a:lnTo>
                      <a:pt x="6" y="30"/>
                    </a:lnTo>
                    <a:lnTo>
                      <a:pt x="9" y="32"/>
                    </a:lnTo>
                    <a:lnTo>
                      <a:pt x="12" y="33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4" y="33"/>
                    </a:lnTo>
                    <a:lnTo>
                      <a:pt x="27" y="32"/>
                    </a:lnTo>
                    <a:lnTo>
                      <a:pt x="30" y="30"/>
                    </a:lnTo>
                    <a:lnTo>
                      <a:pt x="33" y="27"/>
                    </a:lnTo>
                    <a:lnTo>
                      <a:pt x="35" y="24"/>
                    </a:lnTo>
                    <a:lnTo>
                      <a:pt x="35" y="21"/>
                    </a:lnTo>
                    <a:lnTo>
                      <a:pt x="36" y="18"/>
                    </a:lnTo>
                    <a:lnTo>
                      <a:pt x="35" y="14"/>
                    </a:lnTo>
                    <a:lnTo>
                      <a:pt x="35" y="11"/>
                    </a:lnTo>
                    <a:lnTo>
                      <a:pt x="33" y="8"/>
                    </a:lnTo>
                    <a:lnTo>
                      <a:pt x="30" y="5"/>
                    </a:lnTo>
                    <a:lnTo>
                      <a:pt x="27" y="3"/>
                    </a:lnTo>
                    <a:lnTo>
                      <a:pt x="24" y="2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216"/>
              <p:cNvSpPr>
                <a:spLocks/>
              </p:cNvSpPr>
              <p:nvPr/>
            </p:nvSpPr>
            <p:spPr bwMode="auto">
              <a:xfrm>
                <a:off x="4914" y="1399"/>
                <a:ext cx="18" cy="16"/>
              </a:xfrm>
              <a:custGeom>
                <a:avLst/>
                <a:gdLst>
                  <a:gd name="T0" fmla="*/ 5 w 27"/>
                  <a:gd name="T1" fmla="*/ 4 h 21"/>
                  <a:gd name="T2" fmla="*/ 3 w 27"/>
                  <a:gd name="T3" fmla="*/ 5 h 21"/>
                  <a:gd name="T4" fmla="*/ 3 w 27"/>
                  <a:gd name="T5" fmla="*/ 5 h 21"/>
                  <a:gd name="T6" fmla="*/ 2 w 27"/>
                  <a:gd name="T7" fmla="*/ 7 h 21"/>
                  <a:gd name="T8" fmla="*/ 0 w 27"/>
                  <a:gd name="T9" fmla="*/ 6 h 21"/>
                  <a:gd name="T10" fmla="*/ 1 w 27"/>
                  <a:gd name="T11" fmla="*/ 5 h 21"/>
                  <a:gd name="T12" fmla="*/ 1 w 27"/>
                  <a:gd name="T13" fmla="*/ 2 h 21"/>
                  <a:gd name="T14" fmla="*/ 4 w 27"/>
                  <a:gd name="T15" fmla="*/ 0 h 21"/>
                  <a:gd name="T16" fmla="*/ 5 w 27"/>
                  <a:gd name="T17" fmla="*/ 4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1">
                    <a:moveTo>
                      <a:pt x="27" y="10"/>
                    </a:moveTo>
                    <a:lnTo>
                      <a:pt x="15" y="13"/>
                    </a:lnTo>
                    <a:lnTo>
                      <a:pt x="14" y="16"/>
                    </a:lnTo>
                    <a:lnTo>
                      <a:pt x="12" y="21"/>
                    </a:lnTo>
                    <a:lnTo>
                      <a:pt x="0" y="19"/>
                    </a:lnTo>
                    <a:lnTo>
                      <a:pt x="2" y="13"/>
                    </a:lnTo>
                    <a:lnTo>
                      <a:pt x="8" y="4"/>
                    </a:lnTo>
                    <a:lnTo>
                      <a:pt x="21" y="0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217"/>
              <p:cNvSpPr>
                <a:spLocks/>
              </p:cNvSpPr>
              <p:nvPr/>
            </p:nvSpPr>
            <p:spPr bwMode="auto">
              <a:xfrm>
                <a:off x="4914" y="1414"/>
                <a:ext cx="18" cy="18"/>
              </a:xfrm>
              <a:custGeom>
                <a:avLst/>
                <a:gdLst>
                  <a:gd name="T0" fmla="*/ 2 w 27"/>
                  <a:gd name="T1" fmla="*/ 0 h 25"/>
                  <a:gd name="T2" fmla="*/ 2 w 27"/>
                  <a:gd name="T3" fmla="*/ 1 h 25"/>
                  <a:gd name="T4" fmla="*/ 3 w 27"/>
                  <a:gd name="T5" fmla="*/ 2 h 25"/>
                  <a:gd name="T6" fmla="*/ 5 w 27"/>
                  <a:gd name="T7" fmla="*/ 4 h 25"/>
                  <a:gd name="T8" fmla="*/ 4 w 27"/>
                  <a:gd name="T9" fmla="*/ 6 h 25"/>
                  <a:gd name="T10" fmla="*/ 2 w 27"/>
                  <a:gd name="T11" fmla="*/ 5 h 25"/>
                  <a:gd name="T12" fmla="*/ 1 w 27"/>
                  <a:gd name="T13" fmla="*/ 3 h 25"/>
                  <a:gd name="T14" fmla="*/ 0 w 27"/>
                  <a:gd name="T15" fmla="*/ 1 h 25"/>
                  <a:gd name="T16" fmla="*/ 2 w 27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5">
                    <a:moveTo>
                      <a:pt x="12" y="0"/>
                    </a:moveTo>
                    <a:lnTo>
                      <a:pt x="12" y="5"/>
                    </a:lnTo>
                    <a:lnTo>
                      <a:pt x="15" y="9"/>
                    </a:lnTo>
                    <a:lnTo>
                      <a:pt x="27" y="14"/>
                    </a:lnTo>
                    <a:lnTo>
                      <a:pt x="21" y="25"/>
                    </a:lnTo>
                    <a:lnTo>
                      <a:pt x="9" y="20"/>
                    </a:lnTo>
                    <a:lnTo>
                      <a:pt x="2" y="11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218"/>
              <p:cNvSpPr>
                <a:spLocks/>
              </p:cNvSpPr>
              <p:nvPr/>
            </p:nvSpPr>
            <p:spPr bwMode="auto">
              <a:xfrm>
                <a:off x="4914" y="1414"/>
                <a:ext cx="9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2 h 3"/>
                  <a:gd name="T4" fmla="*/ 0 w 12"/>
                  <a:gd name="T5" fmla="*/ 3 h 3"/>
                  <a:gd name="T6" fmla="*/ 4 w 12"/>
                  <a:gd name="T7" fmla="*/ 0 h 3"/>
                  <a:gd name="T8" fmla="*/ 4 w 12"/>
                  <a:gd name="T9" fmla="*/ 2 h 3"/>
                  <a:gd name="T10" fmla="*/ 0 w 1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219"/>
              <p:cNvSpPr>
                <a:spLocks/>
              </p:cNvSpPr>
              <p:nvPr/>
            </p:nvSpPr>
            <p:spPr bwMode="auto">
              <a:xfrm>
                <a:off x="4928" y="1414"/>
                <a:ext cx="17" cy="18"/>
              </a:xfrm>
              <a:custGeom>
                <a:avLst/>
                <a:gdLst>
                  <a:gd name="T0" fmla="*/ 0 w 24"/>
                  <a:gd name="T1" fmla="*/ 4 h 25"/>
                  <a:gd name="T2" fmla="*/ 3 w 24"/>
                  <a:gd name="T3" fmla="*/ 2 h 25"/>
                  <a:gd name="T4" fmla="*/ 3 w 24"/>
                  <a:gd name="T5" fmla="*/ 1 h 25"/>
                  <a:gd name="T6" fmla="*/ 4 w 24"/>
                  <a:gd name="T7" fmla="*/ 0 h 25"/>
                  <a:gd name="T8" fmla="*/ 6 w 24"/>
                  <a:gd name="T9" fmla="*/ 1 h 25"/>
                  <a:gd name="T10" fmla="*/ 6 w 24"/>
                  <a:gd name="T11" fmla="*/ 3 h 25"/>
                  <a:gd name="T12" fmla="*/ 4 w 24"/>
                  <a:gd name="T13" fmla="*/ 5 h 25"/>
                  <a:gd name="T14" fmla="*/ 1 w 24"/>
                  <a:gd name="T15" fmla="*/ 6 h 25"/>
                  <a:gd name="T16" fmla="*/ 0 w 24"/>
                  <a:gd name="T17" fmla="*/ 4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0" y="14"/>
                    </a:moveTo>
                    <a:lnTo>
                      <a:pt x="12" y="9"/>
                    </a:lnTo>
                    <a:lnTo>
                      <a:pt x="12" y="6"/>
                    </a:lnTo>
                    <a:lnTo>
                      <a:pt x="14" y="0"/>
                    </a:lnTo>
                    <a:lnTo>
                      <a:pt x="24" y="5"/>
                    </a:lnTo>
                    <a:lnTo>
                      <a:pt x="23" y="11"/>
                    </a:lnTo>
                    <a:lnTo>
                      <a:pt x="18" y="20"/>
                    </a:lnTo>
                    <a:lnTo>
                      <a:pt x="6" y="2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220"/>
              <p:cNvSpPr>
                <a:spLocks/>
              </p:cNvSpPr>
              <p:nvPr/>
            </p:nvSpPr>
            <p:spPr bwMode="auto">
              <a:xfrm>
                <a:off x="4928" y="1424"/>
                <a:ext cx="4" cy="9"/>
              </a:xfrm>
              <a:custGeom>
                <a:avLst/>
                <a:gdLst>
                  <a:gd name="T0" fmla="*/ 0 w 6"/>
                  <a:gd name="T1" fmla="*/ 4 h 12"/>
                  <a:gd name="T2" fmla="*/ 1 w 6"/>
                  <a:gd name="T3" fmla="*/ 4 h 12"/>
                  <a:gd name="T4" fmla="*/ 1 w 6"/>
                  <a:gd name="T5" fmla="*/ 4 h 12"/>
                  <a:gd name="T6" fmla="*/ 0 w 6"/>
                  <a:gd name="T7" fmla="*/ 0 h 12"/>
                  <a:gd name="T8" fmla="*/ 1 w 6"/>
                  <a:gd name="T9" fmla="*/ 0 h 12"/>
                  <a:gd name="T10" fmla="*/ 0 w 6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11"/>
                    </a:moveTo>
                    <a:lnTo>
                      <a:pt x="3" y="12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221"/>
              <p:cNvSpPr>
                <a:spLocks/>
              </p:cNvSpPr>
              <p:nvPr/>
            </p:nvSpPr>
            <p:spPr bwMode="auto">
              <a:xfrm>
                <a:off x="4928" y="1399"/>
                <a:ext cx="17" cy="18"/>
              </a:xfrm>
              <a:custGeom>
                <a:avLst/>
                <a:gdLst>
                  <a:gd name="T0" fmla="*/ 4 w 24"/>
                  <a:gd name="T1" fmla="*/ 10 h 22"/>
                  <a:gd name="T2" fmla="*/ 3 w 24"/>
                  <a:gd name="T3" fmla="*/ 8 h 22"/>
                  <a:gd name="T4" fmla="*/ 3 w 24"/>
                  <a:gd name="T5" fmla="*/ 6 h 22"/>
                  <a:gd name="T6" fmla="*/ 0 w 24"/>
                  <a:gd name="T7" fmla="*/ 5 h 22"/>
                  <a:gd name="T8" fmla="*/ 1 w 24"/>
                  <a:gd name="T9" fmla="*/ 0 h 22"/>
                  <a:gd name="T10" fmla="*/ 4 w 24"/>
                  <a:gd name="T11" fmla="*/ 2 h 22"/>
                  <a:gd name="T12" fmla="*/ 6 w 24"/>
                  <a:gd name="T13" fmla="*/ 6 h 22"/>
                  <a:gd name="T14" fmla="*/ 6 w 24"/>
                  <a:gd name="T15" fmla="*/ 9 h 22"/>
                  <a:gd name="T16" fmla="*/ 4 w 24"/>
                  <a:gd name="T17" fmla="*/ 1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22">
                    <a:moveTo>
                      <a:pt x="14" y="22"/>
                    </a:moveTo>
                    <a:lnTo>
                      <a:pt x="12" y="18"/>
                    </a:lnTo>
                    <a:lnTo>
                      <a:pt x="12" y="13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18" y="4"/>
                    </a:lnTo>
                    <a:lnTo>
                      <a:pt x="23" y="12"/>
                    </a:lnTo>
                    <a:lnTo>
                      <a:pt x="24" y="19"/>
                    </a:lnTo>
                    <a:lnTo>
                      <a:pt x="14" y="2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222"/>
              <p:cNvSpPr>
                <a:spLocks/>
              </p:cNvSpPr>
              <p:nvPr/>
            </p:nvSpPr>
            <p:spPr bwMode="auto">
              <a:xfrm>
                <a:off x="4938" y="1414"/>
                <a:ext cx="7" cy="3"/>
              </a:xfrm>
              <a:custGeom>
                <a:avLst/>
                <a:gdLst>
                  <a:gd name="T0" fmla="*/ 3 w 10"/>
                  <a:gd name="T1" fmla="*/ 1 h 5"/>
                  <a:gd name="T2" fmla="*/ 3 w 10"/>
                  <a:gd name="T3" fmla="*/ 1 h 5"/>
                  <a:gd name="T4" fmla="*/ 3 w 10"/>
                  <a:gd name="T5" fmla="*/ 0 h 5"/>
                  <a:gd name="T6" fmla="*/ 0 w 10"/>
                  <a:gd name="T7" fmla="*/ 1 h 5"/>
                  <a:gd name="T8" fmla="*/ 0 w 10"/>
                  <a:gd name="T9" fmla="*/ 0 h 5"/>
                  <a:gd name="T10" fmla="*/ 3 w 10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223"/>
              <p:cNvSpPr>
                <a:spLocks/>
              </p:cNvSpPr>
              <p:nvPr/>
            </p:nvSpPr>
            <p:spPr bwMode="auto">
              <a:xfrm>
                <a:off x="4924" y="1397"/>
                <a:ext cx="8" cy="11"/>
              </a:xfrm>
              <a:custGeom>
                <a:avLst/>
                <a:gdLst>
                  <a:gd name="T0" fmla="*/ 1 w 12"/>
                  <a:gd name="T1" fmla="*/ 7 h 13"/>
                  <a:gd name="T2" fmla="*/ 0 w 12"/>
                  <a:gd name="T3" fmla="*/ 5 h 13"/>
                  <a:gd name="T4" fmla="*/ 1 w 12"/>
                  <a:gd name="T5" fmla="*/ 0 h 13"/>
                  <a:gd name="T6" fmla="*/ 2 w 12"/>
                  <a:gd name="T7" fmla="*/ 3 h 13"/>
                  <a:gd name="T8" fmla="*/ 1 w 12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6" y="13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224"/>
              <p:cNvSpPr>
                <a:spLocks/>
              </p:cNvSpPr>
              <p:nvPr/>
            </p:nvSpPr>
            <p:spPr bwMode="auto">
              <a:xfrm>
                <a:off x="4928" y="1397"/>
                <a:ext cx="7" cy="11"/>
              </a:xfrm>
              <a:custGeom>
                <a:avLst/>
                <a:gdLst>
                  <a:gd name="T0" fmla="*/ 1 w 11"/>
                  <a:gd name="T1" fmla="*/ 7 h 13"/>
                  <a:gd name="T2" fmla="*/ 2 w 11"/>
                  <a:gd name="T3" fmla="*/ 5 h 13"/>
                  <a:gd name="T4" fmla="*/ 1 w 11"/>
                  <a:gd name="T5" fmla="*/ 0 h 13"/>
                  <a:gd name="T6" fmla="*/ 0 w 11"/>
                  <a:gd name="T7" fmla="*/ 3 h 13"/>
                  <a:gd name="T8" fmla="*/ 1 w 11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6" y="13"/>
                    </a:moveTo>
                    <a:lnTo>
                      <a:pt x="11" y="1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Rectangle 225"/>
              <p:cNvSpPr>
                <a:spLocks noChangeArrowheads="1"/>
              </p:cNvSpPr>
              <p:nvPr/>
            </p:nvSpPr>
            <p:spPr bwMode="auto">
              <a:xfrm>
                <a:off x="5280" y="1189"/>
                <a:ext cx="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600" b="1">
                    <a:solidFill>
                      <a:schemeClr val="tx2"/>
                    </a:solidFill>
                  </a:rPr>
                  <a:t>f</a:t>
                </a:r>
                <a:endParaRPr lang="es-ES_tradnl" altLang="en-US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01" name="Rectangle 226"/>
              <p:cNvSpPr>
                <a:spLocks noChangeArrowheads="1"/>
              </p:cNvSpPr>
              <p:nvPr/>
            </p:nvSpPr>
            <p:spPr bwMode="auto">
              <a:xfrm>
                <a:off x="3870" y="1112"/>
                <a:ext cx="257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02" name="Rectangle 227"/>
              <p:cNvSpPr>
                <a:spLocks noChangeArrowheads="1"/>
              </p:cNvSpPr>
              <p:nvPr/>
            </p:nvSpPr>
            <p:spPr bwMode="auto">
              <a:xfrm>
                <a:off x="4127" y="1112"/>
                <a:ext cx="6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03" name="Rectangle 228"/>
              <p:cNvSpPr>
                <a:spLocks noChangeArrowheads="1"/>
              </p:cNvSpPr>
              <p:nvPr/>
            </p:nvSpPr>
            <p:spPr bwMode="auto">
              <a:xfrm>
                <a:off x="3865" y="1112"/>
                <a:ext cx="5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04" name="Rectangle 229"/>
              <p:cNvSpPr>
                <a:spLocks noChangeArrowheads="1"/>
              </p:cNvSpPr>
              <p:nvPr/>
            </p:nvSpPr>
            <p:spPr bwMode="auto">
              <a:xfrm>
                <a:off x="3870" y="1317"/>
                <a:ext cx="257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05" name="Rectangle 230"/>
              <p:cNvSpPr>
                <a:spLocks noChangeArrowheads="1"/>
              </p:cNvSpPr>
              <p:nvPr/>
            </p:nvSpPr>
            <p:spPr bwMode="auto">
              <a:xfrm>
                <a:off x="4127" y="1317"/>
                <a:ext cx="6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06" name="Rectangle 231"/>
              <p:cNvSpPr>
                <a:spLocks noChangeArrowheads="1"/>
              </p:cNvSpPr>
              <p:nvPr/>
            </p:nvSpPr>
            <p:spPr bwMode="auto">
              <a:xfrm>
                <a:off x="3865" y="1317"/>
                <a:ext cx="5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07" name="Rectangle 232"/>
              <p:cNvSpPr>
                <a:spLocks noChangeArrowheads="1"/>
              </p:cNvSpPr>
              <p:nvPr/>
            </p:nvSpPr>
            <p:spPr bwMode="auto">
              <a:xfrm>
                <a:off x="4961" y="772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 b="1">
                    <a:solidFill>
                      <a:schemeClr val="tx2"/>
                    </a:solidFill>
                  </a:rPr>
                  <a:t>S</a:t>
                </a:r>
                <a:endParaRPr lang="es-ES_tradnl" altLang="en-US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08" name="Rectangle 233"/>
              <p:cNvSpPr>
                <a:spLocks noChangeArrowheads="1"/>
              </p:cNvSpPr>
              <p:nvPr/>
            </p:nvSpPr>
            <p:spPr bwMode="auto">
              <a:xfrm>
                <a:off x="5016" y="772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 b="1">
                    <a:solidFill>
                      <a:schemeClr val="tx2"/>
                    </a:solidFill>
                  </a:rPr>
                  <a:t>R</a:t>
                </a:r>
                <a:endParaRPr lang="es-ES_tradnl" altLang="en-US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09" name="Rectangle 234"/>
              <p:cNvSpPr>
                <a:spLocks noChangeArrowheads="1"/>
              </p:cNvSpPr>
              <p:nvPr/>
            </p:nvSpPr>
            <p:spPr bwMode="auto">
              <a:xfrm>
                <a:off x="5080" y="772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 b="1">
                    <a:solidFill>
                      <a:schemeClr val="tx2"/>
                    </a:solidFill>
                  </a:rPr>
                  <a:t>A</a:t>
                </a:r>
                <a:endParaRPr lang="es-ES_tradnl" altLang="en-US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10" name="Rectangle 235"/>
              <p:cNvSpPr>
                <a:spLocks noChangeArrowheads="1"/>
              </p:cNvSpPr>
              <p:nvPr/>
            </p:nvSpPr>
            <p:spPr bwMode="auto">
              <a:xfrm>
                <a:off x="5153" y="772"/>
                <a:ext cx="9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 b="1">
                    <a:solidFill>
                      <a:schemeClr val="tx2"/>
                    </a:solidFill>
                  </a:rPr>
                  <a:t>M</a:t>
                </a:r>
                <a:endParaRPr lang="es-ES_tradnl" altLang="en-US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11" name="Rectangle 236"/>
              <p:cNvSpPr>
                <a:spLocks noChangeArrowheads="1"/>
              </p:cNvSpPr>
              <p:nvPr/>
            </p:nvSpPr>
            <p:spPr bwMode="auto">
              <a:xfrm>
                <a:off x="3752" y="1433"/>
                <a:ext cx="5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600" b="1">
                    <a:solidFill>
                      <a:schemeClr val="tx2"/>
                    </a:solidFill>
                  </a:rPr>
                  <a:t>z</a:t>
                </a:r>
                <a:endParaRPr lang="es-ES_tradnl" altLang="en-US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12" name="Rectangle 237"/>
              <p:cNvSpPr>
                <a:spLocks noChangeArrowheads="1"/>
              </p:cNvSpPr>
              <p:nvPr/>
            </p:nvSpPr>
            <p:spPr bwMode="auto">
              <a:xfrm>
                <a:off x="3756" y="1201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600" b="1">
                    <a:solidFill>
                      <a:schemeClr val="tx2"/>
                    </a:solidFill>
                  </a:rPr>
                  <a:t>y</a:t>
                </a:r>
                <a:endParaRPr lang="es-ES_tradnl" altLang="en-US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13" name="Rectangle 238"/>
              <p:cNvSpPr>
                <a:spLocks noChangeArrowheads="1"/>
              </p:cNvSpPr>
              <p:nvPr/>
            </p:nvSpPr>
            <p:spPr bwMode="auto">
              <a:xfrm>
                <a:off x="3756" y="9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600" b="1">
                    <a:solidFill>
                      <a:schemeClr val="tx2"/>
                    </a:solidFill>
                  </a:rPr>
                  <a:t>x</a:t>
                </a:r>
                <a:endParaRPr lang="es-ES_tradnl" altLang="en-US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14" name="Rectangle 239"/>
              <p:cNvSpPr>
                <a:spLocks noChangeArrowheads="1"/>
              </p:cNvSpPr>
              <p:nvPr/>
            </p:nvSpPr>
            <p:spPr bwMode="auto">
              <a:xfrm>
                <a:off x="5021" y="1563"/>
                <a:ext cx="142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15" name="Rectangle 240"/>
              <p:cNvSpPr>
                <a:spLocks noChangeArrowheads="1"/>
              </p:cNvSpPr>
              <p:nvPr/>
            </p:nvSpPr>
            <p:spPr bwMode="auto">
              <a:xfrm>
                <a:off x="5021" y="1563"/>
                <a:ext cx="142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16" name="Rectangle 241"/>
              <p:cNvSpPr>
                <a:spLocks noChangeArrowheads="1"/>
              </p:cNvSpPr>
              <p:nvPr/>
            </p:nvSpPr>
            <p:spPr bwMode="auto">
              <a:xfrm>
                <a:off x="4834" y="1618"/>
                <a:ext cx="187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17" name="Rectangle 242"/>
              <p:cNvSpPr>
                <a:spLocks noChangeArrowheads="1"/>
              </p:cNvSpPr>
              <p:nvPr/>
            </p:nvSpPr>
            <p:spPr bwMode="auto">
              <a:xfrm>
                <a:off x="5021" y="1618"/>
                <a:ext cx="5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18" name="Freeform 243"/>
              <p:cNvSpPr>
                <a:spLocks/>
              </p:cNvSpPr>
              <p:nvPr/>
            </p:nvSpPr>
            <p:spPr bwMode="auto">
              <a:xfrm>
                <a:off x="5093" y="1833"/>
                <a:ext cx="192" cy="2"/>
              </a:xfrm>
              <a:custGeom>
                <a:avLst/>
                <a:gdLst>
                  <a:gd name="T0" fmla="*/ 62 w 280"/>
                  <a:gd name="T1" fmla="*/ 0 h 2"/>
                  <a:gd name="T2" fmla="*/ 0 w 280"/>
                  <a:gd name="T3" fmla="*/ 0 h 2"/>
                  <a:gd name="T4" fmla="*/ 62 w 280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0" h="2">
                    <a:moveTo>
                      <a:pt x="280" y="0"/>
                    </a:moveTo>
                    <a:lnTo>
                      <a:pt x="0" y="0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Rectangle 244"/>
              <p:cNvSpPr>
                <a:spLocks noChangeArrowheads="1"/>
              </p:cNvSpPr>
              <p:nvPr/>
            </p:nvSpPr>
            <p:spPr bwMode="auto">
              <a:xfrm>
                <a:off x="5069" y="952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 b="1">
                    <a:solidFill>
                      <a:srgbClr val="009900"/>
                    </a:solidFill>
                  </a:rPr>
                  <a:t>0</a:t>
                </a:r>
                <a:endParaRPr lang="es-ES_tradnl" altLang="en-US" b="1">
                  <a:solidFill>
                    <a:srgbClr val="009900"/>
                  </a:solidFill>
                </a:endParaRPr>
              </a:p>
            </p:txBody>
          </p:sp>
          <p:sp>
            <p:nvSpPr>
              <p:cNvPr id="420" name="Rectangle 245"/>
              <p:cNvSpPr>
                <a:spLocks noChangeArrowheads="1"/>
              </p:cNvSpPr>
              <p:nvPr/>
            </p:nvSpPr>
            <p:spPr bwMode="auto">
              <a:xfrm>
                <a:off x="5069" y="1065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 b="1">
                    <a:solidFill>
                      <a:srgbClr val="009900"/>
                    </a:solidFill>
                  </a:rPr>
                  <a:t>1</a:t>
                </a:r>
                <a:endParaRPr lang="es-ES_tradnl" altLang="en-US" b="1">
                  <a:solidFill>
                    <a:srgbClr val="009900"/>
                  </a:solidFill>
                </a:endParaRPr>
              </a:p>
            </p:txBody>
          </p:sp>
          <p:sp>
            <p:nvSpPr>
              <p:cNvPr id="421" name="Rectangle 246"/>
              <p:cNvSpPr>
                <a:spLocks noChangeArrowheads="1"/>
              </p:cNvSpPr>
              <p:nvPr/>
            </p:nvSpPr>
            <p:spPr bwMode="auto">
              <a:xfrm>
                <a:off x="5069" y="1177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 b="1">
                    <a:solidFill>
                      <a:srgbClr val="009900"/>
                    </a:solidFill>
                  </a:rPr>
                  <a:t>0</a:t>
                </a:r>
                <a:endParaRPr lang="es-ES_tradnl" altLang="en-US" b="1">
                  <a:solidFill>
                    <a:srgbClr val="009900"/>
                  </a:solidFill>
                </a:endParaRPr>
              </a:p>
            </p:txBody>
          </p:sp>
          <p:sp>
            <p:nvSpPr>
              <p:cNvPr id="422" name="Rectangle 247"/>
              <p:cNvSpPr>
                <a:spLocks noChangeArrowheads="1"/>
              </p:cNvSpPr>
              <p:nvPr/>
            </p:nvSpPr>
            <p:spPr bwMode="auto">
              <a:xfrm>
                <a:off x="5069" y="1442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 b="1">
                    <a:solidFill>
                      <a:srgbClr val="009900"/>
                    </a:solidFill>
                  </a:rPr>
                  <a:t>1</a:t>
                </a:r>
                <a:endParaRPr lang="es-ES_tradnl" altLang="en-US" b="1">
                  <a:solidFill>
                    <a:srgbClr val="009900"/>
                  </a:solidFill>
                </a:endParaRPr>
              </a:p>
            </p:txBody>
          </p:sp>
          <p:sp>
            <p:nvSpPr>
              <p:cNvPr id="423" name="Rectangle 248"/>
              <p:cNvSpPr>
                <a:spLocks noChangeArrowheads="1"/>
              </p:cNvSpPr>
              <p:nvPr/>
            </p:nvSpPr>
            <p:spPr bwMode="auto">
              <a:xfrm>
                <a:off x="5069" y="1556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 b="1">
                    <a:solidFill>
                      <a:srgbClr val="009900"/>
                    </a:solidFill>
                  </a:rPr>
                  <a:t>1</a:t>
                </a:r>
                <a:endParaRPr lang="es-ES_tradnl" altLang="en-US" b="1">
                  <a:solidFill>
                    <a:srgbClr val="009900"/>
                  </a:solidFill>
                </a:endParaRPr>
              </a:p>
            </p:txBody>
          </p:sp>
          <p:sp>
            <p:nvSpPr>
              <p:cNvPr id="424" name="Rectangle 249"/>
              <p:cNvSpPr>
                <a:spLocks noChangeArrowheads="1"/>
              </p:cNvSpPr>
              <p:nvPr/>
            </p:nvSpPr>
            <p:spPr bwMode="auto">
              <a:xfrm>
                <a:off x="5021" y="944"/>
                <a:ext cx="142" cy="1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25" name="Freeform 250"/>
              <p:cNvSpPr>
                <a:spLocks/>
              </p:cNvSpPr>
              <p:nvPr/>
            </p:nvSpPr>
            <p:spPr bwMode="auto">
              <a:xfrm>
                <a:off x="5013" y="944"/>
                <a:ext cx="17" cy="18"/>
              </a:xfrm>
              <a:custGeom>
                <a:avLst/>
                <a:gdLst>
                  <a:gd name="T0" fmla="*/ 3 w 24"/>
                  <a:gd name="T1" fmla="*/ 0 h 24"/>
                  <a:gd name="T2" fmla="*/ 0 w 24"/>
                  <a:gd name="T3" fmla="*/ 0 h 24"/>
                  <a:gd name="T4" fmla="*/ 0 w 24"/>
                  <a:gd name="T5" fmla="*/ 4 h 24"/>
                  <a:gd name="T6" fmla="*/ 6 w 24"/>
                  <a:gd name="T7" fmla="*/ 4 h 24"/>
                  <a:gd name="T8" fmla="*/ 3 w 24"/>
                  <a:gd name="T9" fmla="*/ 8 h 24"/>
                  <a:gd name="T10" fmla="*/ 3 w 2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Rectangle 251"/>
              <p:cNvSpPr>
                <a:spLocks noChangeArrowheads="1"/>
              </p:cNvSpPr>
              <p:nvPr/>
            </p:nvSpPr>
            <p:spPr bwMode="auto">
              <a:xfrm>
                <a:off x="5021" y="1667"/>
                <a:ext cx="142" cy="1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27" name="Rectangle 252"/>
              <p:cNvSpPr>
                <a:spLocks noChangeArrowheads="1"/>
              </p:cNvSpPr>
              <p:nvPr/>
            </p:nvSpPr>
            <p:spPr bwMode="auto">
              <a:xfrm>
                <a:off x="5154" y="953"/>
                <a:ext cx="17" cy="723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28" name="Freeform 253"/>
              <p:cNvSpPr>
                <a:spLocks/>
              </p:cNvSpPr>
              <p:nvPr/>
            </p:nvSpPr>
            <p:spPr bwMode="auto">
              <a:xfrm>
                <a:off x="5154" y="1667"/>
                <a:ext cx="17" cy="18"/>
              </a:xfrm>
              <a:custGeom>
                <a:avLst/>
                <a:gdLst>
                  <a:gd name="T0" fmla="*/ 3 w 24"/>
                  <a:gd name="T1" fmla="*/ 8 h 24"/>
                  <a:gd name="T2" fmla="*/ 6 w 24"/>
                  <a:gd name="T3" fmla="*/ 8 h 24"/>
                  <a:gd name="T4" fmla="*/ 6 w 24"/>
                  <a:gd name="T5" fmla="*/ 4 h 24"/>
                  <a:gd name="T6" fmla="*/ 0 w 24"/>
                  <a:gd name="T7" fmla="*/ 4 h 24"/>
                  <a:gd name="T8" fmla="*/ 3 w 24"/>
                  <a:gd name="T9" fmla="*/ 0 h 24"/>
                  <a:gd name="T10" fmla="*/ 3 w 24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24" y="24"/>
                    </a:lnTo>
                    <a:lnTo>
                      <a:pt x="24" y="12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254"/>
              <p:cNvSpPr>
                <a:spLocks/>
              </p:cNvSpPr>
              <p:nvPr/>
            </p:nvSpPr>
            <p:spPr bwMode="auto">
              <a:xfrm>
                <a:off x="5154" y="944"/>
                <a:ext cx="17" cy="18"/>
              </a:xfrm>
              <a:custGeom>
                <a:avLst/>
                <a:gdLst>
                  <a:gd name="T0" fmla="*/ 6 w 24"/>
                  <a:gd name="T1" fmla="*/ 4 h 24"/>
                  <a:gd name="T2" fmla="*/ 6 w 24"/>
                  <a:gd name="T3" fmla="*/ 0 h 24"/>
                  <a:gd name="T4" fmla="*/ 3 w 24"/>
                  <a:gd name="T5" fmla="*/ 0 h 24"/>
                  <a:gd name="T6" fmla="*/ 3 w 24"/>
                  <a:gd name="T7" fmla="*/ 8 h 24"/>
                  <a:gd name="T8" fmla="*/ 0 w 24"/>
                  <a:gd name="T9" fmla="*/ 4 h 24"/>
                  <a:gd name="T10" fmla="*/ 6 w 24"/>
                  <a:gd name="T11" fmla="*/ 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0"/>
                    </a:lnTo>
                    <a:lnTo>
                      <a:pt x="12" y="0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Rectangle 255"/>
              <p:cNvSpPr>
                <a:spLocks noChangeArrowheads="1"/>
              </p:cNvSpPr>
              <p:nvPr/>
            </p:nvSpPr>
            <p:spPr bwMode="auto">
              <a:xfrm>
                <a:off x="3866" y="1522"/>
                <a:ext cx="257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31" name="Rectangle 256"/>
              <p:cNvSpPr>
                <a:spLocks noChangeArrowheads="1"/>
              </p:cNvSpPr>
              <p:nvPr/>
            </p:nvSpPr>
            <p:spPr bwMode="auto">
              <a:xfrm>
                <a:off x="5013" y="953"/>
                <a:ext cx="17" cy="723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</p:grpSp>
        <p:sp>
          <p:nvSpPr>
            <p:cNvPr id="178" name="Freeform 257"/>
            <p:cNvSpPr>
              <a:spLocks/>
            </p:cNvSpPr>
            <p:nvPr/>
          </p:nvSpPr>
          <p:spPr bwMode="auto">
            <a:xfrm>
              <a:off x="2992" y="2048"/>
              <a:ext cx="955" cy="645"/>
            </a:xfrm>
            <a:custGeom>
              <a:avLst/>
              <a:gdLst>
                <a:gd name="T0" fmla="*/ 0 w 1067"/>
                <a:gd name="T1" fmla="*/ 0 h 422"/>
                <a:gd name="T2" fmla="*/ 499 w 1067"/>
                <a:gd name="T3" fmla="*/ 1270 h 422"/>
                <a:gd name="T4" fmla="*/ 685 w 1067"/>
                <a:gd name="T5" fmla="*/ 2303 h 4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67" h="422">
                  <a:moveTo>
                    <a:pt x="0" y="0"/>
                  </a:moveTo>
                  <a:cubicBezTo>
                    <a:pt x="300" y="81"/>
                    <a:pt x="600" y="163"/>
                    <a:pt x="778" y="233"/>
                  </a:cubicBezTo>
                  <a:cubicBezTo>
                    <a:pt x="956" y="303"/>
                    <a:pt x="1019" y="390"/>
                    <a:pt x="1067" y="422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9" name="Group 258"/>
            <p:cNvGrpSpPr>
              <a:grpSpLocks/>
            </p:cNvGrpSpPr>
            <p:nvPr/>
          </p:nvGrpSpPr>
          <p:grpSpPr bwMode="auto">
            <a:xfrm>
              <a:off x="3926" y="2757"/>
              <a:ext cx="1254" cy="1093"/>
              <a:chOff x="3926" y="2757"/>
              <a:chExt cx="1254" cy="1093"/>
            </a:xfrm>
          </p:grpSpPr>
          <p:sp>
            <p:nvSpPr>
              <p:cNvPr id="184" name="Rectangle 259"/>
              <p:cNvSpPr>
                <a:spLocks noChangeArrowheads="1"/>
              </p:cNvSpPr>
              <p:nvPr/>
            </p:nvSpPr>
            <p:spPr bwMode="auto">
              <a:xfrm>
                <a:off x="3990" y="2766"/>
                <a:ext cx="177" cy="90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85" name="Rectangle 260"/>
              <p:cNvSpPr>
                <a:spLocks noChangeArrowheads="1"/>
              </p:cNvSpPr>
              <p:nvPr/>
            </p:nvSpPr>
            <p:spPr bwMode="auto">
              <a:xfrm>
                <a:off x="3990" y="2757"/>
                <a:ext cx="177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86" name="Rectangle 261"/>
              <p:cNvSpPr>
                <a:spLocks noChangeArrowheads="1"/>
              </p:cNvSpPr>
              <p:nvPr/>
            </p:nvSpPr>
            <p:spPr bwMode="auto">
              <a:xfrm>
                <a:off x="3982" y="2766"/>
                <a:ext cx="16" cy="9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87" name="Freeform 262"/>
              <p:cNvSpPr>
                <a:spLocks/>
              </p:cNvSpPr>
              <p:nvPr/>
            </p:nvSpPr>
            <p:spPr bwMode="auto">
              <a:xfrm>
                <a:off x="3982" y="2757"/>
                <a:ext cx="16" cy="18"/>
              </a:xfrm>
              <a:custGeom>
                <a:avLst/>
                <a:gdLst>
                  <a:gd name="T0" fmla="*/ 2 w 24"/>
                  <a:gd name="T1" fmla="*/ 0 h 24"/>
                  <a:gd name="T2" fmla="*/ 0 w 24"/>
                  <a:gd name="T3" fmla="*/ 0 h 24"/>
                  <a:gd name="T4" fmla="*/ 0 w 24"/>
                  <a:gd name="T5" fmla="*/ 4 h 24"/>
                  <a:gd name="T6" fmla="*/ 5 w 24"/>
                  <a:gd name="T7" fmla="*/ 4 h 24"/>
                  <a:gd name="T8" fmla="*/ 2 w 24"/>
                  <a:gd name="T9" fmla="*/ 8 h 24"/>
                  <a:gd name="T10" fmla="*/ 2 w 2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Rectangle 263"/>
              <p:cNvSpPr>
                <a:spLocks noChangeArrowheads="1"/>
              </p:cNvSpPr>
              <p:nvPr/>
            </p:nvSpPr>
            <p:spPr bwMode="auto">
              <a:xfrm>
                <a:off x="3990" y="3663"/>
                <a:ext cx="177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89" name="Freeform 264"/>
              <p:cNvSpPr>
                <a:spLocks/>
              </p:cNvSpPr>
              <p:nvPr/>
            </p:nvSpPr>
            <p:spPr bwMode="auto">
              <a:xfrm>
                <a:off x="3982" y="3663"/>
                <a:ext cx="16" cy="18"/>
              </a:xfrm>
              <a:custGeom>
                <a:avLst/>
                <a:gdLst>
                  <a:gd name="T0" fmla="*/ 0 w 24"/>
                  <a:gd name="T1" fmla="*/ 3 h 25"/>
                  <a:gd name="T2" fmla="*/ 0 w 24"/>
                  <a:gd name="T3" fmla="*/ 6 h 25"/>
                  <a:gd name="T4" fmla="*/ 2 w 24"/>
                  <a:gd name="T5" fmla="*/ 6 h 25"/>
                  <a:gd name="T6" fmla="*/ 2 w 24"/>
                  <a:gd name="T7" fmla="*/ 0 h 25"/>
                  <a:gd name="T8" fmla="*/ 5 w 24"/>
                  <a:gd name="T9" fmla="*/ 3 h 25"/>
                  <a:gd name="T10" fmla="*/ 0 w 24"/>
                  <a:gd name="T11" fmla="*/ 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5">
                    <a:moveTo>
                      <a:pt x="0" y="12"/>
                    </a:moveTo>
                    <a:lnTo>
                      <a:pt x="0" y="25"/>
                    </a:lnTo>
                    <a:lnTo>
                      <a:pt x="12" y="25"/>
                    </a:lnTo>
                    <a:lnTo>
                      <a:pt x="12" y="0"/>
                    </a:lnTo>
                    <a:lnTo>
                      <a:pt x="24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265"/>
              <p:cNvSpPr>
                <a:spLocks/>
              </p:cNvSpPr>
              <p:nvPr/>
            </p:nvSpPr>
            <p:spPr bwMode="auto">
              <a:xfrm>
                <a:off x="4159" y="3663"/>
                <a:ext cx="16" cy="18"/>
              </a:xfrm>
              <a:custGeom>
                <a:avLst/>
                <a:gdLst>
                  <a:gd name="T0" fmla="*/ 2 w 24"/>
                  <a:gd name="T1" fmla="*/ 6 h 25"/>
                  <a:gd name="T2" fmla="*/ 5 w 24"/>
                  <a:gd name="T3" fmla="*/ 6 h 25"/>
                  <a:gd name="T4" fmla="*/ 5 w 24"/>
                  <a:gd name="T5" fmla="*/ 3 h 25"/>
                  <a:gd name="T6" fmla="*/ 0 w 24"/>
                  <a:gd name="T7" fmla="*/ 3 h 25"/>
                  <a:gd name="T8" fmla="*/ 2 w 24"/>
                  <a:gd name="T9" fmla="*/ 0 h 25"/>
                  <a:gd name="T10" fmla="*/ 2 w 24"/>
                  <a:gd name="T11" fmla="*/ 6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5">
                    <a:moveTo>
                      <a:pt x="12" y="25"/>
                    </a:moveTo>
                    <a:lnTo>
                      <a:pt x="24" y="25"/>
                    </a:lnTo>
                    <a:lnTo>
                      <a:pt x="24" y="12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266"/>
              <p:cNvSpPr>
                <a:spLocks/>
              </p:cNvSpPr>
              <p:nvPr/>
            </p:nvSpPr>
            <p:spPr bwMode="auto">
              <a:xfrm>
                <a:off x="4159" y="2757"/>
                <a:ext cx="16" cy="18"/>
              </a:xfrm>
              <a:custGeom>
                <a:avLst/>
                <a:gdLst>
                  <a:gd name="T0" fmla="*/ 5 w 24"/>
                  <a:gd name="T1" fmla="*/ 4 h 24"/>
                  <a:gd name="T2" fmla="*/ 5 w 24"/>
                  <a:gd name="T3" fmla="*/ 0 h 24"/>
                  <a:gd name="T4" fmla="*/ 2 w 24"/>
                  <a:gd name="T5" fmla="*/ 0 h 24"/>
                  <a:gd name="T6" fmla="*/ 2 w 24"/>
                  <a:gd name="T7" fmla="*/ 8 h 24"/>
                  <a:gd name="T8" fmla="*/ 0 w 24"/>
                  <a:gd name="T9" fmla="*/ 4 h 24"/>
                  <a:gd name="T10" fmla="*/ 5 w 24"/>
                  <a:gd name="T11" fmla="*/ 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0"/>
                    </a:lnTo>
                    <a:lnTo>
                      <a:pt x="12" y="0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Rectangle 267"/>
              <p:cNvSpPr>
                <a:spLocks noChangeArrowheads="1"/>
              </p:cNvSpPr>
              <p:nvPr/>
            </p:nvSpPr>
            <p:spPr bwMode="auto">
              <a:xfrm>
                <a:off x="3990" y="2766"/>
                <a:ext cx="177" cy="90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93" name="Rectangle 268"/>
              <p:cNvSpPr>
                <a:spLocks noChangeArrowheads="1"/>
              </p:cNvSpPr>
              <p:nvPr/>
            </p:nvSpPr>
            <p:spPr bwMode="auto">
              <a:xfrm>
                <a:off x="3990" y="2757"/>
                <a:ext cx="177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94" name="Rectangle 269"/>
              <p:cNvSpPr>
                <a:spLocks noChangeArrowheads="1"/>
              </p:cNvSpPr>
              <p:nvPr/>
            </p:nvSpPr>
            <p:spPr bwMode="auto">
              <a:xfrm>
                <a:off x="3982" y="2766"/>
                <a:ext cx="16" cy="9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95" name="Freeform 270"/>
              <p:cNvSpPr>
                <a:spLocks/>
              </p:cNvSpPr>
              <p:nvPr/>
            </p:nvSpPr>
            <p:spPr bwMode="auto">
              <a:xfrm>
                <a:off x="3982" y="2757"/>
                <a:ext cx="16" cy="18"/>
              </a:xfrm>
              <a:custGeom>
                <a:avLst/>
                <a:gdLst>
                  <a:gd name="T0" fmla="*/ 2 w 24"/>
                  <a:gd name="T1" fmla="*/ 0 h 24"/>
                  <a:gd name="T2" fmla="*/ 0 w 24"/>
                  <a:gd name="T3" fmla="*/ 0 h 24"/>
                  <a:gd name="T4" fmla="*/ 0 w 24"/>
                  <a:gd name="T5" fmla="*/ 4 h 24"/>
                  <a:gd name="T6" fmla="*/ 5 w 24"/>
                  <a:gd name="T7" fmla="*/ 4 h 24"/>
                  <a:gd name="T8" fmla="*/ 2 w 24"/>
                  <a:gd name="T9" fmla="*/ 8 h 24"/>
                  <a:gd name="T10" fmla="*/ 2 w 2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Rectangle 271"/>
              <p:cNvSpPr>
                <a:spLocks noChangeArrowheads="1"/>
              </p:cNvSpPr>
              <p:nvPr/>
            </p:nvSpPr>
            <p:spPr bwMode="auto">
              <a:xfrm>
                <a:off x="3990" y="3663"/>
                <a:ext cx="177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97" name="Freeform 272"/>
              <p:cNvSpPr>
                <a:spLocks/>
              </p:cNvSpPr>
              <p:nvPr/>
            </p:nvSpPr>
            <p:spPr bwMode="auto">
              <a:xfrm>
                <a:off x="3982" y="3663"/>
                <a:ext cx="16" cy="18"/>
              </a:xfrm>
              <a:custGeom>
                <a:avLst/>
                <a:gdLst>
                  <a:gd name="T0" fmla="*/ 0 w 24"/>
                  <a:gd name="T1" fmla="*/ 3 h 25"/>
                  <a:gd name="T2" fmla="*/ 0 w 24"/>
                  <a:gd name="T3" fmla="*/ 6 h 25"/>
                  <a:gd name="T4" fmla="*/ 2 w 24"/>
                  <a:gd name="T5" fmla="*/ 6 h 25"/>
                  <a:gd name="T6" fmla="*/ 2 w 24"/>
                  <a:gd name="T7" fmla="*/ 0 h 25"/>
                  <a:gd name="T8" fmla="*/ 5 w 24"/>
                  <a:gd name="T9" fmla="*/ 3 h 25"/>
                  <a:gd name="T10" fmla="*/ 0 w 24"/>
                  <a:gd name="T11" fmla="*/ 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5">
                    <a:moveTo>
                      <a:pt x="0" y="12"/>
                    </a:moveTo>
                    <a:lnTo>
                      <a:pt x="0" y="25"/>
                    </a:lnTo>
                    <a:lnTo>
                      <a:pt x="12" y="25"/>
                    </a:lnTo>
                    <a:lnTo>
                      <a:pt x="12" y="0"/>
                    </a:lnTo>
                    <a:lnTo>
                      <a:pt x="24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273"/>
              <p:cNvSpPr>
                <a:spLocks/>
              </p:cNvSpPr>
              <p:nvPr/>
            </p:nvSpPr>
            <p:spPr bwMode="auto">
              <a:xfrm>
                <a:off x="4159" y="3663"/>
                <a:ext cx="16" cy="18"/>
              </a:xfrm>
              <a:custGeom>
                <a:avLst/>
                <a:gdLst>
                  <a:gd name="T0" fmla="*/ 2 w 24"/>
                  <a:gd name="T1" fmla="*/ 6 h 25"/>
                  <a:gd name="T2" fmla="*/ 5 w 24"/>
                  <a:gd name="T3" fmla="*/ 6 h 25"/>
                  <a:gd name="T4" fmla="*/ 5 w 24"/>
                  <a:gd name="T5" fmla="*/ 3 h 25"/>
                  <a:gd name="T6" fmla="*/ 0 w 24"/>
                  <a:gd name="T7" fmla="*/ 3 h 25"/>
                  <a:gd name="T8" fmla="*/ 2 w 24"/>
                  <a:gd name="T9" fmla="*/ 0 h 25"/>
                  <a:gd name="T10" fmla="*/ 2 w 24"/>
                  <a:gd name="T11" fmla="*/ 6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5">
                    <a:moveTo>
                      <a:pt x="12" y="25"/>
                    </a:moveTo>
                    <a:lnTo>
                      <a:pt x="24" y="25"/>
                    </a:lnTo>
                    <a:lnTo>
                      <a:pt x="24" y="12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274"/>
              <p:cNvSpPr>
                <a:spLocks/>
              </p:cNvSpPr>
              <p:nvPr/>
            </p:nvSpPr>
            <p:spPr bwMode="auto">
              <a:xfrm>
                <a:off x="4159" y="2757"/>
                <a:ext cx="16" cy="18"/>
              </a:xfrm>
              <a:custGeom>
                <a:avLst/>
                <a:gdLst>
                  <a:gd name="T0" fmla="*/ 5 w 24"/>
                  <a:gd name="T1" fmla="*/ 4 h 24"/>
                  <a:gd name="T2" fmla="*/ 5 w 24"/>
                  <a:gd name="T3" fmla="*/ 0 h 24"/>
                  <a:gd name="T4" fmla="*/ 2 w 24"/>
                  <a:gd name="T5" fmla="*/ 0 h 24"/>
                  <a:gd name="T6" fmla="*/ 2 w 24"/>
                  <a:gd name="T7" fmla="*/ 8 h 24"/>
                  <a:gd name="T8" fmla="*/ 0 w 24"/>
                  <a:gd name="T9" fmla="*/ 4 h 24"/>
                  <a:gd name="T10" fmla="*/ 5 w 24"/>
                  <a:gd name="T11" fmla="*/ 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0"/>
                    </a:lnTo>
                    <a:lnTo>
                      <a:pt x="12" y="0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Rectangle 275"/>
              <p:cNvSpPr>
                <a:spLocks noChangeArrowheads="1"/>
              </p:cNvSpPr>
              <p:nvPr/>
            </p:nvSpPr>
            <p:spPr bwMode="auto">
              <a:xfrm>
                <a:off x="4167" y="2860"/>
                <a:ext cx="236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01" name="Rectangle 276"/>
              <p:cNvSpPr>
                <a:spLocks noChangeArrowheads="1"/>
              </p:cNvSpPr>
              <p:nvPr/>
            </p:nvSpPr>
            <p:spPr bwMode="auto">
              <a:xfrm>
                <a:off x="4167" y="2990"/>
                <a:ext cx="236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02" name="Rectangle 277"/>
              <p:cNvSpPr>
                <a:spLocks noChangeArrowheads="1"/>
              </p:cNvSpPr>
              <p:nvPr/>
            </p:nvSpPr>
            <p:spPr bwMode="auto">
              <a:xfrm>
                <a:off x="4167" y="3458"/>
                <a:ext cx="236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03" name="Freeform 278"/>
              <p:cNvSpPr>
                <a:spLocks/>
              </p:cNvSpPr>
              <p:nvPr/>
            </p:nvSpPr>
            <p:spPr bwMode="auto">
              <a:xfrm>
                <a:off x="4267" y="3201"/>
                <a:ext cx="29" cy="33"/>
              </a:xfrm>
              <a:custGeom>
                <a:avLst/>
                <a:gdLst>
                  <a:gd name="T0" fmla="*/ 5 w 42"/>
                  <a:gd name="T1" fmla="*/ 7 h 44"/>
                  <a:gd name="T2" fmla="*/ 5 w 42"/>
                  <a:gd name="T3" fmla="*/ 0 h 44"/>
                  <a:gd name="T4" fmla="*/ 4 w 42"/>
                  <a:gd name="T5" fmla="*/ 0 h 44"/>
                  <a:gd name="T6" fmla="*/ 3 w 42"/>
                  <a:gd name="T7" fmla="*/ 2 h 44"/>
                  <a:gd name="T8" fmla="*/ 2 w 42"/>
                  <a:gd name="T9" fmla="*/ 2 h 44"/>
                  <a:gd name="T10" fmla="*/ 1 w 42"/>
                  <a:gd name="T11" fmla="*/ 2 h 44"/>
                  <a:gd name="T12" fmla="*/ 1 w 42"/>
                  <a:gd name="T13" fmla="*/ 3 h 44"/>
                  <a:gd name="T14" fmla="*/ 1 w 42"/>
                  <a:gd name="T15" fmla="*/ 5 h 44"/>
                  <a:gd name="T16" fmla="*/ 0 w 42"/>
                  <a:gd name="T17" fmla="*/ 6 h 44"/>
                  <a:gd name="T18" fmla="*/ 0 w 42"/>
                  <a:gd name="T19" fmla="*/ 7 h 44"/>
                  <a:gd name="T20" fmla="*/ 0 w 42"/>
                  <a:gd name="T21" fmla="*/ 8 h 44"/>
                  <a:gd name="T22" fmla="*/ 1 w 42"/>
                  <a:gd name="T23" fmla="*/ 10 h 44"/>
                  <a:gd name="T24" fmla="*/ 1 w 42"/>
                  <a:gd name="T25" fmla="*/ 11 h 44"/>
                  <a:gd name="T26" fmla="*/ 1 w 42"/>
                  <a:gd name="T27" fmla="*/ 12 h 44"/>
                  <a:gd name="T28" fmla="*/ 2 w 42"/>
                  <a:gd name="T29" fmla="*/ 13 h 44"/>
                  <a:gd name="T30" fmla="*/ 3 w 42"/>
                  <a:gd name="T31" fmla="*/ 13 h 44"/>
                  <a:gd name="T32" fmla="*/ 4 w 42"/>
                  <a:gd name="T33" fmla="*/ 14 h 44"/>
                  <a:gd name="T34" fmla="*/ 5 w 42"/>
                  <a:gd name="T35" fmla="*/ 14 h 44"/>
                  <a:gd name="T36" fmla="*/ 6 w 42"/>
                  <a:gd name="T37" fmla="*/ 14 h 44"/>
                  <a:gd name="T38" fmla="*/ 7 w 42"/>
                  <a:gd name="T39" fmla="*/ 13 h 44"/>
                  <a:gd name="T40" fmla="*/ 8 w 42"/>
                  <a:gd name="T41" fmla="*/ 13 h 44"/>
                  <a:gd name="T42" fmla="*/ 8 w 42"/>
                  <a:gd name="T43" fmla="*/ 12 h 44"/>
                  <a:gd name="T44" fmla="*/ 9 w 42"/>
                  <a:gd name="T45" fmla="*/ 11 h 44"/>
                  <a:gd name="T46" fmla="*/ 9 w 42"/>
                  <a:gd name="T47" fmla="*/ 10 h 44"/>
                  <a:gd name="T48" fmla="*/ 10 w 42"/>
                  <a:gd name="T49" fmla="*/ 8 h 44"/>
                  <a:gd name="T50" fmla="*/ 10 w 42"/>
                  <a:gd name="T51" fmla="*/ 7 h 44"/>
                  <a:gd name="T52" fmla="*/ 10 w 42"/>
                  <a:gd name="T53" fmla="*/ 6 h 44"/>
                  <a:gd name="T54" fmla="*/ 9 w 42"/>
                  <a:gd name="T55" fmla="*/ 5 h 44"/>
                  <a:gd name="T56" fmla="*/ 9 w 42"/>
                  <a:gd name="T57" fmla="*/ 3 h 44"/>
                  <a:gd name="T58" fmla="*/ 8 w 42"/>
                  <a:gd name="T59" fmla="*/ 2 h 44"/>
                  <a:gd name="T60" fmla="*/ 8 w 42"/>
                  <a:gd name="T61" fmla="*/ 2 h 44"/>
                  <a:gd name="T62" fmla="*/ 7 w 42"/>
                  <a:gd name="T63" fmla="*/ 2 h 44"/>
                  <a:gd name="T64" fmla="*/ 6 w 42"/>
                  <a:gd name="T65" fmla="*/ 0 h 44"/>
                  <a:gd name="T66" fmla="*/ 5 w 42"/>
                  <a:gd name="T67" fmla="*/ 0 h 44"/>
                  <a:gd name="T68" fmla="*/ 5 w 42"/>
                  <a:gd name="T69" fmla="*/ 7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2" h="44">
                    <a:moveTo>
                      <a:pt x="21" y="21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40"/>
                    </a:lnTo>
                    <a:lnTo>
                      <a:pt x="12" y="41"/>
                    </a:lnTo>
                    <a:lnTo>
                      <a:pt x="17" y="43"/>
                    </a:lnTo>
                    <a:lnTo>
                      <a:pt x="21" y="44"/>
                    </a:lnTo>
                    <a:lnTo>
                      <a:pt x="26" y="43"/>
                    </a:lnTo>
                    <a:lnTo>
                      <a:pt x="30" y="41"/>
                    </a:lnTo>
                    <a:lnTo>
                      <a:pt x="33" y="40"/>
                    </a:lnTo>
                    <a:lnTo>
                      <a:pt x="36" y="37"/>
                    </a:lnTo>
                    <a:lnTo>
                      <a:pt x="39" y="33"/>
                    </a:lnTo>
                    <a:lnTo>
                      <a:pt x="41" y="30"/>
                    </a:lnTo>
                    <a:lnTo>
                      <a:pt x="42" y="26"/>
                    </a:lnTo>
                    <a:lnTo>
                      <a:pt x="42" y="21"/>
                    </a:lnTo>
                    <a:lnTo>
                      <a:pt x="42" y="17"/>
                    </a:lnTo>
                    <a:lnTo>
                      <a:pt x="41" y="14"/>
                    </a:lnTo>
                    <a:lnTo>
                      <a:pt x="39" y="9"/>
                    </a:lnTo>
                    <a:lnTo>
                      <a:pt x="36" y="6"/>
                    </a:lnTo>
                    <a:lnTo>
                      <a:pt x="33" y="3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279"/>
              <p:cNvSpPr>
                <a:spLocks/>
              </p:cNvSpPr>
              <p:nvPr/>
            </p:nvSpPr>
            <p:spPr bwMode="auto">
              <a:xfrm>
                <a:off x="4263" y="3196"/>
                <a:ext cx="19" cy="20"/>
              </a:xfrm>
              <a:custGeom>
                <a:avLst/>
                <a:gdLst>
                  <a:gd name="T0" fmla="*/ 5 w 29"/>
                  <a:gd name="T1" fmla="*/ 4 h 25"/>
                  <a:gd name="T2" fmla="*/ 4 w 29"/>
                  <a:gd name="T3" fmla="*/ 5 h 25"/>
                  <a:gd name="T4" fmla="*/ 3 w 29"/>
                  <a:gd name="T5" fmla="*/ 6 h 25"/>
                  <a:gd name="T6" fmla="*/ 2 w 29"/>
                  <a:gd name="T7" fmla="*/ 8 h 25"/>
                  <a:gd name="T8" fmla="*/ 2 w 29"/>
                  <a:gd name="T9" fmla="*/ 10 h 25"/>
                  <a:gd name="T10" fmla="*/ 0 w 29"/>
                  <a:gd name="T11" fmla="*/ 10 h 25"/>
                  <a:gd name="T12" fmla="*/ 1 w 29"/>
                  <a:gd name="T13" fmla="*/ 5 h 25"/>
                  <a:gd name="T14" fmla="*/ 1 w 29"/>
                  <a:gd name="T15" fmla="*/ 3 h 25"/>
                  <a:gd name="T16" fmla="*/ 3 w 29"/>
                  <a:gd name="T17" fmla="*/ 1 h 25"/>
                  <a:gd name="T18" fmla="*/ 5 w 29"/>
                  <a:gd name="T19" fmla="*/ 0 h 25"/>
                  <a:gd name="T20" fmla="*/ 5 w 29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25">
                    <a:moveTo>
                      <a:pt x="29" y="10"/>
                    </a:moveTo>
                    <a:lnTo>
                      <a:pt x="21" y="12"/>
                    </a:lnTo>
                    <a:lnTo>
                      <a:pt x="17" y="15"/>
                    </a:lnTo>
                    <a:lnTo>
                      <a:pt x="12" y="19"/>
                    </a:lnTo>
                    <a:lnTo>
                      <a:pt x="12" y="25"/>
                    </a:lnTo>
                    <a:lnTo>
                      <a:pt x="0" y="24"/>
                    </a:lnTo>
                    <a:lnTo>
                      <a:pt x="2" y="13"/>
                    </a:lnTo>
                    <a:lnTo>
                      <a:pt x="8" y="7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29" y="1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280"/>
              <p:cNvSpPr>
                <a:spLocks/>
              </p:cNvSpPr>
              <p:nvPr/>
            </p:nvSpPr>
            <p:spPr bwMode="auto">
              <a:xfrm>
                <a:off x="4263" y="3215"/>
                <a:ext cx="19" cy="22"/>
              </a:xfrm>
              <a:custGeom>
                <a:avLst/>
                <a:gdLst>
                  <a:gd name="T0" fmla="*/ 2 w 29"/>
                  <a:gd name="T1" fmla="*/ 0 h 29"/>
                  <a:gd name="T2" fmla="*/ 2 w 29"/>
                  <a:gd name="T3" fmla="*/ 2 h 29"/>
                  <a:gd name="T4" fmla="*/ 3 w 29"/>
                  <a:gd name="T5" fmla="*/ 5 h 29"/>
                  <a:gd name="T6" fmla="*/ 4 w 29"/>
                  <a:gd name="T7" fmla="*/ 6 h 29"/>
                  <a:gd name="T8" fmla="*/ 5 w 29"/>
                  <a:gd name="T9" fmla="*/ 6 h 29"/>
                  <a:gd name="T10" fmla="*/ 5 w 29"/>
                  <a:gd name="T11" fmla="*/ 10 h 29"/>
                  <a:gd name="T12" fmla="*/ 3 w 29"/>
                  <a:gd name="T13" fmla="*/ 8 h 29"/>
                  <a:gd name="T14" fmla="*/ 1 w 29"/>
                  <a:gd name="T15" fmla="*/ 7 h 29"/>
                  <a:gd name="T16" fmla="*/ 1 w 29"/>
                  <a:gd name="T17" fmla="*/ 4 h 29"/>
                  <a:gd name="T18" fmla="*/ 0 w 29"/>
                  <a:gd name="T19" fmla="*/ 2 h 29"/>
                  <a:gd name="T20" fmla="*/ 2 w 29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29">
                    <a:moveTo>
                      <a:pt x="12" y="0"/>
                    </a:moveTo>
                    <a:lnTo>
                      <a:pt x="12" y="6"/>
                    </a:lnTo>
                    <a:lnTo>
                      <a:pt x="17" y="13"/>
                    </a:lnTo>
                    <a:lnTo>
                      <a:pt x="21" y="17"/>
                    </a:lnTo>
                    <a:lnTo>
                      <a:pt x="29" y="17"/>
                    </a:lnTo>
                    <a:lnTo>
                      <a:pt x="26" y="29"/>
                    </a:lnTo>
                    <a:lnTo>
                      <a:pt x="15" y="27"/>
                    </a:lnTo>
                    <a:lnTo>
                      <a:pt x="8" y="21"/>
                    </a:lnTo>
                    <a:lnTo>
                      <a:pt x="2" y="12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281"/>
              <p:cNvSpPr>
                <a:spLocks/>
              </p:cNvSpPr>
              <p:nvPr/>
            </p:nvSpPr>
            <p:spPr bwMode="auto">
              <a:xfrm>
                <a:off x="4263" y="3215"/>
                <a:ext cx="8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1 h 3"/>
                  <a:gd name="T4" fmla="*/ 0 w 12"/>
                  <a:gd name="T5" fmla="*/ 3 h 3"/>
                  <a:gd name="T6" fmla="*/ 2 w 12"/>
                  <a:gd name="T7" fmla="*/ 0 h 3"/>
                  <a:gd name="T8" fmla="*/ 2 w 12"/>
                  <a:gd name="T9" fmla="*/ 1 h 3"/>
                  <a:gd name="T10" fmla="*/ 0 w 1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282"/>
              <p:cNvSpPr>
                <a:spLocks/>
              </p:cNvSpPr>
              <p:nvPr/>
            </p:nvSpPr>
            <p:spPr bwMode="auto">
              <a:xfrm>
                <a:off x="4282" y="3215"/>
                <a:ext cx="17" cy="22"/>
              </a:xfrm>
              <a:custGeom>
                <a:avLst/>
                <a:gdLst>
                  <a:gd name="T0" fmla="*/ 0 w 26"/>
                  <a:gd name="T1" fmla="*/ 6 h 29"/>
                  <a:gd name="T2" fmla="*/ 1 w 26"/>
                  <a:gd name="T3" fmla="*/ 6 h 29"/>
                  <a:gd name="T4" fmla="*/ 2 w 26"/>
                  <a:gd name="T5" fmla="*/ 4 h 29"/>
                  <a:gd name="T6" fmla="*/ 3 w 26"/>
                  <a:gd name="T7" fmla="*/ 2 h 29"/>
                  <a:gd name="T8" fmla="*/ 3 w 26"/>
                  <a:gd name="T9" fmla="*/ 0 h 29"/>
                  <a:gd name="T10" fmla="*/ 5 w 26"/>
                  <a:gd name="T11" fmla="*/ 2 h 29"/>
                  <a:gd name="T12" fmla="*/ 5 w 26"/>
                  <a:gd name="T13" fmla="*/ 4 h 29"/>
                  <a:gd name="T14" fmla="*/ 3 w 26"/>
                  <a:gd name="T15" fmla="*/ 7 h 29"/>
                  <a:gd name="T16" fmla="*/ 2 w 26"/>
                  <a:gd name="T17" fmla="*/ 8 h 29"/>
                  <a:gd name="T18" fmla="*/ 1 w 26"/>
                  <a:gd name="T19" fmla="*/ 10 h 29"/>
                  <a:gd name="T20" fmla="*/ 0 w 26"/>
                  <a:gd name="T21" fmla="*/ 6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29">
                    <a:moveTo>
                      <a:pt x="0" y="17"/>
                    </a:moveTo>
                    <a:lnTo>
                      <a:pt x="6" y="17"/>
                    </a:lnTo>
                    <a:lnTo>
                      <a:pt x="11" y="12"/>
                    </a:lnTo>
                    <a:lnTo>
                      <a:pt x="14" y="6"/>
                    </a:lnTo>
                    <a:lnTo>
                      <a:pt x="15" y="0"/>
                    </a:lnTo>
                    <a:lnTo>
                      <a:pt x="26" y="4"/>
                    </a:lnTo>
                    <a:lnTo>
                      <a:pt x="24" y="12"/>
                    </a:lnTo>
                    <a:lnTo>
                      <a:pt x="18" y="21"/>
                    </a:lnTo>
                    <a:lnTo>
                      <a:pt x="12" y="27"/>
                    </a:lnTo>
                    <a:lnTo>
                      <a:pt x="2" y="2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283"/>
              <p:cNvSpPr>
                <a:spLocks/>
              </p:cNvSpPr>
              <p:nvPr/>
            </p:nvSpPr>
            <p:spPr bwMode="auto">
              <a:xfrm>
                <a:off x="4281" y="3228"/>
                <a:ext cx="1" cy="9"/>
              </a:xfrm>
              <a:custGeom>
                <a:avLst/>
                <a:gdLst>
                  <a:gd name="T0" fmla="*/ 0 w 3"/>
                  <a:gd name="T1" fmla="*/ 4 h 12"/>
                  <a:gd name="T2" fmla="*/ 0 w 3"/>
                  <a:gd name="T3" fmla="*/ 4 h 12"/>
                  <a:gd name="T4" fmla="*/ 0 w 3"/>
                  <a:gd name="T5" fmla="*/ 4 h 12"/>
                  <a:gd name="T6" fmla="*/ 0 w 3"/>
                  <a:gd name="T7" fmla="*/ 0 h 12"/>
                  <a:gd name="T8" fmla="*/ 0 w 3"/>
                  <a:gd name="T9" fmla="*/ 0 h 12"/>
                  <a:gd name="T10" fmla="*/ 0 w 3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12">
                    <a:moveTo>
                      <a:pt x="0" y="12"/>
                    </a:moveTo>
                    <a:lnTo>
                      <a:pt x="1" y="12"/>
                    </a:lnTo>
                    <a:lnTo>
                      <a:pt x="3" y="1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284"/>
              <p:cNvSpPr>
                <a:spLocks/>
              </p:cNvSpPr>
              <p:nvPr/>
            </p:nvSpPr>
            <p:spPr bwMode="auto">
              <a:xfrm>
                <a:off x="4281" y="3196"/>
                <a:ext cx="18" cy="22"/>
              </a:xfrm>
              <a:custGeom>
                <a:avLst/>
                <a:gdLst>
                  <a:gd name="T0" fmla="*/ 3 w 27"/>
                  <a:gd name="T1" fmla="*/ 12 h 27"/>
                  <a:gd name="T2" fmla="*/ 3 w 27"/>
                  <a:gd name="T3" fmla="*/ 8 h 27"/>
                  <a:gd name="T4" fmla="*/ 2 w 27"/>
                  <a:gd name="T5" fmla="*/ 7 h 27"/>
                  <a:gd name="T6" fmla="*/ 1 w 27"/>
                  <a:gd name="T7" fmla="*/ 6 h 27"/>
                  <a:gd name="T8" fmla="*/ 0 w 27"/>
                  <a:gd name="T9" fmla="*/ 5 h 27"/>
                  <a:gd name="T10" fmla="*/ 1 w 27"/>
                  <a:gd name="T11" fmla="*/ 0 h 27"/>
                  <a:gd name="T12" fmla="*/ 3 w 27"/>
                  <a:gd name="T13" fmla="*/ 1 h 27"/>
                  <a:gd name="T14" fmla="*/ 4 w 27"/>
                  <a:gd name="T15" fmla="*/ 2 h 27"/>
                  <a:gd name="T16" fmla="*/ 5 w 27"/>
                  <a:gd name="T17" fmla="*/ 6 h 27"/>
                  <a:gd name="T18" fmla="*/ 5 w 27"/>
                  <a:gd name="T19" fmla="*/ 11 h 27"/>
                  <a:gd name="T20" fmla="*/ 3 w 27"/>
                  <a:gd name="T21" fmla="*/ 12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" h="27">
                    <a:moveTo>
                      <a:pt x="16" y="27"/>
                    </a:moveTo>
                    <a:lnTo>
                      <a:pt x="15" y="19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13" y="1"/>
                    </a:lnTo>
                    <a:lnTo>
                      <a:pt x="19" y="6"/>
                    </a:lnTo>
                    <a:lnTo>
                      <a:pt x="25" y="13"/>
                    </a:lnTo>
                    <a:lnTo>
                      <a:pt x="27" y="24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85"/>
              <p:cNvSpPr>
                <a:spLocks/>
              </p:cNvSpPr>
              <p:nvPr/>
            </p:nvSpPr>
            <p:spPr bwMode="auto">
              <a:xfrm>
                <a:off x="4292" y="3215"/>
                <a:ext cx="7" cy="4"/>
              </a:xfrm>
              <a:custGeom>
                <a:avLst/>
                <a:gdLst>
                  <a:gd name="T0" fmla="*/ 2 w 11"/>
                  <a:gd name="T1" fmla="*/ 4 h 4"/>
                  <a:gd name="T2" fmla="*/ 2 w 11"/>
                  <a:gd name="T3" fmla="*/ 1 h 4"/>
                  <a:gd name="T4" fmla="*/ 2 w 11"/>
                  <a:gd name="T5" fmla="*/ 0 h 4"/>
                  <a:gd name="T6" fmla="*/ 0 w 11"/>
                  <a:gd name="T7" fmla="*/ 3 h 4"/>
                  <a:gd name="T8" fmla="*/ 0 w 11"/>
                  <a:gd name="T9" fmla="*/ 0 h 4"/>
                  <a:gd name="T10" fmla="*/ 2 w 1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">
                    <a:moveTo>
                      <a:pt x="11" y="4"/>
                    </a:moveTo>
                    <a:lnTo>
                      <a:pt x="11" y="1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86"/>
              <p:cNvSpPr>
                <a:spLocks/>
              </p:cNvSpPr>
              <p:nvPr/>
            </p:nvSpPr>
            <p:spPr bwMode="auto">
              <a:xfrm>
                <a:off x="4277" y="3196"/>
                <a:ext cx="5" cy="9"/>
              </a:xfrm>
              <a:custGeom>
                <a:avLst/>
                <a:gdLst>
                  <a:gd name="T0" fmla="*/ 1 w 9"/>
                  <a:gd name="T1" fmla="*/ 4 h 12"/>
                  <a:gd name="T2" fmla="*/ 0 w 9"/>
                  <a:gd name="T3" fmla="*/ 4 h 12"/>
                  <a:gd name="T4" fmla="*/ 1 w 9"/>
                  <a:gd name="T5" fmla="*/ 0 h 12"/>
                  <a:gd name="T6" fmla="*/ 1 w 9"/>
                  <a:gd name="T7" fmla="*/ 2 h 12"/>
                  <a:gd name="T8" fmla="*/ 1 w 9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6" y="12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87"/>
              <p:cNvSpPr>
                <a:spLocks/>
              </p:cNvSpPr>
              <p:nvPr/>
            </p:nvSpPr>
            <p:spPr bwMode="auto">
              <a:xfrm>
                <a:off x="4280" y="3196"/>
                <a:ext cx="6" cy="9"/>
              </a:xfrm>
              <a:custGeom>
                <a:avLst/>
                <a:gdLst>
                  <a:gd name="T0" fmla="*/ 1 w 11"/>
                  <a:gd name="T1" fmla="*/ 4 h 12"/>
                  <a:gd name="T2" fmla="*/ 1 w 11"/>
                  <a:gd name="T3" fmla="*/ 4 h 12"/>
                  <a:gd name="T4" fmla="*/ 1 w 11"/>
                  <a:gd name="T5" fmla="*/ 0 h 12"/>
                  <a:gd name="T6" fmla="*/ 0 w 11"/>
                  <a:gd name="T7" fmla="*/ 2 h 12"/>
                  <a:gd name="T8" fmla="*/ 1 w 11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lnTo>
                      <a:pt x="11" y="11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88"/>
              <p:cNvSpPr>
                <a:spLocks/>
              </p:cNvSpPr>
              <p:nvPr/>
            </p:nvSpPr>
            <p:spPr bwMode="auto">
              <a:xfrm>
                <a:off x="4267" y="3266"/>
                <a:ext cx="29" cy="32"/>
              </a:xfrm>
              <a:custGeom>
                <a:avLst/>
                <a:gdLst>
                  <a:gd name="T0" fmla="*/ 5 w 42"/>
                  <a:gd name="T1" fmla="*/ 6 h 44"/>
                  <a:gd name="T2" fmla="*/ 5 w 42"/>
                  <a:gd name="T3" fmla="*/ 0 h 44"/>
                  <a:gd name="T4" fmla="*/ 4 w 42"/>
                  <a:gd name="T5" fmla="*/ 0 h 44"/>
                  <a:gd name="T6" fmla="*/ 3 w 42"/>
                  <a:gd name="T7" fmla="*/ 1 h 44"/>
                  <a:gd name="T8" fmla="*/ 2 w 42"/>
                  <a:gd name="T9" fmla="*/ 1 h 44"/>
                  <a:gd name="T10" fmla="*/ 1 w 42"/>
                  <a:gd name="T11" fmla="*/ 1 h 44"/>
                  <a:gd name="T12" fmla="*/ 1 w 42"/>
                  <a:gd name="T13" fmla="*/ 3 h 44"/>
                  <a:gd name="T14" fmla="*/ 1 w 42"/>
                  <a:gd name="T15" fmla="*/ 4 h 44"/>
                  <a:gd name="T16" fmla="*/ 0 w 42"/>
                  <a:gd name="T17" fmla="*/ 5 h 44"/>
                  <a:gd name="T18" fmla="*/ 0 w 42"/>
                  <a:gd name="T19" fmla="*/ 6 h 44"/>
                  <a:gd name="T20" fmla="*/ 0 w 42"/>
                  <a:gd name="T21" fmla="*/ 7 h 44"/>
                  <a:gd name="T22" fmla="*/ 1 w 42"/>
                  <a:gd name="T23" fmla="*/ 9 h 44"/>
                  <a:gd name="T24" fmla="*/ 1 w 42"/>
                  <a:gd name="T25" fmla="*/ 9 h 44"/>
                  <a:gd name="T26" fmla="*/ 1 w 42"/>
                  <a:gd name="T27" fmla="*/ 10 h 44"/>
                  <a:gd name="T28" fmla="*/ 2 w 42"/>
                  <a:gd name="T29" fmla="*/ 11 h 44"/>
                  <a:gd name="T30" fmla="*/ 3 w 42"/>
                  <a:gd name="T31" fmla="*/ 12 h 44"/>
                  <a:gd name="T32" fmla="*/ 4 w 42"/>
                  <a:gd name="T33" fmla="*/ 12 h 44"/>
                  <a:gd name="T34" fmla="*/ 5 w 42"/>
                  <a:gd name="T35" fmla="*/ 12 h 44"/>
                  <a:gd name="T36" fmla="*/ 6 w 42"/>
                  <a:gd name="T37" fmla="*/ 12 h 44"/>
                  <a:gd name="T38" fmla="*/ 7 w 42"/>
                  <a:gd name="T39" fmla="*/ 12 h 44"/>
                  <a:gd name="T40" fmla="*/ 8 w 42"/>
                  <a:gd name="T41" fmla="*/ 11 h 44"/>
                  <a:gd name="T42" fmla="*/ 8 w 42"/>
                  <a:gd name="T43" fmla="*/ 10 h 44"/>
                  <a:gd name="T44" fmla="*/ 9 w 42"/>
                  <a:gd name="T45" fmla="*/ 9 h 44"/>
                  <a:gd name="T46" fmla="*/ 9 w 42"/>
                  <a:gd name="T47" fmla="*/ 9 h 44"/>
                  <a:gd name="T48" fmla="*/ 10 w 42"/>
                  <a:gd name="T49" fmla="*/ 7 h 44"/>
                  <a:gd name="T50" fmla="*/ 10 w 42"/>
                  <a:gd name="T51" fmla="*/ 6 h 44"/>
                  <a:gd name="T52" fmla="*/ 10 w 42"/>
                  <a:gd name="T53" fmla="*/ 5 h 44"/>
                  <a:gd name="T54" fmla="*/ 9 w 42"/>
                  <a:gd name="T55" fmla="*/ 4 h 44"/>
                  <a:gd name="T56" fmla="*/ 9 w 42"/>
                  <a:gd name="T57" fmla="*/ 3 h 44"/>
                  <a:gd name="T58" fmla="*/ 8 w 42"/>
                  <a:gd name="T59" fmla="*/ 1 h 44"/>
                  <a:gd name="T60" fmla="*/ 8 w 42"/>
                  <a:gd name="T61" fmla="*/ 1 h 44"/>
                  <a:gd name="T62" fmla="*/ 7 w 42"/>
                  <a:gd name="T63" fmla="*/ 1 h 44"/>
                  <a:gd name="T64" fmla="*/ 6 w 42"/>
                  <a:gd name="T65" fmla="*/ 0 h 44"/>
                  <a:gd name="T66" fmla="*/ 5 w 42"/>
                  <a:gd name="T67" fmla="*/ 0 h 44"/>
                  <a:gd name="T68" fmla="*/ 5 w 42"/>
                  <a:gd name="T69" fmla="*/ 6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2" h="44">
                    <a:moveTo>
                      <a:pt x="21" y="21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3" y="33"/>
                    </a:lnTo>
                    <a:lnTo>
                      <a:pt x="6" y="36"/>
                    </a:lnTo>
                    <a:lnTo>
                      <a:pt x="9" y="39"/>
                    </a:lnTo>
                    <a:lnTo>
                      <a:pt x="12" y="41"/>
                    </a:lnTo>
                    <a:lnTo>
                      <a:pt x="17" y="42"/>
                    </a:lnTo>
                    <a:lnTo>
                      <a:pt x="21" y="44"/>
                    </a:lnTo>
                    <a:lnTo>
                      <a:pt x="26" y="42"/>
                    </a:lnTo>
                    <a:lnTo>
                      <a:pt x="30" y="41"/>
                    </a:lnTo>
                    <a:lnTo>
                      <a:pt x="33" y="39"/>
                    </a:lnTo>
                    <a:lnTo>
                      <a:pt x="36" y="36"/>
                    </a:lnTo>
                    <a:lnTo>
                      <a:pt x="39" y="33"/>
                    </a:lnTo>
                    <a:lnTo>
                      <a:pt x="41" y="30"/>
                    </a:lnTo>
                    <a:lnTo>
                      <a:pt x="42" y="26"/>
                    </a:lnTo>
                    <a:lnTo>
                      <a:pt x="42" y="21"/>
                    </a:lnTo>
                    <a:lnTo>
                      <a:pt x="42" y="17"/>
                    </a:lnTo>
                    <a:lnTo>
                      <a:pt x="41" y="14"/>
                    </a:lnTo>
                    <a:lnTo>
                      <a:pt x="39" y="9"/>
                    </a:lnTo>
                    <a:lnTo>
                      <a:pt x="36" y="6"/>
                    </a:lnTo>
                    <a:lnTo>
                      <a:pt x="33" y="3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89"/>
              <p:cNvSpPr>
                <a:spLocks/>
              </p:cNvSpPr>
              <p:nvPr/>
            </p:nvSpPr>
            <p:spPr bwMode="auto">
              <a:xfrm>
                <a:off x="4263" y="3261"/>
                <a:ext cx="19" cy="20"/>
              </a:xfrm>
              <a:custGeom>
                <a:avLst/>
                <a:gdLst>
                  <a:gd name="T0" fmla="*/ 5 w 29"/>
                  <a:gd name="T1" fmla="*/ 4 h 25"/>
                  <a:gd name="T2" fmla="*/ 4 w 29"/>
                  <a:gd name="T3" fmla="*/ 5 h 25"/>
                  <a:gd name="T4" fmla="*/ 3 w 29"/>
                  <a:gd name="T5" fmla="*/ 6 h 25"/>
                  <a:gd name="T6" fmla="*/ 2 w 29"/>
                  <a:gd name="T7" fmla="*/ 8 h 25"/>
                  <a:gd name="T8" fmla="*/ 2 w 29"/>
                  <a:gd name="T9" fmla="*/ 10 h 25"/>
                  <a:gd name="T10" fmla="*/ 0 w 29"/>
                  <a:gd name="T11" fmla="*/ 10 h 25"/>
                  <a:gd name="T12" fmla="*/ 1 w 29"/>
                  <a:gd name="T13" fmla="*/ 5 h 25"/>
                  <a:gd name="T14" fmla="*/ 1 w 29"/>
                  <a:gd name="T15" fmla="*/ 3 h 25"/>
                  <a:gd name="T16" fmla="*/ 3 w 29"/>
                  <a:gd name="T17" fmla="*/ 1 h 25"/>
                  <a:gd name="T18" fmla="*/ 5 w 29"/>
                  <a:gd name="T19" fmla="*/ 0 h 25"/>
                  <a:gd name="T20" fmla="*/ 5 w 29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25">
                    <a:moveTo>
                      <a:pt x="29" y="10"/>
                    </a:moveTo>
                    <a:lnTo>
                      <a:pt x="21" y="12"/>
                    </a:lnTo>
                    <a:lnTo>
                      <a:pt x="17" y="15"/>
                    </a:lnTo>
                    <a:lnTo>
                      <a:pt x="12" y="19"/>
                    </a:lnTo>
                    <a:lnTo>
                      <a:pt x="12" y="25"/>
                    </a:lnTo>
                    <a:lnTo>
                      <a:pt x="0" y="24"/>
                    </a:lnTo>
                    <a:lnTo>
                      <a:pt x="2" y="13"/>
                    </a:lnTo>
                    <a:lnTo>
                      <a:pt x="8" y="7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29" y="1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90"/>
              <p:cNvSpPr>
                <a:spLocks/>
              </p:cNvSpPr>
              <p:nvPr/>
            </p:nvSpPr>
            <p:spPr bwMode="auto">
              <a:xfrm>
                <a:off x="4263" y="3279"/>
                <a:ext cx="19" cy="23"/>
              </a:xfrm>
              <a:custGeom>
                <a:avLst/>
                <a:gdLst>
                  <a:gd name="T0" fmla="*/ 2 w 29"/>
                  <a:gd name="T1" fmla="*/ 0 h 28"/>
                  <a:gd name="T2" fmla="*/ 2 w 29"/>
                  <a:gd name="T3" fmla="*/ 3 h 28"/>
                  <a:gd name="T4" fmla="*/ 3 w 29"/>
                  <a:gd name="T5" fmla="*/ 6 h 28"/>
                  <a:gd name="T6" fmla="*/ 4 w 29"/>
                  <a:gd name="T7" fmla="*/ 7 h 28"/>
                  <a:gd name="T8" fmla="*/ 5 w 29"/>
                  <a:gd name="T9" fmla="*/ 7 h 28"/>
                  <a:gd name="T10" fmla="*/ 5 w 29"/>
                  <a:gd name="T11" fmla="*/ 13 h 28"/>
                  <a:gd name="T12" fmla="*/ 3 w 29"/>
                  <a:gd name="T13" fmla="*/ 12 h 28"/>
                  <a:gd name="T14" fmla="*/ 1 w 29"/>
                  <a:gd name="T15" fmla="*/ 10 h 28"/>
                  <a:gd name="T16" fmla="*/ 1 w 29"/>
                  <a:gd name="T17" fmla="*/ 6 h 28"/>
                  <a:gd name="T18" fmla="*/ 0 w 29"/>
                  <a:gd name="T19" fmla="*/ 2 h 28"/>
                  <a:gd name="T20" fmla="*/ 2 w 29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28">
                    <a:moveTo>
                      <a:pt x="12" y="0"/>
                    </a:moveTo>
                    <a:lnTo>
                      <a:pt x="12" y="7"/>
                    </a:lnTo>
                    <a:lnTo>
                      <a:pt x="17" y="13"/>
                    </a:lnTo>
                    <a:lnTo>
                      <a:pt x="21" y="16"/>
                    </a:lnTo>
                    <a:lnTo>
                      <a:pt x="29" y="16"/>
                    </a:lnTo>
                    <a:lnTo>
                      <a:pt x="26" y="28"/>
                    </a:lnTo>
                    <a:lnTo>
                      <a:pt x="15" y="27"/>
                    </a:lnTo>
                    <a:lnTo>
                      <a:pt x="8" y="21"/>
                    </a:lnTo>
                    <a:lnTo>
                      <a:pt x="2" y="13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91"/>
              <p:cNvSpPr>
                <a:spLocks/>
              </p:cNvSpPr>
              <p:nvPr/>
            </p:nvSpPr>
            <p:spPr bwMode="auto">
              <a:xfrm>
                <a:off x="4263" y="3279"/>
                <a:ext cx="8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1 h 3"/>
                  <a:gd name="T4" fmla="*/ 0 w 12"/>
                  <a:gd name="T5" fmla="*/ 3 h 3"/>
                  <a:gd name="T6" fmla="*/ 2 w 12"/>
                  <a:gd name="T7" fmla="*/ 0 h 3"/>
                  <a:gd name="T8" fmla="*/ 2 w 12"/>
                  <a:gd name="T9" fmla="*/ 1 h 3"/>
                  <a:gd name="T10" fmla="*/ 0 w 1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92"/>
              <p:cNvSpPr>
                <a:spLocks/>
              </p:cNvSpPr>
              <p:nvPr/>
            </p:nvSpPr>
            <p:spPr bwMode="auto">
              <a:xfrm>
                <a:off x="4282" y="3279"/>
                <a:ext cx="17" cy="23"/>
              </a:xfrm>
              <a:custGeom>
                <a:avLst/>
                <a:gdLst>
                  <a:gd name="T0" fmla="*/ 0 w 26"/>
                  <a:gd name="T1" fmla="*/ 7 h 28"/>
                  <a:gd name="T2" fmla="*/ 1 w 26"/>
                  <a:gd name="T3" fmla="*/ 7 h 28"/>
                  <a:gd name="T4" fmla="*/ 2 w 26"/>
                  <a:gd name="T5" fmla="*/ 6 h 28"/>
                  <a:gd name="T6" fmla="*/ 3 w 26"/>
                  <a:gd name="T7" fmla="*/ 3 h 28"/>
                  <a:gd name="T8" fmla="*/ 3 w 26"/>
                  <a:gd name="T9" fmla="*/ 0 h 28"/>
                  <a:gd name="T10" fmla="*/ 5 w 26"/>
                  <a:gd name="T11" fmla="*/ 2 h 28"/>
                  <a:gd name="T12" fmla="*/ 5 w 26"/>
                  <a:gd name="T13" fmla="*/ 6 h 28"/>
                  <a:gd name="T14" fmla="*/ 3 w 26"/>
                  <a:gd name="T15" fmla="*/ 10 h 28"/>
                  <a:gd name="T16" fmla="*/ 2 w 26"/>
                  <a:gd name="T17" fmla="*/ 12 h 28"/>
                  <a:gd name="T18" fmla="*/ 1 w 26"/>
                  <a:gd name="T19" fmla="*/ 13 h 28"/>
                  <a:gd name="T20" fmla="*/ 0 w 26"/>
                  <a:gd name="T21" fmla="*/ 7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28">
                    <a:moveTo>
                      <a:pt x="0" y="16"/>
                    </a:moveTo>
                    <a:lnTo>
                      <a:pt x="6" y="16"/>
                    </a:lnTo>
                    <a:lnTo>
                      <a:pt x="11" y="12"/>
                    </a:lnTo>
                    <a:lnTo>
                      <a:pt x="14" y="7"/>
                    </a:lnTo>
                    <a:lnTo>
                      <a:pt x="15" y="0"/>
                    </a:lnTo>
                    <a:lnTo>
                      <a:pt x="26" y="4"/>
                    </a:lnTo>
                    <a:lnTo>
                      <a:pt x="24" y="13"/>
                    </a:lnTo>
                    <a:lnTo>
                      <a:pt x="18" y="21"/>
                    </a:lnTo>
                    <a:lnTo>
                      <a:pt x="12" y="27"/>
                    </a:lnTo>
                    <a:lnTo>
                      <a:pt x="2" y="2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293"/>
              <p:cNvSpPr>
                <a:spLocks/>
              </p:cNvSpPr>
              <p:nvPr/>
            </p:nvSpPr>
            <p:spPr bwMode="auto">
              <a:xfrm>
                <a:off x="4281" y="3293"/>
                <a:ext cx="1" cy="9"/>
              </a:xfrm>
              <a:custGeom>
                <a:avLst/>
                <a:gdLst>
                  <a:gd name="T0" fmla="*/ 0 w 3"/>
                  <a:gd name="T1" fmla="*/ 4 h 12"/>
                  <a:gd name="T2" fmla="*/ 0 w 3"/>
                  <a:gd name="T3" fmla="*/ 4 h 12"/>
                  <a:gd name="T4" fmla="*/ 0 w 3"/>
                  <a:gd name="T5" fmla="*/ 4 h 12"/>
                  <a:gd name="T6" fmla="*/ 0 w 3"/>
                  <a:gd name="T7" fmla="*/ 0 h 12"/>
                  <a:gd name="T8" fmla="*/ 0 w 3"/>
                  <a:gd name="T9" fmla="*/ 0 h 12"/>
                  <a:gd name="T10" fmla="*/ 0 w 3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12">
                    <a:moveTo>
                      <a:pt x="0" y="12"/>
                    </a:moveTo>
                    <a:lnTo>
                      <a:pt x="1" y="12"/>
                    </a:lnTo>
                    <a:lnTo>
                      <a:pt x="3" y="1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94"/>
              <p:cNvSpPr>
                <a:spLocks/>
              </p:cNvSpPr>
              <p:nvPr/>
            </p:nvSpPr>
            <p:spPr bwMode="auto">
              <a:xfrm>
                <a:off x="4281" y="3261"/>
                <a:ext cx="18" cy="21"/>
              </a:xfrm>
              <a:custGeom>
                <a:avLst/>
                <a:gdLst>
                  <a:gd name="T0" fmla="*/ 3 w 27"/>
                  <a:gd name="T1" fmla="*/ 9 h 27"/>
                  <a:gd name="T2" fmla="*/ 3 w 27"/>
                  <a:gd name="T3" fmla="*/ 7 h 27"/>
                  <a:gd name="T4" fmla="*/ 2 w 27"/>
                  <a:gd name="T5" fmla="*/ 5 h 27"/>
                  <a:gd name="T6" fmla="*/ 1 w 27"/>
                  <a:gd name="T7" fmla="*/ 4 h 27"/>
                  <a:gd name="T8" fmla="*/ 0 w 27"/>
                  <a:gd name="T9" fmla="*/ 4 h 27"/>
                  <a:gd name="T10" fmla="*/ 1 w 27"/>
                  <a:gd name="T11" fmla="*/ 0 h 27"/>
                  <a:gd name="T12" fmla="*/ 3 w 27"/>
                  <a:gd name="T13" fmla="*/ 1 h 27"/>
                  <a:gd name="T14" fmla="*/ 4 w 27"/>
                  <a:gd name="T15" fmla="*/ 2 h 27"/>
                  <a:gd name="T16" fmla="*/ 5 w 27"/>
                  <a:gd name="T17" fmla="*/ 5 h 27"/>
                  <a:gd name="T18" fmla="*/ 5 w 27"/>
                  <a:gd name="T19" fmla="*/ 9 h 27"/>
                  <a:gd name="T20" fmla="*/ 3 w 27"/>
                  <a:gd name="T21" fmla="*/ 9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" h="27">
                    <a:moveTo>
                      <a:pt x="16" y="27"/>
                    </a:moveTo>
                    <a:lnTo>
                      <a:pt x="15" y="19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13" y="1"/>
                    </a:lnTo>
                    <a:lnTo>
                      <a:pt x="19" y="6"/>
                    </a:lnTo>
                    <a:lnTo>
                      <a:pt x="25" y="13"/>
                    </a:lnTo>
                    <a:lnTo>
                      <a:pt x="27" y="24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95"/>
              <p:cNvSpPr>
                <a:spLocks/>
              </p:cNvSpPr>
              <p:nvPr/>
            </p:nvSpPr>
            <p:spPr bwMode="auto">
              <a:xfrm>
                <a:off x="4292" y="3279"/>
                <a:ext cx="7" cy="5"/>
              </a:xfrm>
              <a:custGeom>
                <a:avLst/>
                <a:gdLst>
                  <a:gd name="T0" fmla="*/ 2 w 11"/>
                  <a:gd name="T1" fmla="*/ 10 h 4"/>
                  <a:gd name="T2" fmla="*/ 2 w 11"/>
                  <a:gd name="T3" fmla="*/ 1 h 4"/>
                  <a:gd name="T4" fmla="*/ 2 w 11"/>
                  <a:gd name="T5" fmla="*/ 0 h 4"/>
                  <a:gd name="T6" fmla="*/ 0 w 11"/>
                  <a:gd name="T7" fmla="*/ 8 h 4"/>
                  <a:gd name="T8" fmla="*/ 0 w 11"/>
                  <a:gd name="T9" fmla="*/ 0 h 4"/>
                  <a:gd name="T10" fmla="*/ 2 w 11"/>
                  <a:gd name="T11" fmla="*/ 1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">
                    <a:moveTo>
                      <a:pt x="11" y="4"/>
                    </a:moveTo>
                    <a:lnTo>
                      <a:pt x="11" y="1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96"/>
              <p:cNvSpPr>
                <a:spLocks/>
              </p:cNvSpPr>
              <p:nvPr/>
            </p:nvSpPr>
            <p:spPr bwMode="auto">
              <a:xfrm>
                <a:off x="4277" y="3261"/>
                <a:ext cx="5" cy="9"/>
              </a:xfrm>
              <a:custGeom>
                <a:avLst/>
                <a:gdLst>
                  <a:gd name="T0" fmla="*/ 1 w 9"/>
                  <a:gd name="T1" fmla="*/ 4 h 12"/>
                  <a:gd name="T2" fmla="*/ 0 w 9"/>
                  <a:gd name="T3" fmla="*/ 4 h 12"/>
                  <a:gd name="T4" fmla="*/ 1 w 9"/>
                  <a:gd name="T5" fmla="*/ 0 h 12"/>
                  <a:gd name="T6" fmla="*/ 1 w 9"/>
                  <a:gd name="T7" fmla="*/ 2 h 12"/>
                  <a:gd name="T8" fmla="*/ 1 w 9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6" y="12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97"/>
              <p:cNvSpPr>
                <a:spLocks/>
              </p:cNvSpPr>
              <p:nvPr/>
            </p:nvSpPr>
            <p:spPr bwMode="auto">
              <a:xfrm>
                <a:off x="4280" y="3261"/>
                <a:ext cx="6" cy="9"/>
              </a:xfrm>
              <a:custGeom>
                <a:avLst/>
                <a:gdLst>
                  <a:gd name="T0" fmla="*/ 1 w 11"/>
                  <a:gd name="T1" fmla="*/ 4 h 12"/>
                  <a:gd name="T2" fmla="*/ 1 w 11"/>
                  <a:gd name="T3" fmla="*/ 4 h 12"/>
                  <a:gd name="T4" fmla="*/ 1 w 11"/>
                  <a:gd name="T5" fmla="*/ 0 h 12"/>
                  <a:gd name="T6" fmla="*/ 0 w 11"/>
                  <a:gd name="T7" fmla="*/ 2 h 12"/>
                  <a:gd name="T8" fmla="*/ 1 w 11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lnTo>
                      <a:pt x="11" y="11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98"/>
              <p:cNvSpPr>
                <a:spLocks/>
              </p:cNvSpPr>
              <p:nvPr/>
            </p:nvSpPr>
            <p:spPr bwMode="auto">
              <a:xfrm>
                <a:off x="4267" y="3329"/>
                <a:ext cx="29" cy="33"/>
              </a:xfrm>
              <a:custGeom>
                <a:avLst/>
                <a:gdLst>
                  <a:gd name="T0" fmla="*/ 5 w 42"/>
                  <a:gd name="T1" fmla="*/ 7 h 43"/>
                  <a:gd name="T2" fmla="*/ 5 w 42"/>
                  <a:gd name="T3" fmla="*/ 0 h 43"/>
                  <a:gd name="T4" fmla="*/ 4 w 42"/>
                  <a:gd name="T5" fmla="*/ 0 h 43"/>
                  <a:gd name="T6" fmla="*/ 3 w 42"/>
                  <a:gd name="T7" fmla="*/ 1 h 43"/>
                  <a:gd name="T8" fmla="*/ 2 w 42"/>
                  <a:gd name="T9" fmla="*/ 2 h 43"/>
                  <a:gd name="T10" fmla="*/ 1 w 42"/>
                  <a:gd name="T11" fmla="*/ 2 h 43"/>
                  <a:gd name="T12" fmla="*/ 1 w 42"/>
                  <a:gd name="T13" fmla="*/ 3 h 43"/>
                  <a:gd name="T14" fmla="*/ 1 w 42"/>
                  <a:gd name="T15" fmla="*/ 5 h 43"/>
                  <a:gd name="T16" fmla="*/ 0 w 42"/>
                  <a:gd name="T17" fmla="*/ 5 h 43"/>
                  <a:gd name="T18" fmla="*/ 0 w 42"/>
                  <a:gd name="T19" fmla="*/ 7 h 43"/>
                  <a:gd name="T20" fmla="*/ 0 w 42"/>
                  <a:gd name="T21" fmla="*/ 9 h 43"/>
                  <a:gd name="T22" fmla="*/ 1 w 42"/>
                  <a:gd name="T23" fmla="*/ 11 h 43"/>
                  <a:gd name="T24" fmla="*/ 1 w 42"/>
                  <a:gd name="T25" fmla="*/ 12 h 43"/>
                  <a:gd name="T26" fmla="*/ 1 w 42"/>
                  <a:gd name="T27" fmla="*/ 12 h 43"/>
                  <a:gd name="T28" fmla="*/ 2 w 42"/>
                  <a:gd name="T29" fmla="*/ 14 h 43"/>
                  <a:gd name="T30" fmla="*/ 3 w 42"/>
                  <a:gd name="T31" fmla="*/ 14 h 43"/>
                  <a:gd name="T32" fmla="*/ 4 w 42"/>
                  <a:gd name="T33" fmla="*/ 15 h 43"/>
                  <a:gd name="T34" fmla="*/ 5 w 42"/>
                  <a:gd name="T35" fmla="*/ 15 h 43"/>
                  <a:gd name="T36" fmla="*/ 6 w 42"/>
                  <a:gd name="T37" fmla="*/ 15 h 43"/>
                  <a:gd name="T38" fmla="*/ 7 w 42"/>
                  <a:gd name="T39" fmla="*/ 14 h 43"/>
                  <a:gd name="T40" fmla="*/ 8 w 42"/>
                  <a:gd name="T41" fmla="*/ 14 h 43"/>
                  <a:gd name="T42" fmla="*/ 8 w 42"/>
                  <a:gd name="T43" fmla="*/ 12 h 43"/>
                  <a:gd name="T44" fmla="*/ 9 w 42"/>
                  <a:gd name="T45" fmla="*/ 12 h 43"/>
                  <a:gd name="T46" fmla="*/ 9 w 42"/>
                  <a:gd name="T47" fmla="*/ 11 h 43"/>
                  <a:gd name="T48" fmla="*/ 10 w 42"/>
                  <a:gd name="T49" fmla="*/ 9 h 43"/>
                  <a:gd name="T50" fmla="*/ 10 w 42"/>
                  <a:gd name="T51" fmla="*/ 7 h 43"/>
                  <a:gd name="T52" fmla="*/ 10 w 42"/>
                  <a:gd name="T53" fmla="*/ 5 h 43"/>
                  <a:gd name="T54" fmla="*/ 9 w 42"/>
                  <a:gd name="T55" fmla="*/ 5 h 43"/>
                  <a:gd name="T56" fmla="*/ 9 w 42"/>
                  <a:gd name="T57" fmla="*/ 3 h 43"/>
                  <a:gd name="T58" fmla="*/ 8 w 42"/>
                  <a:gd name="T59" fmla="*/ 2 h 43"/>
                  <a:gd name="T60" fmla="*/ 8 w 42"/>
                  <a:gd name="T61" fmla="*/ 2 h 43"/>
                  <a:gd name="T62" fmla="*/ 7 w 42"/>
                  <a:gd name="T63" fmla="*/ 1 h 43"/>
                  <a:gd name="T64" fmla="*/ 6 w 42"/>
                  <a:gd name="T65" fmla="*/ 0 h 43"/>
                  <a:gd name="T66" fmla="*/ 5 w 42"/>
                  <a:gd name="T67" fmla="*/ 0 h 43"/>
                  <a:gd name="T68" fmla="*/ 5 w 42"/>
                  <a:gd name="T69" fmla="*/ 7 h 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2" h="43">
                    <a:moveTo>
                      <a:pt x="21" y="21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2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3" y="33"/>
                    </a:lnTo>
                    <a:lnTo>
                      <a:pt x="6" y="36"/>
                    </a:lnTo>
                    <a:lnTo>
                      <a:pt x="9" y="39"/>
                    </a:lnTo>
                    <a:lnTo>
                      <a:pt x="12" y="40"/>
                    </a:lnTo>
                    <a:lnTo>
                      <a:pt x="17" y="42"/>
                    </a:lnTo>
                    <a:lnTo>
                      <a:pt x="21" y="43"/>
                    </a:lnTo>
                    <a:lnTo>
                      <a:pt x="26" y="42"/>
                    </a:lnTo>
                    <a:lnTo>
                      <a:pt x="30" y="40"/>
                    </a:lnTo>
                    <a:lnTo>
                      <a:pt x="33" y="39"/>
                    </a:lnTo>
                    <a:lnTo>
                      <a:pt x="36" y="36"/>
                    </a:lnTo>
                    <a:lnTo>
                      <a:pt x="39" y="33"/>
                    </a:lnTo>
                    <a:lnTo>
                      <a:pt x="41" y="30"/>
                    </a:lnTo>
                    <a:lnTo>
                      <a:pt x="42" y="25"/>
                    </a:lnTo>
                    <a:lnTo>
                      <a:pt x="42" y="21"/>
                    </a:lnTo>
                    <a:lnTo>
                      <a:pt x="42" y="16"/>
                    </a:lnTo>
                    <a:lnTo>
                      <a:pt x="41" y="13"/>
                    </a:lnTo>
                    <a:lnTo>
                      <a:pt x="39" y="9"/>
                    </a:lnTo>
                    <a:lnTo>
                      <a:pt x="36" y="6"/>
                    </a:lnTo>
                    <a:lnTo>
                      <a:pt x="33" y="3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99"/>
              <p:cNvSpPr>
                <a:spLocks/>
              </p:cNvSpPr>
              <p:nvPr/>
            </p:nvSpPr>
            <p:spPr bwMode="auto">
              <a:xfrm>
                <a:off x="4263" y="3326"/>
                <a:ext cx="19" cy="20"/>
              </a:xfrm>
              <a:custGeom>
                <a:avLst/>
                <a:gdLst>
                  <a:gd name="T0" fmla="*/ 5 w 29"/>
                  <a:gd name="T1" fmla="*/ 4 h 26"/>
                  <a:gd name="T2" fmla="*/ 4 w 29"/>
                  <a:gd name="T3" fmla="*/ 4 h 26"/>
                  <a:gd name="T4" fmla="*/ 3 w 29"/>
                  <a:gd name="T5" fmla="*/ 5 h 26"/>
                  <a:gd name="T6" fmla="*/ 2 w 29"/>
                  <a:gd name="T7" fmla="*/ 7 h 26"/>
                  <a:gd name="T8" fmla="*/ 2 w 29"/>
                  <a:gd name="T9" fmla="*/ 9 h 26"/>
                  <a:gd name="T10" fmla="*/ 0 w 29"/>
                  <a:gd name="T11" fmla="*/ 8 h 26"/>
                  <a:gd name="T12" fmla="*/ 1 w 29"/>
                  <a:gd name="T13" fmla="*/ 5 h 26"/>
                  <a:gd name="T14" fmla="*/ 1 w 29"/>
                  <a:gd name="T15" fmla="*/ 3 h 26"/>
                  <a:gd name="T16" fmla="*/ 3 w 29"/>
                  <a:gd name="T17" fmla="*/ 2 h 26"/>
                  <a:gd name="T18" fmla="*/ 5 w 29"/>
                  <a:gd name="T19" fmla="*/ 0 h 26"/>
                  <a:gd name="T20" fmla="*/ 5 w 29"/>
                  <a:gd name="T21" fmla="*/ 4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26">
                    <a:moveTo>
                      <a:pt x="29" y="11"/>
                    </a:moveTo>
                    <a:lnTo>
                      <a:pt x="21" y="12"/>
                    </a:lnTo>
                    <a:lnTo>
                      <a:pt x="17" y="15"/>
                    </a:lnTo>
                    <a:lnTo>
                      <a:pt x="12" y="21"/>
                    </a:lnTo>
                    <a:lnTo>
                      <a:pt x="12" y="26"/>
                    </a:lnTo>
                    <a:lnTo>
                      <a:pt x="0" y="24"/>
                    </a:lnTo>
                    <a:lnTo>
                      <a:pt x="2" y="15"/>
                    </a:lnTo>
                    <a:lnTo>
                      <a:pt x="8" y="8"/>
                    </a:lnTo>
                    <a:lnTo>
                      <a:pt x="15" y="2"/>
                    </a:lnTo>
                    <a:lnTo>
                      <a:pt x="24" y="0"/>
                    </a:lnTo>
                    <a:lnTo>
                      <a:pt x="29" y="1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300"/>
              <p:cNvSpPr>
                <a:spLocks/>
              </p:cNvSpPr>
              <p:nvPr/>
            </p:nvSpPr>
            <p:spPr bwMode="auto">
              <a:xfrm>
                <a:off x="4263" y="3344"/>
                <a:ext cx="19" cy="21"/>
              </a:xfrm>
              <a:custGeom>
                <a:avLst/>
                <a:gdLst>
                  <a:gd name="T0" fmla="*/ 2 w 29"/>
                  <a:gd name="T1" fmla="*/ 0 h 29"/>
                  <a:gd name="T2" fmla="*/ 2 w 29"/>
                  <a:gd name="T3" fmla="*/ 2 h 29"/>
                  <a:gd name="T4" fmla="*/ 3 w 29"/>
                  <a:gd name="T5" fmla="*/ 4 h 29"/>
                  <a:gd name="T6" fmla="*/ 4 w 29"/>
                  <a:gd name="T7" fmla="*/ 5 h 29"/>
                  <a:gd name="T8" fmla="*/ 5 w 29"/>
                  <a:gd name="T9" fmla="*/ 5 h 29"/>
                  <a:gd name="T10" fmla="*/ 5 w 29"/>
                  <a:gd name="T11" fmla="*/ 8 h 29"/>
                  <a:gd name="T12" fmla="*/ 3 w 29"/>
                  <a:gd name="T13" fmla="*/ 7 h 29"/>
                  <a:gd name="T14" fmla="*/ 1 w 29"/>
                  <a:gd name="T15" fmla="*/ 6 h 29"/>
                  <a:gd name="T16" fmla="*/ 1 w 29"/>
                  <a:gd name="T17" fmla="*/ 4 h 29"/>
                  <a:gd name="T18" fmla="*/ 0 w 29"/>
                  <a:gd name="T19" fmla="*/ 1 h 29"/>
                  <a:gd name="T20" fmla="*/ 2 w 29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29">
                    <a:moveTo>
                      <a:pt x="12" y="0"/>
                    </a:moveTo>
                    <a:lnTo>
                      <a:pt x="12" y="8"/>
                    </a:lnTo>
                    <a:lnTo>
                      <a:pt x="17" y="14"/>
                    </a:lnTo>
                    <a:lnTo>
                      <a:pt x="21" y="17"/>
                    </a:lnTo>
                    <a:lnTo>
                      <a:pt x="29" y="17"/>
                    </a:lnTo>
                    <a:lnTo>
                      <a:pt x="26" y="29"/>
                    </a:lnTo>
                    <a:lnTo>
                      <a:pt x="15" y="27"/>
                    </a:lnTo>
                    <a:lnTo>
                      <a:pt x="8" y="21"/>
                    </a:lnTo>
                    <a:lnTo>
                      <a:pt x="2" y="14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301"/>
              <p:cNvSpPr>
                <a:spLocks/>
              </p:cNvSpPr>
              <p:nvPr/>
            </p:nvSpPr>
            <p:spPr bwMode="auto">
              <a:xfrm>
                <a:off x="4263" y="3344"/>
                <a:ext cx="8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2 h 3"/>
                  <a:gd name="T4" fmla="*/ 0 w 12"/>
                  <a:gd name="T5" fmla="*/ 3 h 3"/>
                  <a:gd name="T6" fmla="*/ 2 w 12"/>
                  <a:gd name="T7" fmla="*/ 0 h 3"/>
                  <a:gd name="T8" fmla="*/ 2 w 12"/>
                  <a:gd name="T9" fmla="*/ 2 h 3"/>
                  <a:gd name="T10" fmla="*/ 0 w 1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302"/>
              <p:cNvSpPr>
                <a:spLocks/>
              </p:cNvSpPr>
              <p:nvPr/>
            </p:nvSpPr>
            <p:spPr bwMode="auto">
              <a:xfrm>
                <a:off x="4282" y="3344"/>
                <a:ext cx="17" cy="21"/>
              </a:xfrm>
              <a:custGeom>
                <a:avLst/>
                <a:gdLst>
                  <a:gd name="T0" fmla="*/ 0 w 26"/>
                  <a:gd name="T1" fmla="*/ 5 h 29"/>
                  <a:gd name="T2" fmla="*/ 1 w 26"/>
                  <a:gd name="T3" fmla="*/ 5 h 29"/>
                  <a:gd name="T4" fmla="*/ 2 w 26"/>
                  <a:gd name="T5" fmla="*/ 4 h 29"/>
                  <a:gd name="T6" fmla="*/ 3 w 26"/>
                  <a:gd name="T7" fmla="*/ 2 h 29"/>
                  <a:gd name="T8" fmla="*/ 3 w 26"/>
                  <a:gd name="T9" fmla="*/ 0 h 29"/>
                  <a:gd name="T10" fmla="*/ 5 w 26"/>
                  <a:gd name="T11" fmla="*/ 1 h 29"/>
                  <a:gd name="T12" fmla="*/ 5 w 26"/>
                  <a:gd name="T13" fmla="*/ 4 h 29"/>
                  <a:gd name="T14" fmla="*/ 3 w 26"/>
                  <a:gd name="T15" fmla="*/ 6 h 29"/>
                  <a:gd name="T16" fmla="*/ 2 w 26"/>
                  <a:gd name="T17" fmla="*/ 7 h 29"/>
                  <a:gd name="T18" fmla="*/ 1 w 26"/>
                  <a:gd name="T19" fmla="*/ 8 h 29"/>
                  <a:gd name="T20" fmla="*/ 0 w 26"/>
                  <a:gd name="T21" fmla="*/ 5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29">
                    <a:moveTo>
                      <a:pt x="0" y="17"/>
                    </a:moveTo>
                    <a:lnTo>
                      <a:pt x="6" y="17"/>
                    </a:lnTo>
                    <a:lnTo>
                      <a:pt x="11" y="12"/>
                    </a:lnTo>
                    <a:lnTo>
                      <a:pt x="14" y="8"/>
                    </a:lnTo>
                    <a:lnTo>
                      <a:pt x="15" y="0"/>
                    </a:lnTo>
                    <a:lnTo>
                      <a:pt x="26" y="5"/>
                    </a:lnTo>
                    <a:lnTo>
                      <a:pt x="24" y="14"/>
                    </a:lnTo>
                    <a:lnTo>
                      <a:pt x="18" y="21"/>
                    </a:lnTo>
                    <a:lnTo>
                      <a:pt x="12" y="27"/>
                    </a:lnTo>
                    <a:lnTo>
                      <a:pt x="2" y="2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303"/>
              <p:cNvSpPr>
                <a:spLocks/>
              </p:cNvSpPr>
              <p:nvPr/>
            </p:nvSpPr>
            <p:spPr bwMode="auto">
              <a:xfrm>
                <a:off x="4281" y="3356"/>
                <a:ext cx="1" cy="9"/>
              </a:xfrm>
              <a:custGeom>
                <a:avLst/>
                <a:gdLst>
                  <a:gd name="T0" fmla="*/ 0 w 3"/>
                  <a:gd name="T1" fmla="*/ 4 h 12"/>
                  <a:gd name="T2" fmla="*/ 0 w 3"/>
                  <a:gd name="T3" fmla="*/ 4 h 12"/>
                  <a:gd name="T4" fmla="*/ 0 w 3"/>
                  <a:gd name="T5" fmla="*/ 4 h 12"/>
                  <a:gd name="T6" fmla="*/ 0 w 3"/>
                  <a:gd name="T7" fmla="*/ 0 h 12"/>
                  <a:gd name="T8" fmla="*/ 0 w 3"/>
                  <a:gd name="T9" fmla="*/ 0 h 12"/>
                  <a:gd name="T10" fmla="*/ 0 w 3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12">
                    <a:moveTo>
                      <a:pt x="0" y="12"/>
                    </a:moveTo>
                    <a:lnTo>
                      <a:pt x="1" y="12"/>
                    </a:lnTo>
                    <a:lnTo>
                      <a:pt x="3" y="1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304"/>
              <p:cNvSpPr>
                <a:spLocks/>
              </p:cNvSpPr>
              <p:nvPr/>
            </p:nvSpPr>
            <p:spPr bwMode="auto">
              <a:xfrm>
                <a:off x="4281" y="3326"/>
                <a:ext cx="18" cy="21"/>
              </a:xfrm>
              <a:custGeom>
                <a:avLst/>
                <a:gdLst>
                  <a:gd name="T0" fmla="*/ 3 w 27"/>
                  <a:gd name="T1" fmla="*/ 9 h 27"/>
                  <a:gd name="T2" fmla="*/ 3 w 27"/>
                  <a:gd name="T3" fmla="*/ 7 h 27"/>
                  <a:gd name="T4" fmla="*/ 2 w 27"/>
                  <a:gd name="T5" fmla="*/ 5 h 27"/>
                  <a:gd name="T6" fmla="*/ 1 w 27"/>
                  <a:gd name="T7" fmla="*/ 4 h 27"/>
                  <a:gd name="T8" fmla="*/ 0 w 27"/>
                  <a:gd name="T9" fmla="*/ 4 h 27"/>
                  <a:gd name="T10" fmla="*/ 1 w 27"/>
                  <a:gd name="T11" fmla="*/ 0 h 27"/>
                  <a:gd name="T12" fmla="*/ 3 w 27"/>
                  <a:gd name="T13" fmla="*/ 2 h 27"/>
                  <a:gd name="T14" fmla="*/ 4 w 27"/>
                  <a:gd name="T15" fmla="*/ 2 h 27"/>
                  <a:gd name="T16" fmla="*/ 5 w 27"/>
                  <a:gd name="T17" fmla="*/ 5 h 27"/>
                  <a:gd name="T18" fmla="*/ 5 w 27"/>
                  <a:gd name="T19" fmla="*/ 9 h 27"/>
                  <a:gd name="T20" fmla="*/ 3 w 27"/>
                  <a:gd name="T21" fmla="*/ 9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" h="27">
                    <a:moveTo>
                      <a:pt x="16" y="27"/>
                    </a:moveTo>
                    <a:lnTo>
                      <a:pt x="15" y="21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13" y="2"/>
                    </a:lnTo>
                    <a:lnTo>
                      <a:pt x="19" y="6"/>
                    </a:lnTo>
                    <a:lnTo>
                      <a:pt x="25" y="15"/>
                    </a:lnTo>
                    <a:lnTo>
                      <a:pt x="27" y="24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305"/>
              <p:cNvSpPr>
                <a:spLocks/>
              </p:cNvSpPr>
              <p:nvPr/>
            </p:nvSpPr>
            <p:spPr bwMode="auto">
              <a:xfrm>
                <a:off x="4292" y="3344"/>
                <a:ext cx="7" cy="3"/>
              </a:xfrm>
              <a:custGeom>
                <a:avLst/>
                <a:gdLst>
                  <a:gd name="T0" fmla="*/ 2 w 11"/>
                  <a:gd name="T1" fmla="*/ 1 h 5"/>
                  <a:gd name="T2" fmla="*/ 2 w 11"/>
                  <a:gd name="T3" fmla="*/ 1 h 5"/>
                  <a:gd name="T4" fmla="*/ 2 w 11"/>
                  <a:gd name="T5" fmla="*/ 0 h 5"/>
                  <a:gd name="T6" fmla="*/ 0 w 11"/>
                  <a:gd name="T7" fmla="*/ 1 h 5"/>
                  <a:gd name="T8" fmla="*/ 0 w 11"/>
                  <a:gd name="T9" fmla="*/ 0 h 5"/>
                  <a:gd name="T10" fmla="*/ 2 w 11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lnTo>
                      <a:pt x="11" y="2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306"/>
              <p:cNvSpPr>
                <a:spLocks/>
              </p:cNvSpPr>
              <p:nvPr/>
            </p:nvSpPr>
            <p:spPr bwMode="auto">
              <a:xfrm>
                <a:off x="4277" y="3325"/>
                <a:ext cx="5" cy="9"/>
              </a:xfrm>
              <a:custGeom>
                <a:avLst/>
                <a:gdLst>
                  <a:gd name="T0" fmla="*/ 1 w 9"/>
                  <a:gd name="T1" fmla="*/ 4 h 12"/>
                  <a:gd name="T2" fmla="*/ 0 w 9"/>
                  <a:gd name="T3" fmla="*/ 4 h 12"/>
                  <a:gd name="T4" fmla="*/ 1 w 9"/>
                  <a:gd name="T5" fmla="*/ 0 h 12"/>
                  <a:gd name="T6" fmla="*/ 1 w 9"/>
                  <a:gd name="T7" fmla="*/ 1 h 12"/>
                  <a:gd name="T8" fmla="*/ 1 w 9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6" y="12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9" y="1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307"/>
              <p:cNvSpPr>
                <a:spLocks/>
              </p:cNvSpPr>
              <p:nvPr/>
            </p:nvSpPr>
            <p:spPr bwMode="auto">
              <a:xfrm>
                <a:off x="4280" y="3325"/>
                <a:ext cx="6" cy="9"/>
              </a:xfrm>
              <a:custGeom>
                <a:avLst/>
                <a:gdLst>
                  <a:gd name="T0" fmla="*/ 1 w 11"/>
                  <a:gd name="T1" fmla="*/ 4 h 12"/>
                  <a:gd name="T2" fmla="*/ 1 w 11"/>
                  <a:gd name="T3" fmla="*/ 4 h 12"/>
                  <a:gd name="T4" fmla="*/ 1 w 11"/>
                  <a:gd name="T5" fmla="*/ 0 h 12"/>
                  <a:gd name="T6" fmla="*/ 0 w 11"/>
                  <a:gd name="T7" fmla="*/ 1 h 12"/>
                  <a:gd name="T8" fmla="*/ 1 w 11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lnTo>
                      <a:pt x="11" y="1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Rectangle 308"/>
              <p:cNvSpPr>
                <a:spLocks noChangeArrowheads="1"/>
              </p:cNvSpPr>
              <p:nvPr/>
            </p:nvSpPr>
            <p:spPr bwMode="auto">
              <a:xfrm>
                <a:off x="5137" y="3142"/>
                <a:ext cx="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600" b="1">
                    <a:solidFill>
                      <a:schemeClr val="tx2"/>
                    </a:solidFill>
                  </a:rPr>
                  <a:t>f</a:t>
                </a:r>
                <a:endParaRPr lang="es-ES_tradnl" altLang="en-US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34" name="Rectangle 309"/>
              <p:cNvSpPr>
                <a:spLocks noChangeArrowheads="1"/>
              </p:cNvSpPr>
              <p:nvPr/>
            </p:nvSpPr>
            <p:spPr bwMode="auto">
              <a:xfrm>
                <a:off x="3926" y="3735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 b="1">
                    <a:solidFill>
                      <a:schemeClr val="tx2"/>
                    </a:solidFill>
                  </a:rPr>
                  <a:t>S</a:t>
                </a:r>
                <a:endParaRPr lang="es-ES_tradnl" altLang="en-US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35" name="Rectangle 310"/>
              <p:cNvSpPr>
                <a:spLocks noChangeArrowheads="1"/>
              </p:cNvSpPr>
              <p:nvPr/>
            </p:nvSpPr>
            <p:spPr bwMode="auto">
              <a:xfrm>
                <a:off x="3983" y="3735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 b="1">
                    <a:solidFill>
                      <a:schemeClr val="tx2"/>
                    </a:solidFill>
                  </a:rPr>
                  <a:t>R</a:t>
                </a:r>
                <a:endParaRPr lang="es-ES_tradnl" altLang="en-US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36" name="Rectangle 311"/>
              <p:cNvSpPr>
                <a:spLocks noChangeArrowheads="1"/>
              </p:cNvSpPr>
              <p:nvPr/>
            </p:nvSpPr>
            <p:spPr bwMode="auto">
              <a:xfrm>
                <a:off x="4049" y="3735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 b="1">
                    <a:solidFill>
                      <a:schemeClr val="tx2"/>
                    </a:solidFill>
                  </a:rPr>
                  <a:t>A</a:t>
                </a:r>
                <a:endParaRPr lang="es-ES_tradnl" altLang="en-US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37" name="Rectangle 312"/>
              <p:cNvSpPr>
                <a:spLocks noChangeArrowheads="1"/>
              </p:cNvSpPr>
              <p:nvPr/>
            </p:nvSpPr>
            <p:spPr bwMode="auto">
              <a:xfrm>
                <a:off x="4120" y="3735"/>
                <a:ext cx="9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 b="1">
                    <a:solidFill>
                      <a:schemeClr val="tx2"/>
                    </a:solidFill>
                  </a:rPr>
                  <a:t>M</a:t>
                </a:r>
                <a:endParaRPr lang="es-ES_tradnl" altLang="en-US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38" name="Rectangle 313"/>
              <p:cNvSpPr>
                <a:spLocks noChangeArrowheads="1"/>
              </p:cNvSpPr>
              <p:nvPr/>
            </p:nvSpPr>
            <p:spPr bwMode="auto">
              <a:xfrm>
                <a:off x="3990" y="2917"/>
                <a:ext cx="177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39" name="Rectangle 314"/>
              <p:cNvSpPr>
                <a:spLocks noChangeArrowheads="1"/>
              </p:cNvSpPr>
              <p:nvPr/>
            </p:nvSpPr>
            <p:spPr bwMode="auto">
              <a:xfrm>
                <a:off x="3990" y="2917"/>
                <a:ext cx="177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40" name="Rectangle 315"/>
              <p:cNvSpPr>
                <a:spLocks noChangeArrowheads="1"/>
              </p:cNvSpPr>
              <p:nvPr/>
            </p:nvSpPr>
            <p:spPr bwMode="auto">
              <a:xfrm>
                <a:off x="3990" y="3055"/>
                <a:ext cx="177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41" name="Rectangle 316"/>
              <p:cNvSpPr>
                <a:spLocks noChangeArrowheads="1"/>
              </p:cNvSpPr>
              <p:nvPr/>
            </p:nvSpPr>
            <p:spPr bwMode="auto">
              <a:xfrm>
                <a:off x="3990" y="3055"/>
                <a:ext cx="177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42" name="Rectangle 317"/>
              <p:cNvSpPr>
                <a:spLocks noChangeArrowheads="1"/>
              </p:cNvSpPr>
              <p:nvPr/>
            </p:nvSpPr>
            <p:spPr bwMode="auto">
              <a:xfrm>
                <a:off x="3990" y="3196"/>
                <a:ext cx="177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43" name="Rectangle 318"/>
              <p:cNvSpPr>
                <a:spLocks noChangeArrowheads="1"/>
              </p:cNvSpPr>
              <p:nvPr/>
            </p:nvSpPr>
            <p:spPr bwMode="auto">
              <a:xfrm>
                <a:off x="3990" y="3196"/>
                <a:ext cx="177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44" name="Rectangle 319"/>
              <p:cNvSpPr>
                <a:spLocks noChangeArrowheads="1"/>
              </p:cNvSpPr>
              <p:nvPr/>
            </p:nvSpPr>
            <p:spPr bwMode="auto">
              <a:xfrm>
                <a:off x="3990" y="3382"/>
                <a:ext cx="177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45" name="Rectangle 320"/>
              <p:cNvSpPr>
                <a:spLocks noChangeArrowheads="1"/>
              </p:cNvSpPr>
              <p:nvPr/>
            </p:nvSpPr>
            <p:spPr bwMode="auto">
              <a:xfrm>
                <a:off x="3990" y="3382"/>
                <a:ext cx="177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46" name="Rectangle 321"/>
              <p:cNvSpPr>
                <a:spLocks noChangeArrowheads="1"/>
              </p:cNvSpPr>
              <p:nvPr/>
            </p:nvSpPr>
            <p:spPr bwMode="auto">
              <a:xfrm>
                <a:off x="4055" y="2781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 b="1">
                    <a:solidFill>
                      <a:srgbClr val="009900"/>
                    </a:solidFill>
                  </a:rPr>
                  <a:t>0</a:t>
                </a:r>
                <a:endParaRPr lang="es-ES_tradnl" altLang="en-US" b="1">
                  <a:solidFill>
                    <a:srgbClr val="009900"/>
                  </a:solidFill>
                </a:endParaRPr>
              </a:p>
            </p:txBody>
          </p:sp>
          <p:sp>
            <p:nvSpPr>
              <p:cNvPr id="247" name="Rectangle 322"/>
              <p:cNvSpPr>
                <a:spLocks noChangeArrowheads="1"/>
              </p:cNvSpPr>
              <p:nvPr/>
            </p:nvSpPr>
            <p:spPr bwMode="auto">
              <a:xfrm>
                <a:off x="4055" y="2925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 b="1">
                    <a:solidFill>
                      <a:srgbClr val="009900"/>
                    </a:solidFill>
                  </a:rPr>
                  <a:t>1</a:t>
                </a:r>
                <a:endParaRPr lang="es-ES_tradnl" altLang="en-US" b="1">
                  <a:solidFill>
                    <a:srgbClr val="009900"/>
                  </a:solidFill>
                </a:endParaRPr>
              </a:p>
            </p:txBody>
          </p:sp>
          <p:sp>
            <p:nvSpPr>
              <p:cNvPr id="248" name="Rectangle 323"/>
              <p:cNvSpPr>
                <a:spLocks noChangeArrowheads="1"/>
              </p:cNvSpPr>
              <p:nvPr/>
            </p:nvSpPr>
            <p:spPr bwMode="auto">
              <a:xfrm>
                <a:off x="4055" y="3064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 b="1">
                    <a:solidFill>
                      <a:srgbClr val="009900"/>
                    </a:solidFill>
                  </a:rPr>
                  <a:t>0</a:t>
                </a:r>
                <a:endParaRPr lang="es-ES_tradnl" altLang="en-US" b="1">
                  <a:solidFill>
                    <a:srgbClr val="009900"/>
                  </a:solidFill>
                </a:endParaRPr>
              </a:p>
            </p:txBody>
          </p:sp>
          <p:sp>
            <p:nvSpPr>
              <p:cNvPr id="249" name="Rectangle 324"/>
              <p:cNvSpPr>
                <a:spLocks noChangeArrowheads="1"/>
              </p:cNvSpPr>
              <p:nvPr/>
            </p:nvSpPr>
            <p:spPr bwMode="auto">
              <a:xfrm>
                <a:off x="4055" y="3397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 b="1">
                    <a:solidFill>
                      <a:srgbClr val="009900"/>
                    </a:solidFill>
                  </a:rPr>
                  <a:t>1</a:t>
                </a:r>
                <a:endParaRPr lang="es-ES_tradnl" altLang="en-US" b="1">
                  <a:solidFill>
                    <a:srgbClr val="009900"/>
                  </a:solidFill>
                </a:endParaRPr>
              </a:p>
            </p:txBody>
          </p:sp>
          <p:sp>
            <p:nvSpPr>
              <p:cNvPr id="250" name="Rectangle 325"/>
              <p:cNvSpPr>
                <a:spLocks noChangeArrowheads="1"/>
              </p:cNvSpPr>
              <p:nvPr/>
            </p:nvSpPr>
            <p:spPr bwMode="auto">
              <a:xfrm>
                <a:off x="4055" y="3532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200" b="1">
                    <a:solidFill>
                      <a:srgbClr val="009900"/>
                    </a:solidFill>
                  </a:rPr>
                  <a:t>1</a:t>
                </a:r>
                <a:endParaRPr lang="es-ES_tradnl" altLang="en-US" b="1">
                  <a:solidFill>
                    <a:srgbClr val="009900"/>
                  </a:solidFill>
                </a:endParaRPr>
              </a:p>
            </p:txBody>
          </p:sp>
          <p:sp>
            <p:nvSpPr>
              <p:cNvPr id="251" name="Freeform 326"/>
              <p:cNvSpPr>
                <a:spLocks/>
              </p:cNvSpPr>
              <p:nvPr/>
            </p:nvSpPr>
            <p:spPr bwMode="auto">
              <a:xfrm>
                <a:off x="4410" y="2822"/>
                <a:ext cx="75" cy="207"/>
              </a:xfrm>
              <a:custGeom>
                <a:avLst/>
                <a:gdLst>
                  <a:gd name="T0" fmla="*/ 0 w 111"/>
                  <a:gd name="T1" fmla="*/ 0 h 273"/>
                  <a:gd name="T2" fmla="*/ 0 w 111"/>
                  <a:gd name="T3" fmla="*/ 90 h 273"/>
                  <a:gd name="T4" fmla="*/ 23 w 111"/>
                  <a:gd name="T5" fmla="*/ 71 h 273"/>
                  <a:gd name="T6" fmla="*/ 23 w 111"/>
                  <a:gd name="T7" fmla="*/ 19 h 273"/>
                  <a:gd name="T8" fmla="*/ 0 w 111"/>
                  <a:gd name="T9" fmla="*/ 0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" h="273">
                    <a:moveTo>
                      <a:pt x="0" y="0"/>
                    </a:moveTo>
                    <a:lnTo>
                      <a:pt x="0" y="273"/>
                    </a:lnTo>
                    <a:lnTo>
                      <a:pt x="111" y="215"/>
                    </a:lnTo>
                    <a:lnTo>
                      <a:pt x="111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Rectangle 327"/>
              <p:cNvSpPr>
                <a:spLocks noChangeArrowheads="1"/>
              </p:cNvSpPr>
              <p:nvPr/>
            </p:nvSpPr>
            <p:spPr bwMode="auto">
              <a:xfrm>
                <a:off x="4402" y="2822"/>
                <a:ext cx="16" cy="20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53" name="Freeform 328"/>
              <p:cNvSpPr>
                <a:spLocks/>
              </p:cNvSpPr>
              <p:nvPr/>
            </p:nvSpPr>
            <p:spPr bwMode="auto">
              <a:xfrm>
                <a:off x="4406" y="2978"/>
                <a:ext cx="83" cy="58"/>
              </a:xfrm>
              <a:custGeom>
                <a:avLst/>
                <a:gdLst>
                  <a:gd name="T0" fmla="*/ 0 w 123"/>
                  <a:gd name="T1" fmla="*/ 16 h 80"/>
                  <a:gd name="T2" fmla="*/ 2 w 123"/>
                  <a:gd name="T3" fmla="*/ 22 h 80"/>
                  <a:gd name="T4" fmla="*/ 26 w 123"/>
                  <a:gd name="T5" fmla="*/ 6 h 80"/>
                  <a:gd name="T6" fmla="*/ 23 w 123"/>
                  <a:gd name="T7" fmla="*/ 0 h 80"/>
                  <a:gd name="T8" fmla="*/ 0 w 123"/>
                  <a:gd name="T9" fmla="*/ 1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80">
                    <a:moveTo>
                      <a:pt x="0" y="59"/>
                    </a:moveTo>
                    <a:lnTo>
                      <a:pt x="12" y="80"/>
                    </a:lnTo>
                    <a:lnTo>
                      <a:pt x="123" y="21"/>
                    </a:lnTo>
                    <a:lnTo>
                      <a:pt x="111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329"/>
              <p:cNvSpPr>
                <a:spLocks/>
              </p:cNvSpPr>
              <p:nvPr/>
            </p:nvSpPr>
            <p:spPr bwMode="auto">
              <a:xfrm>
                <a:off x="4402" y="3021"/>
                <a:ext cx="16" cy="23"/>
              </a:xfrm>
              <a:custGeom>
                <a:avLst/>
                <a:gdLst>
                  <a:gd name="T0" fmla="*/ 0 w 24"/>
                  <a:gd name="T1" fmla="*/ 4 h 30"/>
                  <a:gd name="T2" fmla="*/ 0 w 24"/>
                  <a:gd name="T3" fmla="*/ 11 h 30"/>
                  <a:gd name="T4" fmla="*/ 3 w 24"/>
                  <a:gd name="T5" fmla="*/ 7 h 30"/>
                  <a:gd name="T6" fmla="*/ 1 w 24"/>
                  <a:gd name="T7" fmla="*/ 0 h 30"/>
                  <a:gd name="T8" fmla="*/ 5 w 24"/>
                  <a:gd name="T9" fmla="*/ 4 h 30"/>
                  <a:gd name="T10" fmla="*/ 0 w 24"/>
                  <a:gd name="T11" fmla="*/ 4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30">
                    <a:moveTo>
                      <a:pt x="0" y="10"/>
                    </a:moveTo>
                    <a:lnTo>
                      <a:pt x="0" y="30"/>
                    </a:lnTo>
                    <a:lnTo>
                      <a:pt x="18" y="21"/>
                    </a:lnTo>
                    <a:lnTo>
                      <a:pt x="6" y="0"/>
                    </a:lnTo>
                    <a:lnTo>
                      <a:pt x="24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Rectangle 330"/>
              <p:cNvSpPr>
                <a:spLocks noChangeArrowheads="1"/>
              </p:cNvSpPr>
              <p:nvPr/>
            </p:nvSpPr>
            <p:spPr bwMode="auto">
              <a:xfrm>
                <a:off x="4477" y="2867"/>
                <a:ext cx="16" cy="11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56" name="Freeform 331"/>
              <p:cNvSpPr>
                <a:spLocks/>
              </p:cNvSpPr>
              <p:nvPr/>
            </p:nvSpPr>
            <p:spPr bwMode="auto">
              <a:xfrm>
                <a:off x="4477" y="2978"/>
                <a:ext cx="16" cy="15"/>
              </a:xfrm>
              <a:custGeom>
                <a:avLst/>
                <a:gdLst>
                  <a:gd name="T0" fmla="*/ 3 w 24"/>
                  <a:gd name="T1" fmla="*/ 6 h 21"/>
                  <a:gd name="T2" fmla="*/ 5 w 24"/>
                  <a:gd name="T3" fmla="*/ 4 h 21"/>
                  <a:gd name="T4" fmla="*/ 5 w 24"/>
                  <a:gd name="T5" fmla="*/ 3 h 21"/>
                  <a:gd name="T6" fmla="*/ 0 w 24"/>
                  <a:gd name="T7" fmla="*/ 3 h 21"/>
                  <a:gd name="T8" fmla="*/ 1 w 24"/>
                  <a:gd name="T9" fmla="*/ 0 h 21"/>
                  <a:gd name="T10" fmla="*/ 3 w 24"/>
                  <a:gd name="T11" fmla="*/ 6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18" y="21"/>
                    </a:moveTo>
                    <a:lnTo>
                      <a:pt x="24" y="18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332"/>
              <p:cNvSpPr>
                <a:spLocks/>
              </p:cNvSpPr>
              <p:nvPr/>
            </p:nvSpPr>
            <p:spPr bwMode="auto">
              <a:xfrm>
                <a:off x="4406" y="2815"/>
                <a:ext cx="83" cy="60"/>
              </a:xfrm>
              <a:custGeom>
                <a:avLst/>
                <a:gdLst>
                  <a:gd name="T0" fmla="*/ 23 w 123"/>
                  <a:gd name="T1" fmla="*/ 26 h 80"/>
                  <a:gd name="T2" fmla="*/ 26 w 123"/>
                  <a:gd name="T3" fmla="*/ 19 h 80"/>
                  <a:gd name="T4" fmla="*/ 2 w 123"/>
                  <a:gd name="T5" fmla="*/ 0 h 80"/>
                  <a:gd name="T6" fmla="*/ 0 w 123"/>
                  <a:gd name="T7" fmla="*/ 7 h 80"/>
                  <a:gd name="T8" fmla="*/ 23 w 123"/>
                  <a:gd name="T9" fmla="*/ 2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80">
                    <a:moveTo>
                      <a:pt x="111" y="80"/>
                    </a:moveTo>
                    <a:lnTo>
                      <a:pt x="123" y="5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111" y="8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333"/>
              <p:cNvSpPr>
                <a:spLocks/>
              </p:cNvSpPr>
              <p:nvPr/>
            </p:nvSpPr>
            <p:spPr bwMode="auto">
              <a:xfrm>
                <a:off x="4477" y="2858"/>
                <a:ext cx="16" cy="17"/>
              </a:xfrm>
              <a:custGeom>
                <a:avLst/>
                <a:gdLst>
                  <a:gd name="T0" fmla="*/ 5 w 24"/>
                  <a:gd name="T1" fmla="*/ 4 h 21"/>
                  <a:gd name="T2" fmla="*/ 5 w 24"/>
                  <a:gd name="T3" fmla="*/ 2 h 21"/>
                  <a:gd name="T4" fmla="*/ 3 w 24"/>
                  <a:gd name="T5" fmla="*/ 0 h 21"/>
                  <a:gd name="T6" fmla="*/ 1 w 24"/>
                  <a:gd name="T7" fmla="*/ 9 h 21"/>
                  <a:gd name="T8" fmla="*/ 0 w 24"/>
                  <a:gd name="T9" fmla="*/ 4 h 21"/>
                  <a:gd name="T10" fmla="*/ 5 w 24"/>
                  <a:gd name="T11" fmla="*/ 4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10"/>
                    </a:moveTo>
                    <a:lnTo>
                      <a:pt x="24" y="3"/>
                    </a:lnTo>
                    <a:lnTo>
                      <a:pt x="18" y="0"/>
                    </a:lnTo>
                    <a:lnTo>
                      <a:pt x="6" y="21"/>
                    </a:lnTo>
                    <a:lnTo>
                      <a:pt x="0" y="1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Oval 334"/>
              <p:cNvSpPr>
                <a:spLocks noChangeArrowheads="1"/>
              </p:cNvSpPr>
              <p:nvPr/>
            </p:nvSpPr>
            <p:spPr bwMode="auto">
              <a:xfrm>
                <a:off x="4402" y="2813"/>
                <a:ext cx="16" cy="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60" name="Oval 335"/>
              <p:cNvSpPr>
                <a:spLocks noChangeArrowheads="1"/>
              </p:cNvSpPr>
              <p:nvPr/>
            </p:nvSpPr>
            <p:spPr bwMode="auto">
              <a:xfrm>
                <a:off x="4402" y="2813"/>
                <a:ext cx="16" cy="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61" name="Freeform 336"/>
              <p:cNvSpPr>
                <a:spLocks/>
              </p:cNvSpPr>
              <p:nvPr/>
            </p:nvSpPr>
            <p:spPr bwMode="auto">
              <a:xfrm>
                <a:off x="4410" y="3068"/>
                <a:ext cx="75" cy="207"/>
              </a:xfrm>
              <a:custGeom>
                <a:avLst/>
                <a:gdLst>
                  <a:gd name="T0" fmla="*/ 0 w 111"/>
                  <a:gd name="T1" fmla="*/ 0 h 274"/>
                  <a:gd name="T2" fmla="*/ 0 w 111"/>
                  <a:gd name="T3" fmla="*/ 89 h 274"/>
                  <a:gd name="T4" fmla="*/ 23 w 111"/>
                  <a:gd name="T5" fmla="*/ 70 h 274"/>
                  <a:gd name="T6" fmla="*/ 23 w 111"/>
                  <a:gd name="T7" fmla="*/ 20 h 274"/>
                  <a:gd name="T8" fmla="*/ 0 w 111"/>
                  <a:gd name="T9" fmla="*/ 0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" h="274">
                    <a:moveTo>
                      <a:pt x="0" y="0"/>
                    </a:moveTo>
                    <a:lnTo>
                      <a:pt x="0" y="274"/>
                    </a:lnTo>
                    <a:lnTo>
                      <a:pt x="111" y="216"/>
                    </a:lnTo>
                    <a:lnTo>
                      <a:pt x="111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Rectangle 337"/>
              <p:cNvSpPr>
                <a:spLocks noChangeArrowheads="1"/>
              </p:cNvSpPr>
              <p:nvPr/>
            </p:nvSpPr>
            <p:spPr bwMode="auto">
              <a:xfrm>
                <a:off x="4402" y="3068"/>
                <a:ext cx="16" cy="20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63" name="Freeform 338"/>
              <p:cNvSpPr>
                <a:spLocks/>
              </p:cNvSpPr>
              <p:nvPr/>
            </p:nvSpPr>
            <p:spPr bwMode="auto">
              <a:xfrm>
                <a:off x="4406" y="3222"/>
                <a:ext cx="83" cy="60"/>
              </a:xfrm>
              <a:custGeom>
                <a:avLst/>
                <a:gdLst>
                  <a:gd name="T0" fmla="*/ 0 w 123"/>
                  <a:gd name="T1" fmla="*/ 19 h 80"/>
                  <a:gd name="T2" fmla="*/ 2 w 123"/>
                  <a:gd name="T3" fmla="*/ 26 h 80"/>
                  <a:gd name="T4" fmla="*/ 26 w 123"/>
                  <a:gd name="T5" fmla="*/ 7 h 80"/>
                  <a:gd name="T6" fmla="*/ 23 w 123"/>
                  <a:gd name="T7" fmla="*/ 0 h 80"/>
                  <a:gd name="T8" fmla="*/ 0 w 123"/>
                  <a:gd name="T9" fmla="*/ 1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80">
                    <a:moveTo>
                      <a:pt x="0" y="59"/>
                    </a:moveTo>
                    <a:lnTo>
                      <a:pt x="12" y="80"/>
                    </a:lnTo>
                    <a:lnTo>
                      <a:pt x="123" y="21"/>
                    </a:lnTo>
                    <a:lnTo>
                      <a:pt x="111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339"/>
              <p:cNvSpPr>
                <a:spLocks/>
              </p:cNvSpPr>
              <p:nvPr/>
            </p:nvSpPr>
            <p:spPr bwMode="auto">
              <a:xfrm>
                <a:off x="4402" y="3266"/>
                <a:ext cx="16" cy="22"/>
              </a:xfrm>
              <a:custGeom>
                <a:avLst/>
                <a:gdLst>
                  <a:gd name="T0" fmla="*/ 0 w 24"/>
                  <a:gd name="T1" fmla="*/ 3 h 30"/>
                  <a:gd name="T2" fmla="*/ 0 w 24"/>
                  <a:gd name="T3" fmla="*/ 9 h 30"/>
                  <a:gd name="T4" fmla="*/ 3 w 24"/>
                  <a:gd name="T5" fmla="*/ 6 h 30"/>
                  <a:gd name="T6" fmla="*/ 1 w 24"/>
                  <a:gd name="T7" fmla="*/ 0 h 30"/>
                  <a:gd name="T8" fmla="*/ 5 w 24"/>
                  <a:gd name="T9" fmla="*/ 3 h 30"/>
                  <a:gd name="T10" fmla="*/ 0 w 24"/>
                  <a:gd name="T11" fmla="*/ 3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30">
                    <a:moveTo>
                      <a:pt x="0" y="10"/>
                    </a:moveTo>
                    <a:lnTo>
                      <a:pt x="0" y="30"/>
                    </a:lnTo>
                    <a:lnTo>
                      <a:pt x="18" y="21"/>
                    </a:lnTo>
                    <a:lnTo>
                      <a:pt x="6" y="0"/>
                    </a:lnTo>
                    <a:lnTo>
                      <a:pt x="24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Rectangle 340"/>
              <p:cNvSpPr>
                <a:spLocks noChangeArrowheads="1"/>
              </p:cNvSpPr>
              <p:nvPr/>
            </p:nvSpPr>
            <p:spPr bwMode="auto">
              <a:xfrm>
                <a:off x="4477" y="3112"/>
                <a:ext cx="16" cy="11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66" name="Freeform 341"/>
              <p:cNvSpPr>
                <a:spLocks/>
              </p:cNvSpPr>
              <p:nvPr/>
            </p:nvSpPr>
            <p:spPr bwMode="auto">
              <a:xfrm>
                <a:off x="4477" y="3222"/>
                <a:ext cx="16" cy="17"/>
              </a:xfrm>
              <a:custGeom>
                <a:avLst/>
                <a:gdLst>
                  <a:gd name="T0" fmla="*/ 3 w 24"/>
                  <a:gd name="T1" fmla="*/ 9 h 21"/>
                  <a:gd name="T2" fmla="*/ 5 w 24"/>
                  <a:gd name="T3" fmla="*/ 8 h 21"/>
                  <a:gd name="T4" fmla="*/ 5 w 24"/>
                  <a:gd name="T5" fmla="*/ 5 h 21"/>
                  <a:gd name="T6" fmla="*/ 0 w 24"/>
                  <a:gd name="T7" fmla="*/ 5 h 21"/>
                  <a:gd name="T8" fmla="*/ 1 w 24"/>
                  <a:gd name="T9" fmla="*/ 0 h 21"/>
                  <a:gd name="T10" fmla="*/ 3 w 24"/>
                  <a:gd name="T11" fmla="*/ 9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18" y="21"/>
                    </a:moveTo>
                    <a:lnTo>
                      <a:pt x="24" y="18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342"/>
              <p:cNvSpPr>
                <a:spLocks/>
              </p:cNvSpPr>
              <p:nvPr/>
            </p:nvSpPr>
            <p:spPr bwMode="auto">
              <a:xfrm>
                <a:off x="4406" y="3059"/>
                <a:ext cx="83" cy="60"/>
              </a:xfrm>
              <a:custGeom>
                <a:avLst/>
                <a:gdLst>
                  <a:gd name="T0" fmla="*/ 23 w 123"/>
                  <a:gd name="T1" fmla="*/ 26 h 80"/>
                  <a:gd name="T2" fmla="*/ 26 w 123"/>
                  <a:gd name="T3" fmla="*/ 19 h 80"/>
                  <a:gd name="T4" fmla="*/ 2 w 123"/>
                  <a:gd name="T5" fmla="*/ 0 h 80"/>
                  <a:gd name="T6" fmla="*/ 0 w 123"/>
                  <a:gd name="T7" fmla="*/ 7 h 80"/>
                  <a:gd name="T8" fmla="*/ 23 w 123"/>
                  <a:gd name="T9" fmla="*/ 2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80">
                    <a:moveTo>
                      <a:pt x="111" y="80"/>
                    </a:moveTo>
                    <a:lnTo>
                      <a:pt x="123" y="5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111" y="8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343"/>
              <p:cNvSpPr>
                <a:spLocks/>
              </p:cNvSpPr>
              <p:nvPr/>
            </p:nvSpPr>
            <p:spPr bwMode="auto">
              <a:xfrm>
                <a:off x="4477" y="3104"/>
                <a:ext cx="16" cy="15"/>
              </a:xfrm>
              <a:custGeom>
                <a:avLst/>
                <a:gdLst>
                  <a:gd name="T0" fmla="*/ 5 w 24"/>
                  <a:gd name="T1" fmla="*/ 3 h 21"/>
                  <a:gd name="T2" fmla="*/ 5 w 24"/>
                  <a:gd name="T3" fmla="*/ 1 h 21"/>
                  <a:gd name="T4" fmla="*/ 3 w 24"/>
                  <a:gd name="T5" fmla="*/ 0 h 21"/>
                  <a:gd name="T6" fmla="*/ 1 w 24"/>
                  <a:gd name="T7" fmla="*/ 6 h 21"/>
                  <a:gd name="T8" fmla="*/ 0 w 24"/>
                  <a:gd name="T9" fmla="*/ 3 h 21"/>
                  <a:gd name="T10" fmla="*/ 5 w 24"/>
                  <a:gd name="T11" fmla="*/ 3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10"/>
                    </a:moveTo>
                    <a:lnTo>
                      <a:pt x="24" y="3"/>
                    </a:lnTo>
                    <a:lnTo>
                      <a:pt x="18" y="0"/>
                    </a:lnTo>
                    <a:lnTo>
                      <a:pt x="6" y="21"/>
                    </a:lnTo>
                    <a:lnTo>
                      <a:pt x="0" y="1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Oval 344"/>
              <p:cNvSpPr>
                <a:spLocks noChangeArrowheads="1"/>
              </p:cNvSpPr>
              <p:nvPr/>
            </p:nvSpPr>
            <p:spPr bwMode="auto">
              <a:xfrm>
                <a:off x="4402" y="3059"/>
                <a:ext cx="16" cy="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70" name="Oval 345"/>
              <p:cNvSpPr>
                <a:spLocks noChangeArrowheads="1"/>
              </p:cNvSpPr>
              <p:nvPr/>
            </p:nvSpPr>
            <p:spPr bwMode="auto">
              <a:xfrm>
                <a:off x="4402" y="3059"/>
                <a:ext cx="16" cy="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71" name="Freeform 346"/>
              <p:cNvSpPr>
                <a:spLocks/>
              </p:cNvSpPr>
              <p:nvPr/>
            </p:nvSpPr>
            <p:spPr bwMode="auto">
              <a:xfrm>
                <a:off x="4410" y="3421"/>
                <a:ext cx="75" cy="207"/>
              </a:xfrm>
              <a:custGeom>
                <a:avLst/>
                <a:gdLst>
                  <a:gd name="T0" fmla="*/ 0 w 111"/>
                  <a:gd name="T1" fmla="*/ 0 h 273"/>
                  <a:gd name="T2" fmla="*/ 0 w 111"/>
                  <a:gd name="T3" fmla="*/ 90 h 273"/>
                  <a:gd name="T4" fmla="*/ 23 w 111"/>
                  <a:gd name="T5" fmla="*/ 71 h 273"/>
                  <a:gd name="T6" fmla="*/ 23 w 111"/>
                  <a:gd name="T7" fmla="*/ 19 h 273"/>
                  <a:gd name="T8" fmla="*/ 0 w 111"/>
                  <a:gd name="T9" fmla="*/ 0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" h="273">
                    <a:moveTo>
                      <a:pt x="0" y="0"/>
                    </a:moveTo>
                    <a:lnTo>
                      <a:pt x="0" y="273"/>
                    </a:lnTo>
                    <a:lnTo>
                      <a:pt x="111" y="215"/>
                    </a:lnTo>
                    <a:lnTo>
                      <a:pt x="111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347"/>
              <p:cNvSpPr>
                <a:spLocks noChangeArrowheads="1"/>
              </p:cNvSpPr>
              <p:nvPr/>
            </p:nvSpPr>
            <p:spPr bwMode="auto">
              <a:xfrm>
                <a:off x="4402" y="3421"/>
                <a:ext cx="16" cy="20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73" name="Freeform 348"/>
              <p:cNvSpPr>
                <a:spLocks/>
              </p:cNvSpPr>
              <p:nvPr/>
            </p:nvSpPr>
            <p:spPr bwMode="auto">
              <a:xfrm>
                <a:off x="4406" y="3577"/>
                <a:ext cx="83" cy="59"/>
              </a:xfrm>
              <a:custGeom>
                <a:avLst/>
                <a:gdLst>
                  <a:gd name="T0" fmla="*/ 0 w 123"/>
                  <a:gd name="T1" fmla="*/ 18 h 80"/>
                  <a:gd name="T2" fmla="*/ 2 w 123"/>
                  <a:gd name="T3" fmla="*/ 24 h 80"/>
                  <a:gd name="T4" fmla="*/ 26 w 123"/>
                  <a:gd name="T5" fmla="*/ 6 h 80"/>
                  <a:gd name="T6" fmla="*/ 23 w 123"/>
                  <a:gd name="T7" fmla="*/ 0 h 80"/>
                  <a:gd name="T8" fmla="*/ 0 w 123"/>
                  <a:gd name="T9" fmla="*/ 1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80">
                    <a:moveTo>
                      <a:pt x="0" y="59"/>
                    </a:moveTo>
                    <a:lnTo>
                      <a:pt x="12" y="80"/>
                    </a:lnTo>
                    <a:lnTo>
                      <a:pt x="123" y="21"/>
                    </a:lnTo>
                    <a:lnTo>
                      <a:pt x="111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349"/>
              <p:cNvSpPr>
                <a:spLocks/>
              </p:cNvSpPr>
              <p:nvPr/>
            </p:nvSpPr>
            <p:spPr bwMode="auto">
              <a:xfrm>
                <a:off x="4402" y="3621"/>
                <a:ext cx="16" cy="22"/>
              </a:xfrm>
              <a:custGeom>
                <a:avLst/>
                <a:gdLst>
                  <a:gd name="T0" fmla="*/ 0 w 24"/>
                  <a:gd name="T1" fmla="*/ 3 h 30"/>
                  <a:gd name="T2" fmla="*/ 0 w 24"/>
                  <a:gd name="T3" fmla="*/ 9 h 30"/>
                  <a:gd name="T4" fmla="*/ 3 w 24"/>
                  <a:gd name="T5" fmla="*/ 6 h 30"/>
                  <a:gd name="T6" fmla="*/ 1 w 24"/>
                  <a:gd name="T7" fmla="*/ 0 h 30"/>
                  <a:gd name="T8" fmla="*/ 5 w 24"/>
                  <a:gd name="T9" fmla="*/ 3 h 30"/>
                  <a:gd name="T10" fmla="*/ 0 w 24"/>
                  <a:gd name="T11" fmla="*/ 3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30">
                    <a:moveTo>
                      <a:pt x="0" y="10"/>
                    </a:moveTo>
                    <a:lnTo>
                      <a:pt x="0" y="30"/>
                    </a:lnTo>
                    <a:lnTo>
                      <a:pt x="18" y="21"/>
                    </a:lnTo>
                    <a:lnTo>
                      <a:pt x="6" y="0"/>
                    </a:lnTo>
                    <a:lnTo>
                      <a:pt x="24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350"/>
              <p:cNvSpPr>
                <a:spLocks noChangeArrowheads="1"/>
              </p:cNvSpPr>
              <p:nvPr/>
            </p:nvSpPr>
            <p:spPr bwMode="auto">
              <a:xfrm>
                <a:off x="4477" y="3467"/>
                <a:ext cx="16" cy="11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76" name="Freeform 351"/>
              <p:cNvSpPr>
                <a:spLocks/>
              </p:cNvSpPr>
              <p:nvPr/>
            </p:nvSpPr>
            <p:spPr bwMode="auto">
              <a:xfrm>
                <a:off x="4477" y="3577"/>
                <a:ext cx="16" cy="15"/>
              </a:xfrm>
              <a:custGeom>
                <a:avLst/>
                <a:gdLst>
                  <a:gd name="T0" fmla="*/ 3 w 24"/>
                  <a:gd name="T1" fmla="*/ 6 h 21"/>
                  <a:gd name="T2" fmla="*/ 5 w 24"/>
                  <a:gd name="T3" fmla="*/ 4 h 21"/>
                  <a:gd name="T4" fmla="*/ 5 w 24"/>
                  <a:gd name="T5" fmla="*/ 3 h 21"/>
                  <a:gd name="T6" fmla="*/ 0 w 24"/>
                  <a:gd name="T7" fmla="*/ 3 h 21"/>
                  <a:gd name="T8" fmla="*/ 1 w 24"/>
                  <a:gd name="T9" fmla="*/ 0 h 21"/>
                  <a:gd name="T10" fmla="*/ 3 w 24"/>
                  <a:gd name="T11" fmla="*/ 6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18" y="21"/>
                    </a:moveTo>
                    <a:lnTo>
                      <a:pt x="24" y="18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352"/>
              <p:cNvSpPr>
                <a:spLocks/>
              </p:cNvSpPr>
              <p:nvPr/>
            </p:nvSpPr>
            <p:spPr bwMode="auto">
              <a:xfrm>
                <a:off x="4406" y="3414"/>
                <a:ext cx="83" cy="60"/>
              </a:xfrm>
              <a:custGeom>
                <a:avLst/>
                <a:gdLst>
                  <a:gd name="T0" fmla="*/ 23 w 123"/>
                  <a:gd name="T1" fmla="*/ 26 h 80"/>
                  <a:gd name="T2" fmla="*/ 26 w 123"/>
                  <a:gd name="T3" fmla="*/ 19 h 80"/>
                  <a:gd name="T4" fmla="*/ 2 w 123"/>
                  <a:gd name="T5" fmla="*/ 0 h 80"/>
                  <a:gd name="T6" fmla="*/ 0 w 123"/>
                  <a:gd name="T7" fmla="*/ 7 h 80"/>
                  <a:gd name="T8" fmla="*/ 23 w 123"/>
                  <a:gd name="T9" fmla="*/ 2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80">
                    <a:moveTo>
                      <a:pt x="111" y="80"/>
                    </a:moveTo>
                    <a:lnTo>
                      <a:pt x="123" y="5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111" y="8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353"/>
              <p:cNvSpPr>
                <a:spLocks/>
              </p:cNvSpPr>
              <p:nvPr/>
            </p:nvSpPr>
            <p:spPr bwMode="auto">
              <a:xfrm>
                <a:off x="4477" y="3458"/>
                <a:ext cx="16" cy="16"/>
              </a:xfrm>
              <a:custGeom>
                <a:avLst/>
                <a:gdLst>
                  <a:gd name="T0" fmla="*/ 5 w 24"/>
                  <a:gd name="T1" fmla="*/ 4 h 21"/>
                  <a:gd name="T2" fmla="*/ 5 w 24"/>
                  <a:gd name="T3" fmla="*/ 2 h 21"/>
                  <a:gd name="T4" fmla="*/ 3 w 24"/>
                  <a:gd name="T5" fmla="*/ 0 h 21"/>
                  <a:gd name="T6" fmla="*/ 1 w 24"/>
                  <a:gd name="T7" fmla="*/ 7 h 21"/>
                  <a:gd name="T8" fmla="*/ 0 w 24"/>
                  <a:gd name="T9" fmla="*/ 4 h 21"/>
                  <a:gd name="T10" fmla="*/ 5 w 24"/>
                  <a:gd name="T11" fmla="*/ 4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10"/>
                    </a:moveTo>
                    <a:lnTo>
                      <a:pt x="24" y="3"/>
                    </a:lnTo>
                    <a:lnTo>
                      <a:pt x="18" y="0"/>
                    </a:lnTo>
                    <a:lnTo>
                      <a:pt x="6" y="21"/>
                    </a:lnTo>
                    <a:lnTo>
                      <a:pt x="0" y="1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Oval 354"/>
              <p:cNvSpPr>
                <a:spLocks noChangeArrowheads="1"/>
              </p:cNvSpPr>
              <p:nvPr/>
            </p:nvSpPr>
            <p:spPr bwMode="auto">
              <a:xfrm>
                <a:off x="4402" y="3412"/>
                <a:ext cx="16" cy="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80" name="Oval 355"/>
              <p:cNvSpPr>
                <a:spLocks noChangeArrowheads="1"/>
              </p:cNvSpPr>
              <p:nvPr/>
            </p:nvSpPr>
            <p:spPr bwMode="auto">
              <a:xfrm>
                <a:off x="4402" y="3412"/>
                <a:ext cx="16" cy="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81" name="Rectangle 356"/>
              <p:cNvSpPr>
                <a:spLocks noChangeArrowheads="1"/>
              </p:cNvSpPr>
              <p:nvPr/>
            </p:nvSpPr>
            <p:spPr bwMode="auto">
              <a:xfrm>
                <a:off x="4485" y="3525"/>
                <a:ext cx="50" cy="1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82" name="Freeform 357"/>
              <p:cNvSpPr>
                <a:spLocks/>
              </p:cNvSpPr>
              <p:nvPr/>
            </p:nvSpPr>
            <p:spPr bwMode="auto">
              <a:xfrm>
                <a:off x="4632" y="2947"/>
                <a:ext cx="75" cy="206"/>
              </a:xfrm>
              <a:custGeom>
                <a:avLst/>
                <a:gdLst>
                  <a:gd name="T0" fmla="*/ 0 w 111"/>
                  <a:gd name="T1" fmla="*/ 0 h 272"/>
                  <a:gd name="T2" fmla="*/ 0 w 111"/>
                  <a:gd name="T3" fmla="*/ 89 h 272"/>
                  <a:gd name="T4" fmla="*/ 23 w 111"/>
                  <a:gd name="T5" fmla="*/ 70 h 272"/>
                  <a:gd name="T6" fmla="*/ 23 w 111"/>
                  <a:gd name="T7" fmla="*/ 19 h 272"/>
                  <a:gd name="T8" fmla="*/ 0 w 111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" h="272">
                    <a:moveTo>
                      <a:pt x="0" y="0"/>
                    </a:moveTo>
                    <a:lnTo>
                      <a:pt x="0" y="272"/>
                    </a:lnTo>
                    <a:lnTo>
                      <a:pt x="111" y="214"/>
                    </a:lnTo>
                    <a:lnTo>
                      <a:pt x="111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Rectangle 358"/>
              <p:cNvSpPr>
                <a:spLocks noChangeArrowheads="1"/>
              </p:cNvSpPr>
              <p:nvPr/>
            </p:nvSpPr>
            <p:spPr bwMode="auto">
              <a:xfrm>
                <a:off x="4624" y="2947"/>
                <a:ext cx="16" cy="206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84" name="Freeform 359"/>
              <p:cNvSpPr>
                <a:spLocks/>
              </p:cNvSpPr>
              <p:nvPr/>
            </p:nvSpPr>
            <p:spPr bwMode="auto">
              <a:xfrm>
                <a:off x="4628" y="3101"/>
                <a:ext cx="84" cy="59"/>
              </a:xfrm>
              <a:custGeom>
                <a:avLst/>
                <a:gdLst>
                  <a:gd name="T0" fmla="*/ 0 w 123"/>
                  <a:gd name="T1" fmla="*/ 18 h 80"/>
                  <a:gd name="T2" fmla="*/ 2 w 123"/>
                  <a:gd name="T3" fmla="*/ 24 h 80"/>
                  <a:gd name="T4" fmla="*/ 27 w 123"/>
                  <a:gd name="T5" fmla="*/ 6 h 80"/>
                  <a:gd name="T6" fmla="*/ 25 w 123"/>
                  <a:gd name="T7" fmla="*/ 0 h 80"/>
                  <a:gd name="T8" fmla="*/ 0 w 123"/>
                  <a:gd name="T9" fmla="*/ 1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80">
                    <a:moveTo>
                      <a:pt x="0" y="59"/>
                    </a:moveTo>
                    <a:lnTo>
                      <a:pt x="12" y="80"/>
                    </a:lnTo>
                    <a:lnTo>
                      <a:pt x="123" y="21"/>
                    </a:lnTo>
                    <a:lnTo>
                      <a:pt x="111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360"/>
              <p:cNvSpPr>
                <a:spLocks/>
              </p:cNvSpPr>
              <p:nvPr/>
            </p:nvSpPr>
            <p:spPr bwMode="auto">
              <a:xfrm>
                <a:off x="4624" y="3145"/>
                <a:ext cx="16" cy="23"/>
              </a:xfrm>
              <a:custGeom>
                <a:avLst/>
                <a:gdLst>
                  <a:gd name="T0" fmla="*/ 0 w 24"/>
                  <a:gd name="T1" fmla="*/ 4 h 30"/>
                  <a:gd name="T2" fmla="*/ 0 w 24"/>
                  <a:gd name="T3" fmla="*/ 11 h 30"/>
                  <a:gd name="T4" fmla="*/ 3 w 24"/>
                  <a:gd name="T5" fmla="*/ 7 h 30"/>
                  <a:gd name="T6" fmla="*/ 1 w 24"/>
                  <a:gd name="T7" fmla="*/ 0 h 30"/>
                  <a:gd name="T8" fmla="*/ 5 w 24"/>
                  <a:gd name="T9" fmla="*/ 4 h 30"/>
                  <a:gd name="T10" fmla="*/ 0 w 24"/>
                  <a:gd name="T11" fmla="*/ 4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30">
                    <a:moveTo>
                      <a:pt x="0" y="10"/>
                    </a:moveTo>
                    <a:lnTo>
                      <a:pt x="0" y="30"/>
                    </a:lnTo>
                    <a:lnTo>
                      <a:pt x="18" y="21"/>
                    </a:lnTo>
                    <a:lnTo>
                      <a:pt x="6" y="0"/>
                    </a:lnTo>
                    <a:lnTo>
                      <a:pt x="24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Rectangle 361"/>
              <p:cNvSpPr>
                <a:spLocks noChangeArrowheads="1"/>
              </p:cNvSpPr>
              <p:nvPr/>
            </p:nvSpPr>
            <p:spPr bwMode="auto">
              <a:xfrm>
                <a:off x="4699" y="2991"/>
                <a:ext cx="17" cy="11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87" name="Freeform 362"/>
              <p:cNvSpPr>
                <a:spLocks/>
              </p:cNvSpPr>
              <p:nvPr/>
            </p:nvSpPr>
            <p:spPr bwMode="auto">
              <a:xfrm>
                <a:off x="4699" y="3101"/>
                <a:ext cx="17" cy="15"/>
              </a:xfrm>
              <a:custGeom>
                <a:avLst/>
                <a:gdLst>
                  <a:gd name="T0" fmla="*/ 4 w 24"/>
                  <a:gd name="T1" fmla="*/ 6 h 21"/>
                  <a:gd name="T2" fmla="*/ 6 w 24"/>
                  <a:gd name="T3" fmla="*/ 4 h 21"/>
                  <a:gd name="T4" fmla="*/ 6 w 24"/>
                  <a:gd name="T5" fmla="*/ 3 h 21"/>
                  <a:gd name="T6" fmla="*/ 0 w 24"/>
                  <a:gd name="T7" fmla="*/ 3 h 21"/>
                  <a:gd name="T8" fmla="*/ 1 w 24"/>
                  <a:gd name="T9" fmla="*/ 0 h 21"/>
                  <a:gd name="T10" fmla="*/ 4 w 24"/>
                  <a:gd name="T11" fmla="*/ 6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18" y="21"/>
                    </a:moveTo>
                    <a:lnTo>
                      <a:pt x="24" y="18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363"/>
              <p:cNvSpPr>
                <a:spLocks/>
              </p:cNvSpPr>
              <p:nvPr/>
            </p:nvSpPr>
            <p:spPr bwMode="auto">
              <a:xfrm>
                <a:off x="4628" y="2940"/>
                <a:ext cx="84" cy="59"/>
              </a:xfrm>
              <a:custGeom>
                <a:avLst/>
                <a:gdLst>
                  <a:gd name="T0" fmla="*/ 25 w 123"/>
                  <a:gd name="T1" fmla="*/ 26 h 78"/>
                  <a:gd name="T2" fmla="*/ 27 w 123"/>
                  <a:gd name="T3" fmla="*/ 19 h 78"/>
                  <a:gd name="T4" fmla="*/ 2 w 123"/>
                  <a:gd name="T5" fmla="*/ 0 h 78"/>
                  <a:gd name="T6" fmla="*/ 0 w 123"/>
                  <a:gd name="T7" fmla="*/ 7 h 78"/>
                  <a:gd name="T8" fmla="*/ 25 w 123"/>
                  <a:gd name="T9" fmla="*/ 26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78">
                    <a:moveTo>
                      <a:pt x="111" y="78"/>
                    </a:moveTo>
                    <a:lnTo>
                      <a:pt x="123" y="57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111" y="7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364"/>
              <p:cNvSpPr>
                <a:spLocks/>
              </p:cNvSpPr>
              <p:nvPr/>
            </p:nvSpPr>
            <p:spPr bwMode="auto">
              <a:xfrm>
                <a:off x="4699" y="2982"/>
                <a:ext cx="17" cy="17"/>
              </a:xfrm>
              <a:custGeom>
                <a:avLst/>
                <a:gdLst>
                  <a:gd name="T0" fmla="*/ 6 w 24"/>
                  <a:gd name="T1" fmla="*/ 4 h 21"/>
                  <a:gd name="T2" fmla="*/ 6 w 24"/>
                  <a:gd name="T3" fmla="*/ 2 h 21"/>
                  <a:gd name="T4" fmla="*/ 4 w 24"/>
                  <a:gd name="T5" fmla="*/ 0 h 21"/>
                  <a:gd name="T6" fmla="*/ 1 w 24"/>
                  <a:gd name="T7" fmla="*/ 9 h 21"/>
                  <a:gd name="T8" fmla="*/ 0 w 24"/>
                  <a:gd name="T9" fmla="*/ 4 h 21"/>
                  <a:gd name="T10" fmla="*/ 6 w 24"/>
                  <a:gd name="T11" fmla="*/ 4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10"/>
                    </a:moveTo>
                    <a:lnTo>
                      <a:pt x="24" y="3"/>
                    </a:lnTo>
                    <a:lnTo>
                      <a:pt x="18" y="0"/>
                    </a:lnTo>
                    <a:lnTo>
                      <a:pt x="6" y="21"/>
                    </a:lnTo>
                    <a:lnTo>
                      <a:pt x="0" y="1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Oval 365"/>
              <p:cNvSpPr>
                <a:spLocks noChangeArrowheads="1"/>
              </p:cNvSpPr>
              <p:nvPr/>
            </p:nvSpPr>
            <p:spPr bwMode="auto">
              <a:xfrm>
                <a:off x="4624" y="2938"/>
                <a:ext cx="16" cy="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1" name="Oval 366"/>
              <p:cNvSpPr>
                <a:spLocks noChangeArrowheads="1"/>
              </p:cNvSpPr>
              <p:nvPr/>
            </p:nvSpPr>
            <p:spPr bwMode="auto">
              <a:xfrm>
                <a:off x="4624" y="2938"/>
                <a:ext cx="16" cy="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2" name="Freeform 367"/>
              <p:cNvSpPr>
                <a:spLocks/>
              </p:cNvSpPr>
              <p:nvPr/>
            </p:nvSpPr>
            <p:spPr bwMode="auto">
              <a:xfrm>
                <a:off x="4632" y="3313"/>
                <a:ext cx="75" cy="206"/>
              </a:xfrm>
              <a:custGeom>
                <a:avLst/>
                <a:gdLst>
                  <a:gd name="T0" fmla="*/ 0 w 111"/>
                  <a:gd name="T1" fmla="*/ 0 h 274"/>
                  <a:gd name="T2" fmla="*/ 0 w 111"/>
                  <a:gd name="T3" fmla="*/ 88 h 274"/>
                  <a:gd name="T4" fmla="*/ 23 w 111"/>
                  <a:gd name="T5" fmla="*/ 69 h 274"/>
                  <a:gd name="T6" fmla="*/ 23 w 111"/>
                  <a:gd name="T7" fmla="*/ 19 h 274"/>
                  <a:gd name="T8" fmla="*/ 0 w 111"/>
                  <a:gd name="T9" fmla="*/ 0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" h="274">
                    <a:moveTo>
                      <a:pt x="0" y="0"/>
                    </a:moveTo>
                    <a:lnTo>
                      <a:pt x="0" y="274"/>
                    </a:lnTo>
                    <a:lnTo>
                      <a:pt x="111" y="215"/>
                    </a:lnTo>
                    <a:lnTo>
                      <a:pt x="111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Rectangle 368"/>
              <p:cNvSpPr>
                <a:spLocks noChangeArrowheads="1"/>
              </p:cNvSpPr>
              <p:nvPr/>
            </p:nvSpPr>
            <p:spPr bwMode="auto">
              <a:xfrm>
                <a:off x="4624" y="3313"/>
                <a:ext cx="16" cy="206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4" name="Freeform 369"/>
              <p:cNvSpPr>
                <a:spLocks/>
              </p:cNvSpPr>
              <p:nvPr/>
            </p:nvSpPr>
            <p:spPr bwMode="auto">
              <a:xfrm>
                <a:off x="4628" y="3467"/>
                <a:ext cx="84" cy="60"/>
              </a:xfrm>
              <a:custGeom>
                <a:avLst/>
                <a:gdLst>
                  <a:gd name="T0" fmla="*/ 0 w 123"/>
                  <a:gd name="T1" fmla="*/ 19 h 80"/>
                  <a:gd name="T2" fmla="*/ 2 w 123"/>
                  <a:gd name="T3" fmla="*/ 26 h 80"/>
                  <a:gd name="T4" fmla="*/ 27 w 123"/>
                  <a:gd name="T5" fmla="*/ 7 h 80"/>
                  <a:gd name="T6" fmla="*/ 25 w 123"/>
                  <a:gd name="T7" fmla="*/ 0 h 80"/>
                  <a:gd name="T8" fmla="*/ 0 w 123"/>
                  <a:gd name="T9" fmla="*/ 1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80">
                    <a:moveTo>
                      <a:pt x="0" y="58"/>
                    </a:moveTo>
                    <a:lnTo>
                      <a:pt x="12" y="80"/>
                    </a:lnTo>
                    <a:lnTo>
                      <a:pt x="123" y="21"/>
                    </a:lnTo>
                    <a:lnTo>
                      <a:pt x="111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370"/>
              <p:cNvSpPr>
                <a:spLocks/>
              </p:cNvSpPr>
              <p:nvPr/>
            </p:nvSpPr>
            <p:spPr bwMode="auto">
              <a:xfrm>
                <a:off x="4624" y="3512"/>
                <a:ext cx="16" cy="23"/>
              </a:xfrm>
              <a:custGeom>
                <a:avLst/>
                <a:gdLst>
                  <a:gd name="T0" fmla="*/ 0 w 24"/>
                  <a:gd name="T1" fmla="*/ 3 h 31"/>
                  <a:gd name="T2" fmla="*/ 0 w 24"/>
                  <a:gd name="T3" fmla="*/ 10 h 31"/>
                  <a:gd name="T4" fmla="*/ 3 w 24"/>
                  <a:gd name="T5" fmla="*/ 7 h 31"/>
                  <a:gd name="T6" fmla="*/ 1 w 24"/>
                  <a:gd name="T7" fmla="*/ 0 h 31"/>
                  <a:gd name="T8" fmla="*/ 5 w 24"/>
                  <a:gd name="T9" fmla="*/ 3 h 31"/>
                  <a:gd name="T10" fmla="*/ 0 w 24"/>
                  <a:gd name="T11" fmla="*/ 3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31">
                    <a:moveTo>
                      <a:pt x="0" y="11"/>
                    </a:moveTo>
                    <a:lnTo>
                      <a:pt x="0" y="31"/>
                    </a:lnTo>
                    <a:lnTo>
                      <a:pt x="18" y="22"/>
                    </a:lnTo>
                    <a:lnTo>
                      <a:pt x="6" y="0"/>
                    </a:lnTo>
                    <a:lnTo>
                      <a:pt x="2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Rectangle 371"/>
              <p:cNvSpPr>
                <a:spLocks noChangeArrowheads="1"/>
              </p:cNvSpPr>
              <p:nvPr/>
            </p:nvSpPr>
            <p:spPr bwMode="auto">
              <a:xfrm>
                <a:off x="4699" y="3356"/>
                <a:ext cx="17" cy="12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97" name="Freeform 372"/>
              <p:cNvSpPr>
                <a:spLocks/>
              </p:cNvSpPr>
              <p:nvPr/>
            </p:nvSpPr>
            <p:spPr bwMode="auto">
              <a:xfrm>
                <a:off x="4699" y="3467"/>
                <a:ext cx="17" cy="16"/>
              </a:xfrm>
              <a:custGeom>
                <a:avLst/>
                <a:gdLst>
                  <a:gd name="T0" fmla="*/ 4 w 24"/>
                  <a:gd name="T1" fmla="*/ 7 h 21"/>
                  <a:gd name="T2" fmla="*/ 6 w 24"/>
                  <a:gd name="T3" fmla="*/ 6 h 21"/>
                  <a:gd name="T4" fmla="*/ 6 w 24"/>
                  <a:gd name="T5" fmla="*/ 4 h 21"/>
                  <a:gd name="T6" fmla="*/ 0 w 24"/>
                  <a:gd name="T7" fmla="*/ 4 h 21"/>
                  <a:gd name="T8" fmla="*/ 1 w 24"/>
                  <a:gd name="T9" fmla="*/ 0 h 21"/>
                  <a:gd name="T10" fmla="*/ 4 w 24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18" y="21"/>
                    </a:moveTo>
                    <a:lnTo>
                      <a:pt x="24" y="18"/>
                    </a:lnTo>
                    <a:lnTo>
                      <a:pt x="24" y="10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373"/>
              <p:cNvSpPr>
                <a:spLocks/>
              </p:cNvSpPr>
              <p:nvPr/>
            </p:nvSpPr>
            <p:spPr bwMode="auto">
              <a:xfrm>
                <a:off x="4628" y="3305"/>
                <a:ext cx="84" cy="60"/>
              </a:xfrm>
              <a:custGeom>
                <a:avLst/>
                <a:gdLst>
                  <a:gd name="T0" fmla="*/ 25 w 123"/>
                  <a:gd name="T1" fmla="*/ 27 h 79"/>
                  <a:gd name="T2" fmla="*/ 27 w 123"/>
                  <a:gd name="T3" fmla="*/ 19 h 79"/>
                  <a:gd name="T4" fmla="*/ 2 w 123"/>
                  <a:gd name="T5" fmla="*/ 0 h 79"/>
                  <a:gd name="T6" fmla="*/ 0 w 123"/>
                  <a:gd name="T7" fmla="*/ 7 h 79"/>
                  <a:gd name="T8" fmla="*/ 25 w 123"/>
                  <a:gd name="T9" fmla="*/ 27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79">
                    <a:moveTo>
                      <a:pt x="111" y="79"/>
                    </a:moveTo>
                    <a:lnTo>
                      <a:pt x="123" y="58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111" y="7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374"/>
              <p:cNvSpPr>
                <a:spLocks/>
              </p:cNvSpPr>
              <p:nvPr/>
            </p:nvSpPr>
            <p:spPr bwMode="auto">
              <a:xfrm>
                <a:off x="4699" y="3349"/>
                <a:ext cx="17" cy="16"/>
              </a:xfrm>
              <a:custGeom>
                <a:avLst/>
                <a:gdLst>
                  <a:gd name="T0" fmla="*/ 6 w 24"/>
                  <a:gd name="T1" fmla="*/ 4 h 21"/>
                  <a:gd name="T2" fmla="*/ 6 w 24"/>
                  <a:gd name="T3" fmla="*/ 2 h 21"/>
                  <a:gd name="T4" fmla="*/ 4 w 24"/>
                  <a:gd name="T5" fmla="*/ 0 h 21"/>
                  <a:gd name="T6" fmla="*/ 1 w 24"/>
                  <a:gd name="T7" fmla="*/ 7 h 21"/>
                  <a:gd name="T8" fmla="*/ 0 w 24"/>
                  <a:gd name="T9" fmla="*/ 4 h 21"/>
                  <a:gd name="T10" fmla="*/ 6 w 24"/>
                  <a:gd name="T11" fmla="*/ 4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11"/>
                    </a:moveTo>
                    <a:lnTo>
                      <a:pt x="24" y="3"/>
                    </a:lnTo>
                    <a:lnTo>
                      <a:pt x="18" y="0"/>
                    </a:lnTo>
                    <a:lnTo>
                      <a:pt x="6" y="21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Oval 375"/>
              <p:cNvSpPr>
                <a:spLocks noChangeArrowheads="1"/>
              </p:cNvSpPr>
              <p:nvPr/>
            </p:nvSpPr>
            <p:spPr bwMode="auto">
              <a:xfrm>
                <a:off x="4624" y="3304"/>
                <a:ext cx="16" cy="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01" name="Oval 376"/>
              <p:cNvSpPr>
                <a:spLocks noChangeArrowheads="1"/>
              </p:cNvSpPr>
              <p:nvPr/>
            </p:nvSpPr>
            <p:spPr bwMode="auto">
              <a:xfrm>
                <a:off x="4624" y="3304"/>
                <a:ext cx="16" cy="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02" name="Rectangle 377"/>
              <p:cNvSpPr>
                <a:spLocks noChangeArrowheads="1"/>
              </p:cNvSpPr>
              <p:nvPr/>
            </p:nvSpPr>
            <p:spPr bwMode="auto">
              <a:xfrm>
                <a:off x="4707" y="3417"/>
                <a:ext cx="50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03" name="Freeform 378"/>
              <p:cNvSpPr>
                <a:spLocks/>
              </p:cNvSpPr>
              <p:nvPr/>
            </p:nvSpPr>
            <p:spPr bwMode="auto">
              <a:xfrm>
                <a:off x="4854" y="3138"/>
                <a:ext cx="77" cy="205"/>
              </a:xfrm>
              <a:custGeom>
                <a:avLst/>
                <a:gdLst>
                  <a:gd name="T0" fmla="*/ 0 w 111"/>
                  <a:gd name="T1" fmla="*/ 0 h 272"/>
                  <a:gd name="T2" fmla="*/ 0 w 111"/>
                  <a:gd name="T3" fmla="*/ 88 h 272"/>
                  <a:gd name="T4" fmla="*/ 26 w 111"/>
                  <a:gd name="T5" fmla="*/ 69 h 272"/>
                  <a:gd name="T6" fmla="*/ 26 w 111"/>
                  <a:gd name="T7" fmla="*/ 18 h 272"/>
                  <a:gd name="T8" fmla="*/ 0 w 111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" h="272">
                    <a:moveTo>
                      <a:pt x="0" y="0"/>
                    </a:moveTo>
                    <a:lnTo>
                      <a:pt x="0" y="272"/>
                    </a:lnTo>
                    <a:lnTo>
                      <a:pt x="111" y="213"/>
                    </a:lnTo>
                    <a:lnTo>
                      <a:pt x="111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Rectangle 379"/>
              <p:cNvSpPr>
                <a:spLocks noChangeArrowheads="1"/>
              </p:cNvSpPr>
              <p:nvPr/>
            </p:nvSpPr>
            <p:spPr bwMode="auto">
              <a:xfrm>
                <a:off x="4846" y="3138"/>
                <a:ext cx="16" cy="20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05" name="Freeform 380"/>
              <p:cNvSpPr>
                <a:spLocks/>
              </p:cNvSpPr>
              <p:nvPr/>
            </p:nvSpPr>
            <p:spPr bwMode="auto">
              <a:xfrm>
                <a:off x="4850" y="3291"/>
                <a:ext cx="85" cy="61"/>
              </a:xfrm>
              <a:custGeom>
                <a:avLst/>
                <a:gdLst>
                  <a:gd name="T0" fmla="*/ 0 w 123"/>
                  <a:gd name="T1" fmla="*/ 21 h 79"/>
                  <a:gd name="T2" fmla="*/ 3 w 123"/>
                  <a:gd name="T3" fmla="*/ 28 h 79"/>
                  <a:gd name="T4" fmla="*/ 28 w 123"/>
                  <a:gd name="T5" fmla="*/ 7 h 79"/>
                  <a:gd name="T6" fmla="*/ 26 w 123"/>
                  <a:gd name="T7" fmla="*/ 0 h 79"/>
                  <a:gd name="T8" fmla="*/ 0 w 123"/>
                  <a:gd name="T9" fmla="*/ 21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79">
                    <a:moveTo>
                      <a:pt x="0" y="58"/>
                    </a:moveTo>
                    <a:lnTo>
                      <a:pt x="12" y="79"/>
                    </a:lnTo>
                    <a:lnTo>
                      <a:pt x="123" y="21"/>
                    </a:lnTo>
                    <a:lnTo>
                      <a:pt x="111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381"/>
              <p:cNvSpPr>
                <a:spLocks/>
              </p:cNvSpPr>
              <p:nvPr/>
            </p:nvSpPr>
            <p:spPr bwMode="auto">
              <a:xfrm>
                <a:off x="4846" y="3335"/>
                <a:ext cx="16" cy="23"/>
              </a:xfrm>
              <a:custGeom>
                <a:avLst/>
                <a:gdLst>
                  <a:gd name="T0" fmla="*/ 0 w 24"/>
                  <a:gd name="T1" fmla="*/ 4 h 30"/>
                  <a:gd name="T2" fmla="*/ 0 w 24"/>
                  <a:gd name="T3" fmla="*/ 11 h 30"/>
                  <a:gd name="T4" fmla="*/ 3 w 24"/>
                  <a:gd name="T5" fmla="*/ 7 h 30"/>
                  <a:gd name="T6" fmla="*/ 1 w 24"/>
                  <a:gd name="T7" fmla="*/ 0 h 30"/>
                  <a:gd name="T8" fmla="*/ 5 w 24"/>
                  <a:gd name="T9" fmla="*/ 4 h 30"/>
                  <a:gd name="T10" fmla="*/ 0 w 24"/>
                  <a:gd name="T11" fmla="*/ 4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30">
                    <a:moveTo>
                      <a:pt x="0" y="11"/>
                    </a:moveTo>
                    <a:lnTo>
                      <a:pt x="0" y="30"/>
                    </a:lnTo>
                    <a:lnTo>
                      <a:pt x="18" y="21"/>
                    </a:lnTo>
                    <a:lnTo>
                      <a:pt x="6" y="0"/>
                    </a:lnTo>
                    <a:lnTo>
                      <a:pt x="2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Rectangle 382"/>
              <p:cNvSpPr>
                <a:spLocks noChangeArrowheads="1"/>
              </p:cNvSpPr>
              <p:nvPr/>
            </p:nvSpPr>
            <p:spPr bwMode="auto">
              <a:xfrm>
                <a:off x="4923" y="3181"/>
                <a:ext cx="16" cy="11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08" name="Freeform 383"/>
              <p:cNvSpPr>
                <a:spLocks/>
              </p:cNvSpPr>
              <p:nvPr/>
            </p:nvSpPr>
            <p:spPr bwMode="auto">
              <a:xfrm>
                <a:off x="4923" y="3291"/>
                <a:ext cx="16" cy="16"/>
              </a:xfrm>
              <a:custGeom>
                <a:avLst/>
                <a:gdLst>
                  <a:gd name="T0" fmla="*/ 3 w 24"/>
                  <a:gd name="T1" fmla="*/ 7 h 21"/>
                  <a:gd name="T2" fmla="*/ 5 w 24"/>
                  <a:gd name="T3" fmla="*/ 6 h 21"/>
                  <a:gd name="T4" fmla="*/ 5 w 24"/>
                  <a:gd name="T5" fmla="*/ 4 h 21"/>
                  <a:gd name="T6" fmla="*/ 0 w 24"/>
                  <a:gd name="T7" fmla="*/ 4 h 21"/>
                  <a:gd name="T8" fmla="*/ 1 w 24"/>
                  <a:gd name="T9" fmla="*/ 0 h 21"/>
                  <a:gd name="T10" fmla="*/ 3 w 24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18" y="21"/>
                    </a:moveTo>
                    <a:lnTo>
                      <a:pt x="24" y="18"/>
                    </a:lnTo>
                    <a:lnTo>
                      <a:pt x="24" y="10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384"/>
              <p:cNvSpPr>
                <a:spLocks/>
              </p:cNvSpPr>
              <p:nvPr/>
            </p:nvSpPr>
            <p:spPr bwMode="auto">
              <a:xfrm>
                <a:off x="4850" y="3130"/>
                <a:ext cx="85" cy="59"/>
              </a:xfrm>
              <a:custGeom>
                <a:avLst/>
                <a:gdLst>
                  <a:gd name="T0" fmla="*/ 26 w 123"/>
                  <a:gd name="T1" fmla="*/ 26 h 78"/>
                  <a:gd name="T2" fmla="*/ 28 w 123"/>
                  <a:gd name="T3" fmla="*/ 19 h 78"/>
                  <a:gd name="T4" fmla="*/ 3 w 123"/>
                  <a:gd name="T5" fmla="*/ 0 h 78"/>
                  <a:gd name="T6" fmla="*/ 0 w 123"/>
                  <a:gd name="T7" fmla="*/ 7 h 78"/>
                  <a:gd name="T8" fmla="*/ 26 w 123"/>
                  <a:gd name="T9" fmla="*/ 26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78">
                    <a:moveTo>
                      <a:pt x="111" y="78"/>
                    </a:moveTo>
                    <a:lnTo>
                      <a:pt x="123" y="57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111" y="7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385"/>
              <p:cNvSpPr>
                <a:spLocks/>
              </p:cNvSpPr>
              <p:nvPr/>
            </p:nvSpPr>
            <p:spPr bwMode="auto">
              <a:xfrm>
                <a:off x="4923" y="3174"/>
                <a:ext cx="16" cy="15"/>
              </a:xfrm>
              <a:custGeom>
                <a:avLst/>
                <a:gdLst>
                  <a:gd name="T0" fmla="*/ 5 w 24"/>
                  <a:gd name="T1" fmla="*/ 3 h 21"/>
                  <a:gd name="T2" fmla="*/ 5 w 24"/>
                  <a:gd name="T3" fmla="*/ 1 h 21"/>
                  <a:gd name="T4" fmla="*/ 3 w 24"/>
                  <a:gd name="T5" fmla="*/ 0 h 21"/>
                  <a:gd name="T6" fmla="*/ 1 w 24"/>
                  <a:gd name="T7" fmla="*/ 6 h 21"/>
                  <a:gd name="T8" fmla="*/ 0 w 24"/>
                  <a:gd name="T9" fmla="*/ 3 h 21"/>
                  <a:gd name="T10" fmla="*/ 5 w 24"/>
                  <a:gd name="T11" fmla="*/ 3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11"/>
                    </a:moveTo>
                    <a:lnTo>
                      <a:pt x="24" y="3"/>
                    </a:lnTo>
                    <a:lnTo>
                      <a:pt x="18" y="0"/>
                    </a:lnTo>
                    <a:lnTo>
                      <a:pt x="6" y="21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Oval 386"/>
              <p:cNvSpPr>
                <a:spLocks noChangeArrowheads="1"/>
              </p:cNvSpPr>
              <p:nvPr/>
            </p:nvSpPr>
            <p:spPr bwMode="auto">
              <a:xfrm>
                <a:off x="4846" y="3128"/>
                <a:ext cx="16" cy="1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12" name="Oval 387"/>
              <p:cNvSpPr>
                <a:spLocks noChangeArrowheads="1"/>
              </p:cNvSpPr>
              <p:nvPr/>
            </p:nvSpPr>
            <p:spPr bwMode="auto">
              <a:xfrm>
                <a:off x="4846" y="3128"/>
                <a:ext cx="16" cy="1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13" name="Freeform 388"/>
              <p:cNvSpPr>
                <a:spLocks/>
              </p:cNvSpPr>
              <p:nvPr/>
            </p:nvSpPr>
            <p:spPr bwMode="auto">
              <a:xfrm>
                <a:off x="4535" y="3000"/>
                <a:ext cx="97" cy="12"/>
              </a:xfrm>
              <a:custGeom>
                <a:avLst/>
                <a:gdLst>
                  <a:gd name="T0" fmla="*/ 32 w 141"/>
                  <a:gd name="T1" fmla="*/ 4 h 15"/>
                  <a:gd name="T2" fmla="*/ 32 w 141"/>
                  <a:gd name="T3" fmla="*/ 0 h 15"/>
                  <a:gd name="T4" fmla="*/ 0 w 141"/>
                  <a:gd name="T5" fmla="*/ 2 h 15"/>
                  <a:gd name="T6" fmla="*/ 0 w 141"/>
                  <a:gd name="T7" fmla="*/ 6 h 15"/>
                  <a:gd name="T8" fmla="*/ 32 w 141"/>
                  <a:gd name="T9" fmla="*/ 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5">
                    <a:moveTo>
                      <a:pt x="141" y="10"/>
                    </a:moveTo>
                    <a:lnTo>
                      <a:pt x="141" y="0"/>
                    </a:lnTo>
                    <a:lnTo>
                      <a:pt x="0" y="4"/>
                    </a:lnTo>
                    <a:lnTo>
                      <a:pt x="0" y="15"/>
                    </a:lnTo>
                    <a:lnTo>
                      <a:pt x="141" y="1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389"/>
              <p:cNvSpPr>
                <a:spLocks/>
              </p:cNvSpPr>
              <p:nvPr/>
            </p:nvSpPr>
            <p:spPr bwMode="auto">
              <a:xfrm>
                <a:off x="4531" y="3005"/>
                <a:ext cx="8" cy="7"/>
              </a:xfrm>
              <a:custGeom>
                <a:avLst/>
                <a:gdLst>
                  <a:gd name="T0" fmla="*/ 1 w 12"/>
                  <a:gd name="T1" fmla="*/ 2 h 11"/>
                  <a:gd name="T2" fmla="*/ 0 w 12"/>
                  <a:gd name="T3" fmla="*/ 2 h 11"/>
                  <a:gd name="T4" fmla="*/ 0 w 12"/>
                  <a:gd name="T5" fmla="*/ 1 h 11"/>
                  <a:gd name="T6" fmla="*/ 2 w 12"/>
                  <a:gd name="T7" fmla="*/ 1 h 11"/>
                  <a:gd name="T8" fmla="*/ 1 w 12"/>
                  <a:gd name="T9" fmla="*/ 0 h 11"/>
                  <a:gd name="T10" fmla="*/ 1 w 12"/>
                  <a:gd name="T11" fmla="*/ 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390"/>
              <p:cNvSpPr>
                <a:spLocks/>
              </p:cNvSpPr>
              <p:nvPr/>
            </p:nvSpPr>
            <p:spPr bwMode="auto">
              <a:xfrm>
                <a:off x="4535" y="3091"/>
                <a:ext cx="97" cy="10"/>
              </a:xfrm>
              <a:custGeom>
                <a:avLst/>
                <a:gdLst>
                  <a:gd name="T0" fmla="*/ 32 w 141"/>
                  <a:gd name="T1" fmla="*/ 3 h 15"/>
                  <a:gd name="T2" fmla="*/ 32 w 141"/>
                  <a:gd name="T3" fmla="*/ 1 h 15"/>
                  <a:gd name="T4" fmla="*/ 0 w 141"/>
                  <a:gd name="T5" fmla="*/ 0 h 15"/>
                  <a:gd name="T6" fmla="*/ 0 w 141"/>
                  <a:gd name="T7" fmla="*/ 2 h 15"/>
                  <a:gd name="T8" fmla="*/ 32 w 141"/>
                  <a:gd name="T9" fmla="*/ 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5">
                    <a:moveTo>
                      <a:pt x="141" y="15"/>
                    </a:moveTo>
                    <a:lnTo>
                      <a:pt x="141" y="4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41" y="15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391"/>
              <p:cNvSpPr>
                <a:spLocks/>
              </p:cNvSpPr>
              <p:nvPr/>
            </p:nvSpPr>
            <p:spPr bwMode="auto">
              <a:xfrm>
                <a:off x="4531" y="3091"/>
                <a:ext cx="8" cy="7"/>
              </a:xfrm>
              <a:custGeom>
                <a:avLst/>
                <a:gdLst>
                  <a:gd name="T0" fmla="*/ 1 w 12"/>
                  <a:gd name="T1" fmla="*/ 0 h 10"/>
                  <a:gd name="T2" fmla="*/ 0 w 12"/>
                  <a:gd name="T3" fmla="*/ 0 h 10"/>
                  <a:gd name="T4" fmla="*/ 0 w 12"/>
                  <a:gd name="T5" fmla="*/ 1 h 10"/>
                  <a:gd name="T6" fmla="*/ 2 w 12"/>
                  <a:gd name="T7" fmla="*/ 1 h 10"/>
                  <a:gd name="T8" fmla="*/ 1 w 12"/>
                  <a:gd name="T9" fmla="*/ 3 h 10"/>
                  <a:gd name="T10" fmla="*/ 1 w 12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2" y="4"/>
                    </a:lnTo>
                    <a:lnTo>
                      <a:pt x="6" y="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Rectangle 392"/>
              <p:cNvSpPr>
                <a:spLocks noChangeArrowheads="1"/>
              </p:cNvSpPr>
              <p:nvPr/>
            </p:nvSpPr>
            <p:spPr bwMode="auto">
              <a:xfrm>
                <a:off x="4535" y="3465"/>
                <a:ext cx="97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18" name="Freeform 393"/>
              <p:cNvSpPr>
                <a:spLocks/>
              </p:cNvSpPr>
              <p:nvPr/>
            </p:nvSpPr>
            <p:spPr bwMode="auto">
              <a:xfrm>
                <a:off x="4531" y="3465"/>
                <a:ext cx="8" cy="9"/>
              </a:xfrm>
              <a:custGeom>
                <a:avLst/>
                <a:gdLst>
                  <a:gd name="T0" fmla="*/ 1 w 12"/>
                  <a:gd name="T1" fmla="*/ 0 h 12"/>
                  <a:gd name="T2" fmla="*/ 0 w 12"/>
                  <a:gd name="T3" fmla="*/ 0 h 12"/>
                  <a:gd name="T4" fmla="*/ 0 w 12"/>
                  <a:gd name="T5" fmla="*/ 2 h 12"/>
                  <a:gd name="T6" fmla="*/ 2 w 12"/>
                  <a:gd name="T7" fmla="*/ 2 h 12"/>
                  <a:gd name="T8" fmla="*/ 1 w 12"/>
                  <a:gd name="T9" fmla="*/ 4 h 12"/>
                  <a:gd name="T10" fmla="*/ 1 w 12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Rectangle 394"/>
              <p:cNvSpPr>
                <a:spLocks noChangeArrowheads="1"/>
              </p:cNvSpPr>
              <p:nvPr/>
            </p:nvSpPr>
            <p:spPr bwMode="auto">
              <a:xfrm>
                <a:off x="4535" y="3370"/>
                <a:ext cx="97" cy="11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20" name="Freeform 395"/>
              <p:cNvSpPr>
                <a:spLocks/>
              </p:cNvSpPr>
              <p:nvPr/>
            </p:nvSpPr>
            <p:spPr bwMode="auto">
              <a:xfrm>
                <a:off x="4531" y="3370"/>
                <a:ext cx="8" cy="11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8 h 12"/>
                  <a:gd name="T4" fmla="*/ 1 w 12"/>
                  <a:gd name="T5" fmla="*/ 8 h 12"/>
                  <a:gd name="T6" fmla="*/ 1 w 12"/>
                  <a:gd name="T7" fmla="*/ 0 h 12"/>
                  <a:gd name="T8" fmla="*/ 2 w 12"/>
                  <a:gd name="T9" fmla="*/ 6 h 12"/>
                  <a:gd name="T10" fmla="*/ 0 w 12"/>
                  <a:gd name="T11" fmla="*/ 6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Rectangle 396"/>
              <p:cNvSpPr>
                <a:spLocks noChangeArrowheads="1"/>
              </p:cNvSpPr>
              <p:nvPr/>
            </p:nvSpPr>
            <p:spPr bwMode="auto">
              <a:xfrm>
                <a:off x="4755" y="3181"/>
                <a:ext cx="99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22" name="Freeform 397"/>
              <p:cNvSpPr>
                <a:spLocks/>
              </p:cNvSpPr>
              <p:nvPr/>
            </p:nvSpPr>
            <p:spPr bwMode="auto">
              <a:xfrm>
                <a:off x="4751" y="3055"/>
                <a:ext cx="9" cy="131"/>
              </a:xfrm>
              <a:custGeom>
                <a:avLst/>
                <a:gdLst>
                  <a:gd name="T0" fmla="*/ 0 w 12"/>
                  <a:gd name="T1" fmla="*/ 57 h 173"/>
                  <a:gd name="T2" fmla="*/ 4 w 12"/>
                  <a:gd name="T3" fmla="*/ 57 h 173"/>
                  <a:gd name="T4" fmla="*/ 4 w 12"/>
                  <a:gd name="T5" fmla="*/ 0 h 173"/>
                  <a:gd name="T6" fmla="*/ 1 w 12"/>
                  <a:gd name="T7" fmla="*/ 0 h 173"/>
                  <a:gd name="T8" fmla="*/ 0 w 12"/>
                  <a:gd name="T9" fmla="*/ 57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73">
                    <a:moveTo>
                      <a:pt x="0" y="173"/>
                    </a:moveTo>
                    <a:lnTo>
                      <a:pt x="10" y="173"/>
                    </a:lnTo>
                    <a:lnTo>
                      <a:pt x="12" y="0"/>
                    </a:lnTo>
                    <a:lnTo>
                      <a:pt x="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398"/>
              <p:cNvSpPr>
                <a:spLocks/>
              </p:cNvSpPr>
              <p:nvPr/>
            </p:nvSpPr>
            <p:spPr bwMode="auto">
              <a:xfrm>
                <a:off x="4751" y="3181"/>
                <a:ext cx="7" cy="9"/>
              </a:xfrm>
              <a:custGeom>
                <a:avLst/>
                <a:gdLst>
                  <a:gd name="T0" fmla="*/ 1 w 10"/>
                  <a:gd name="T1" fmla="*/ 4 h 12"/>
                  <a:gd name="T2" fmla="*/ 0 w 10"/>
                  <a:gd name="T3" fmla="*/ 4 h 12"/>
                  <a:gd name="T4" fmla="*/ 0 w 10"/>
                  <a:gd name="T5" fmla="*/ 2 h 12"/>
                  <a:gd name="T6" fmla="*/ 3 w 10"/>
                  <a:gd name="T7" fmla="*/ 2 h 12"/>
                  <a:gd name="T8" fmla="*/ 1 w 10"/>
                  <a:gd name="T9" fmla="*/ 0 h 12"/>
                  <a:gd name="T10" fmla="*/ 1 w 10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6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1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Rectangle 399"/>
              <p:cNvSpPr>
                <a:spLocks noChangeArrowheads="1"/>
              </p:cNvSpPr>
              <p:nvPr/>
            </p:nvSpPr>
            <p:spPr bwMode="auto">
              <a:xfrm>
                <a:off x="4757" y="3299"/>
                <a:ext cx="97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25" name="Freeform 400"/>
              <p:cNvSpPr>
                <a:spLocks/>
              </p:cNvSpPr>
              <p:nvPr/>
            </p:nvSpPr>
            <p:spPr bwMode="auto">
              <a:xfrm>
                <a:off x="4753" y="3299"/>
                <a:ext cx="8" cy="9"/>
              </a:xfrm>
              <a:custGeom>
                <a:avLst/>
                <a:gdLst>
                  <a:gd name="T0" fmla="*/ 1 w 12"/>
                  <a:gd name="T1" fmla="*/ 0 h 12"/>
                  <a:gd name="T2" fmla="*/ 0 w 12"/>
                  <a:gd name="T3" fmla="*/ 0 h 12"/>
                  <a:gd name="T4" fmla="*/ 0 w 12"/>
                  <a:gd name="T5" fmla="*/ 2 h 12"/>
                  <a:gd name="T6" fmla="*/ 2 w 12"/>
                  <a:gd name="T7" fmla="*/ 2 h 12"/>
                  <a:gd name="T8" fmla="*/ 1 w 12"/>
                  <a:gd name="T9" fmla="*/ 4 h 12"/>
                  <a:gd name="T10" fmla="*/ 1 w 12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Rectangle 401"/>
              <p:cNvSpPr>
                <a:spLocks noChangeArrowheads="1"/>
              </p:cNvSpPr>
              <p:nvPr/>
            </p:nvSpPr>
            <p:spPr bwMode="auto">
              <a:xfrm>
                <a:off x="4444" y="3006"/>
                <a:ext cx="8" cy="8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27" name="Rectangle 402"/>
              <p:cNvSpPr>
                <a:spLocks noChangeArrowheads="1"/>
              </p:cNvSpPr>
              <p:nvPr/>
            </p:nvSpPr>
            <p:spPr bwMode="auto">
              <a:xfrm>
                <a:off x="3990" y="2757"/>
                <a:ext cx="177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28" name="Rectangle 403"/>
              <p:cNvSpPr>
                <a:spLocks noChangeArrowheads="1"/>
              </p:cNvSpPr>
              <p:nvPr/>
            </p:nvSpPr>
            <p:spPr bwMode="auto">
              <a:xfrm>
                <a:off x="3982" y="2766"/>
                <a:ext cx="16" cy="9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29" name="Freeform 404"/>
              <p:cNvSpPr>
                <a:spLocks/>
              </p:cNvSpPr>
              <p:nvPr/>
            </p:nvSpPr>
            <p:spPr bwMode="auto">
              <a:xfrm>
                <a:off x="3982" y="2757"/>
                <a:ext cx="16" cy="18"/>
              </a:xfrm>
              <a:custGeom>
                <a:avLst/>
                <a:gdLst>
                  <a:gd name="T0" fmla="*/ 2 w 24"/>
                  <a:gd name="T1" fmla="*/ 0 h 24"/>
                  <a:gd name="T2" fmla="*/ 0 w 24"/>
                  <a:gd name="T3" fmla="*/ 0 h 24"/>
                  <a:gd name="T4" fmla="*/ 0 w 24"/>
                  <a:gd name="T5" fmla="*/ 4 h 24"/>
                  <a:gd name="T6" fmla="*/ 5 w 24"/>
                  <a:gd name="T7" fmla="*/ 4 h 24"/>
                  <a:gd name="T8" fmla="*/ 2 w 24"/>
                  <a:gd name="T9" fmla="*/ 8 h 24"/>
                  <a:gd name="T10" fmla="*/ 2 w 2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Rectangle 405"/>
              <p:cNvSpPr>
                <a:spLocks noChangeArrowheads="1"/>
              </p:cNvSpPr>
              <p:nvPr/>
            </p:nvSpPr>
            <p:spPr bwMode="auto">
              <a:xfrm>
                <a:off x="3990" y="3663"/>
                <a:ext cx="177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31" name="Freeform 406"/>
              <p:cNvSpPr>
                <a:spLocks/>
              </p:cNvSpPr>
              <p:nvPr/>
            </p:nvSpPr>
            <p:spPr bwMode="auto">
              <a:xfrm>
                <a:off x="3982" y="3663"/>
                <a:ext cx="16" cy="18"/>
              </a:xfrm>
              <a:custGeom>
                <a:avLst/>
                <a:gdLst>
                  <a:gd name="T0" fmla="*/ 0 w 24"/>
                  <a:gd name="T1" fmla="*/ 3 h 25"/>
                  <a:gd name="T2" fmla="*/ 0 w 24"/>
                  <a:gd name="T3" fmla="*/ 6 h 25"/>
                  <a:gd name="T4" fmla="*/ 2 w 24"/>
                  <a:gd name="T5" fmla="*/ 6 h 25"/>
                  <a:gd name="T6" fmla="*/ 2 w 24"/>
                  <a:gd name="T7" fmla="*/ 0 h 25"/>
                  <a:gd name="T8" fmla="*/ 5 w 24"/>
                  <a:gd name="T9" fmla="*/ 3 h 25"/>
                  <a:gd name="T10" fmla="*/ 0 w 24"/>
                  <a:gd name="T11" fmla="*/ 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5">
                    <a:moveTo>
                      <a:pt x="0" y="12"/>
                    </a:moveTo>
                    <a:lnTo>
                      <a:pt x="0" y="25"/>
                    </a:lnTo>
                    <a:lnTo>
                      <a:pt x="12" y="25"/>
                    </a:lnTo>
                    <a:lnTo>
                      <a:pt x="12" y="0"/>
                    </a:lnTo>
                    <a:lnTo>
                      <a:pt x="24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407"/>
              <p:cNvSpPr>
                <a:spLocks/>
              </p:cNvSpPr>
              <p:nvPr/>
            </p:nvSpPr>
            <p:spPr bwMode="auto">
              <a:xfrm>
                <a:off x="4159" y="2757"/>
                <a:ext cx="16" cy="18"/>
              </a:xfrm>
              <a:custGeom>
                <a:avLst/>
                <a:gdLst>
                  <a:gd name="T0" fmla="*/ 5 w 24"/>
                  <a:gd name="T1" fmla="*/ 4 h 24"/>
                  <a:gd name="T2" fmla="*/ 5 w 24"/>
                  <a:gd name="T3" fmla="*/ 0 h 24"/>
                  <a:gd name="T4" fmla="*/ 2 w 24"/>
                  <a:gd name="T5" fmla="*/ 0 h 24"/>
                  <a:gd name="T6" fmla="*/ 2 w 24"/>
                  <a:gd name="T7" fmla="*/ 8 h 24"/>
                  <a:gd name="T8" fmla="*/ 0 w 24"/>
                  <a:gd name="T9" fmla="*/ 4 h 24"/>
                  <a:gd name="T10" fmla="*/ 5 w 24"/>
                  <a:gd name="T11" fmla="*/ 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0"/>
                    </a:lnTo>
                    <a:lnTo>
                      <a:pt x="12" y="0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Rectangle 408"/>
              <p:cNvSpPr>
                <a:spLocks noChangeArrowheads="1"/>
              </p:cNvSpPr>
              <p:nvPr/>
            </p:nvSpPr>
            <p:spPr bwMode="auto">
              <a:xfrm>
                <a:off x="3990" y="2757"/>
                <a:ext cx="177" cy="1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34" name="Rectangle 409"/>
              <p:cNvSpPr>
                <a:spLocks noChangeArrowheads="1"/>
              </p:cNvSpPr>
              <p:nvPr/>
            </p:nvSpPr>
            <p:spPr bwMode="auto">
              <a:xfrm>
                <a:off x="3982" y="2766"/>
                <a:ext cx="16" cy="906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35" name="Freeform 410"/>
              <p:cNvSpPr>
                <a:spLocks/>
              </p:cNvSpPr>
              <p:nvPr/>
            </p:nvSpPr>
            <p:spPr bwMode="auto">
              <a:xfrm>
                <a:off x="3982" y="2757"/>
                <a:ext cx="16" cy="18"/>
              </a:xfrm>
              <a:custGeom>
                <a:avLst/>
                <a:gdLst>
                  <a:gd name="T0" fmla="*/ 2 w 24"/>
                  <a:gd name="T1" fmla="*/ 0 h 24"/>
                  <a:gd name="T2" fmla="*/ 0 w 24"/>
                  <a:gd name="T3" fmla="*/ 0 h 24"/>
                  <a:gd name="T4" fmla="*/ 0 w 24"/>
                  <a:gd name="T5" fmla="*/ 4 h 24"/>
                  <a:gd name="T6" fmla="*/ 5 w 24"/>
                  <a:gd name="T7" fmla="*/ 4 h 24"/>
                  <a:gd name="T8" fmla="*/ 2 w 24"/>
                  <a:gd name="T9" fmla="*/ 8 h 24"/>
                  <a:gd name="T10" fmla="*/ 2 w 2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Rectangle 411"/>
              <p:cNvSpPr>
                <a:spLocks noChangeArrowheads="1"/>
              </p:cNvSpPr>
              <p:nvPr/>
            </p:nvSpPr>
            <p:spPr bwMode="auto">
              <a:xfrm>
                <a:off x="3990" y="3663"/>
                <a:ext cx="177" cy="1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37" name="Freeform 412"/>
              <p:cNvSpPr>
                <a:spLocks/>
              </p:cNvSpPr>
              <p:nvPr/>
            </p:nvSpPr>
            <p:spPr bwMode="auto">
              <a:xfrm>
                <a:off x="3982" y="3663"/>
                <a:ext cx="16" cy="18"/>
              </a:xfrm>
              <a:custGeom>
                <a:avLst/>
                <a:gdLst>
                  <a:gd name="T0" fmla="*/ 0 w 24"/>
                  <a:gd name="T1" fmla="*/ 3 h 25"/>
                  <a:gd name="T2" fmla="*/ 0 w 24"/>
                  <a:gd name="T3" fmla="*/ 6 h 25"/>
                  <a:gd name="T4" fmla="*/ 2 w 24"/>
                  <a:gd name="T5" fmla="*/ 6 h 25"/>
                  <a:gd name="T6" fmla="*/ 2 w 24"/>
                  <a:gd name="T7" fmla="*/ 0 h 25"/>
                  <a:gd name="T8" fmla="*/ 5 w 24"/>
                  <a:gd name="T9" fmla="*/ 3 h 25"/>
                  <a:gd name="T10" fmla="*/ 0 w 24"/>
                  <a:gd name="T11" fmla="*/ 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5">
                    <a:moveTo>
                      <a:pt x="0" y="12"/>
                    </a:moveTo>
                    <a:lnTo>
                      <a:pt x="0" y="25"/>
                    </a:lnTo>
                    <a:lnTo>
                      <a:pt x="12" y="25"/>
                    </a:lnTo>
                    <a:lnTo>
                      <a:pt x="12" y="0"/>
                    </a:lnTo>
                    <a:lnTo>
                      <a:pt x="24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413"/>
              <p:cNvSpPr>
                <a:spLocks/>
              </p:cNvSpPr>
              <p:nvPr/>
            </p:nvSpPr>
            <p:spPr bwMode="auto">
              <a:xfrm>
                <a:off x="4159" y="2757"/>
                <a:ext cx="16" cy="18"/>
              </a:xfrm>
              <a:custGeom>
                <a:avLst/>
                <a:gdLst>
                  <a:gd name="T0" fmla="*/ 5 w 24"/>
                  <a:gd name="T1" fmla="*/ 4 h 24"/>
                  <a:gd name="T2" fmla="*/ 5 w 24"/>
                  <a:gd name="T3" fmla="*/ 0 h 24"/>
                  <a:gd name="T4" fmla="*/ 2 w 24"/>
                  <a:gd name="T5" fmla="*/ 0 h 24"/>
                  <a:gd name="T6" fmla="*/ 2 w 24"/>
                  <a:gd name="T7" fmla="*/ 8 h 24"/>
                  <a:gd name="T8" fmla="*/ 0 w 24"/>
                  <a:gd name="T9" fmla="*/ 4 h 24"/>
                  <a:gd name="T10" fmla="*/ 5 w 24"/>
                  <a:gd name="T11" fmla="*/ 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0"/>
                    </a:lnTo>
                    <a:lnTo>
                      <a:pt x="12" y="0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Rectangle 414"/>
              <p:cNvSpPr>
                <a:spLocks noChangeArrowheads="1"/>
              </p:cNvSpPr>
              <p:nvPr/>
            </p:nvSpPr>
            <p:spPr bwMode="auto">
              <a:xfrm>
                <a:off x="4159" y="2766"/>
                <a:ext cx="16" cy="906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40" name="Line 415"/>
              <p:cNvSpPr>
                <a:spLocks noChangeShapeType="1"/>
              </p:cNvSpPr>
              <p:nvPr/>
            </p:nvSpPr>
            <p:spPr bwMode="auto">
              <a:xfrm>
                <a:off x="4492" y="2924"/>
                <a:ext cx="48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" name="Line 416"/>
              <p:cNvSpPr>
                <a:spLocks noChangeShapeType="1"/>
              </p:cNvSpPr>
              <p:nvPr/>
            </p:nvSpPr>
            <p:spPr bwMode="auto">
              <a:xfrm>
                <a:off x="4496" y="3172"/>
                <a:ext cx="48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" name="Line 417"/>
              <p:cNvSpPr>
                <a:spLocks noChangeShapeType="1"/>
              </p:cNvSpPr>
              <p:nvPr/>
            </p:nvSpPr>
            <p:spPr bwMode="auto">
              <a:xfrm rot="16200000" flipH="1">
                <a:off x="4496" y="313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" name="Line 418"/>
              <p:cNvSpPr>
                <a:spLocks noChangeShapeType="1"/>
              </p:cNvSpPr>
              <p:nvPr/>
            </p:nvSpPr>
            <p:spPr bwMode="auto">
              <a:xfrm rot="16200000" flipH="1">
                <a:off x="4500" y="2964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" name="Line 419"/>
              <p:cNvSpPr>
                <a:spLocks noChangeShapeType="1"/>
              </p:cNvSpPr>
              <p:nvPr/>
            </p:nvSpPr>
            <p:spPr bwMode="auto">
              <a:xfrm rot="16200000" flipH="1">
                <a:off x="4700" y="3368"/>
                <a:ext cx="120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" name="Line 420"/>
              <p:cNvSpPr>
                <a:spLocks noChangeShapeType="1"/>
              </p:cNvSpPr>
              <p:nvPr/>
            </p:nvSpPr>
            <p:spPr bwMode="auto">
              <a:xfrm rot="16200000" flipH="1">
                <a:off x="4496" y="350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" name="Line 421"/>
              <p:cNvSpPr>
                <a:spLocks noChangeShapeType="1"/>
              </p:cNvSpPr>
              <p:nvPr/>
            </p:nvSpPr>
            <p:spPr bwMode="auto">
              <a:xfrm>
                <a:off x="4712" y="3060"/>
                <a:ext cx="48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" name="Rectangle 422"/>
              <p:cNvSpPr>
                <a:spLocks noChangeArrowheads="1"/>
              </p:cNvSpPr>
              <p:nvPr/>
            </p:nvSpPr>
            <p:spPr bwMode="auto">
              <a:xfrm>
                <a:off x="4891" y="3234"/>
                <a:ext cx="236" cy="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</p:grpSp>
        <p:grpSp>
          <p:nvGrpSpPr>
            <p:cNvPr id="180" name="Group 423"/>
            <p:cNvGrpSpPr>
              <a:grpSpLocks/>
            </p:cNvGrpSpPr>
            <p:nvPr/>
          </p:nvGrpSpPr>
          <p:grpSpPr bwMode="auto">
            <a:xfrm>
              <a:off x="3975" y="1754"/>
              <a:ext cx="1172" cy="1061"/>
              <a:chOff x="3975" y="1754"/>
              <a:chExt cx="1172" cy="1061"/>
            </a:xfrm>
          </p:grpSpPr>
          <p:sp>
            <p:nvSpPr>
              <p:cNvPr id="181" name="Text Box 424"/>
              <p:cNvSpPr txBox="1">
                <a:spLocks noChangeArrowheads="1"/>
              </p:cNvSpPr>
              <p:nvPr/>
            </p:nvSpPr>
            <p:spPr bwMode="auto">
              <a:xfrm>
                <a:off x="3975" y="2119"/>
                <a:ext cx="11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2400" b="1">
                    <a:solidFill>
                      <a:schemeClr val="tx2"/>
                    </a:solidFill>
                  </a:rPr>
                  <a:t>Equivalentes</a:t>
                </a:r>
              </a:p>
            </p:txBody>
          </p:sp>
          <p:sp>
            <p:nvSpPr>
              <p:cNvPr id="182" name="Line 425"/>
              <p:cNvSpPr>
                <a:spLocks noChangeShapeType="1"/>
              </p:cNvSpPr>
              <p:nvPr/>
            </p:nvSpPr>
            <p:spPr bwMode="auto">
              <a:xfrm flipV="1">
                <a:off x="4554" y="1754"/>
                <a:ext cx="0" cy="419"/>
              </a:xfrm>
              <a:prstGeom prst="line">
                <a:avLst/>
              </a:prstGeom>
              <a:noFill/>
              <a:ln w="31750">
                <a:solidFill>
                  <a:schemeClr val="tx2"/>
                </a:solidFill>
                <a:round/>
                <a:headEnd type="none" w="sm" len="sm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Line 426"/>
              <p:cNvSpPr>
                <a:spLocks noChangeShapeType="1"/>
              </p:cNvSpPr>
              <p:nvPr/>
            </p:nvSpPr>
            <p:spPr bwMode="auto">
              <a:xfrm>
                <a:off x="4551" y="2396"/>
                <a:ext cx="0" cy="419"/>
              </a:xfrm>
              <a:prstGeom prst="line">
                <a:avLst/>
              </a:prstGeom>
              <a:noFill/>
              <a:ln w="31750">
                <a:solidFill>
                  <a:schemeClr val="tx2"/>
                </a:solidFill>
                <a:round/>
                <a:headEnd type="none" w="sm" len="sm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2" name="Group 427"/>
          <p:cNvGrpSpPr>
            <a:grpSpLocks/>
          </p:cNvGrpSpPr>
          <p:nvPr/>
        </p:nvGrpSpPr>
        <p:grpSpPr bwMode="auto">
          <a:xfrm>
            <a:off x="711200" y="4573588"/>
            <a:ext cx="1944688" cy="1147762"/>
            <a:chOff x="448" y="2881"/>
            <a:chExt cx="1225" cy="723"/>
          </a:xfrm>
        </p:grpSpPr>
        <p:sp>
          <p:nvSpPr>
            <p:cNvPr id="433" name="Rectangle 428"/>
            <p:cNvSpPr>
              <a:spLocks noChangeArrowheads="1"/>
            </p:cNvSpPr>
            <p:nvPr/>
          </p:nvSpPr>
          <p:spPr bwMode="auto">
            <a:xfrm>
              <a:off x="722" y="2881"/>
              <a:ext cx="627" cy="1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434" name="Rectangle 429"/>
            <p:cNvSpPr>
              <a:spLocks noChangeArrowheads="1"/>
            </p:cNvSpPr>
            <p:nvPr/>
          </p:nvSpPr>
          <p:spPr bwMode="auto">
            <a:xfrm>
              <a:off x="714" y="2890"/>
              <a:ext cx="16" cy="70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435" name="Freeform 430"/>
            <p:cNvSpPr>
              <a:spLocks/>
            </p:cNvSpPr>
            <p:nvPr/>
          </p:nvSpPr>
          <p:spPr bwMode="auto">
            <a:xfrm>
              <a:off x="714" y="2881"/>
              <a:ext cx="16" cy="18"/>
            </a:xfrm>
            <a:custGeom>
              <a:avLst/>
              <a:gdLst>
                <a:gd name="T0" fmla="*/ 2 w 24"/>
                <a:gd name="T1" fmla="*/ 0 h 24"/>
                <a:gd name="T2" fmla="*/ 0 w 24"/>
                <a:gd name="T3" fmla="*/ 0 h 24"/>
                <a:gd name="T4" fmla="*/ 0 w 24"/>
                <a:gd name="T5" fmla="*/ 4 h 24"/>
                <a:gd name="T6" fmla="*/ 5 w 24"/>
                <a:gd name="T7" fmla="*/ 4 h 24"/>
                <a:gd name="T8" fmla="*/ 2 w 24"/>
                <a:gd name="T9" fmla="*/ 8 h 24"/>
                <a:gd name="T10" fmla="*/ 2 w 24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Rectangle 431"/>
            <p:cNvSpPr>
              <a:spLocks noChangeArrowheads="1"/>
            </p:cNvSpPr>
            <p:nvPr/>
          </p:nvSpPr>
          <p:spPr bwMode="auto">
            <a:xfrm>
              <a:off x="722" y="3586"/>
              <a:ext cx="627" cy="1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437" name="Freeform 432"/>
            <p:cNvSpPr>
              <a:spLocks/>
            </p:cNvSpPr>
            <p:nvPr/>
          </p:nvSpPr>
          <p:spPr bwMode="auto">
            <a:xfrm>
              <a:off x="714" y="3586"/>
              <a:ext cx="16" cy="18"/>
            </a:xfrm>
            <a:custGeom>
              <a:avLst/>
              <a:gdLst>
                <a:gd name="T0" fmla="*/ 0 w 24"/>
                <a:gd name="T1" fmla="*/ 4 h 24"/>
                <a:gd name="T2" fmla="*/ 0 w 24"/>
                <a:gd name="T3" fmla="*/ 8 h 24"/>
                <a:gd name="T4" fmla="*/ 2 w 24"/>
                <a:gd name="T5" fmla="*/ 8 h 24"/>
                <a:gd name="T6" fmla="*/ 2 w 24"/>
                <a:gd name="T7" fmla="*/ 0 h 24"/>
                <a:gd name="T8" fmla="*/ 5 w 24"/>
                <a:gd name="T9" fmla="*/ 4 h 24"/>
                <a:gd name="T10" fmla="*/ 0 w 24"/>
                <a:gd name="T11" fmla="*/ 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4">
                  <a:moveTo>
                    <a:pt x="0" y="12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Rectangle 433"/>
            <p:cNvSpPr>
              <a:spLocks noChangeArrowheads="1"/>
            </p:cNvSpPr>
            <p:nvPr/>
          </p:nvSpPr>
          <p:spPr bwMode="auto">
            <a:xfrm>
              <a:off x="1341" y="2890"/>
              <a:ext cx="16" cy="70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439" name="Freeform 434"/>
            <p:cNvSpPr>
              <a:spLocks/>
            </p:cNvSpPr>
            <p:nvPr/>
          </p:nvSpPr>
          <p:spPr bwMode="auto">
            <a:xfrm>
              <a:off x="1341" y="3586"/>
              <a:ext cx="16" cy="18"/>
            </a:xfrm>
            <a:custGeom>
              <a:avLst/>
              <a:gdLst>
                <a:gd name="T0" fmla="*/ 2 w 24"/>
                <a:gd name="T1" fmla="*/ 8 h 24"/>
                <a:gd name="T2" fmla="*/ 5 w 24"/>
                <a:gd name="T3" fmla="*/ 8 h 24"/>
                <a:gd name="T4" fmla="*/ 5 w 24"/>
                <a:gd name="T5" fmla="*/ 4 h 24"/>
                <a:gd name="T6" fmla="*/ 0 w 24"/>
                <a:gd name="T7" fmla="*/ 4 h 24"/>
                <a:gd name="T8" fmla="*/ 2 w 24"/>
                <a:gd name="T9" fmla="*/ 0 h 24"/>
                <a:gd name="T10" fmla="*/ 2 w 24"/>
                <a:gd name="T11" fmla="*/ 8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24" y="24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435"/>
            <p:cNvSpPr>
              <a:spLocks/>
            </p:cNvSpPr>
            <p:nvPr/>
          </p:nvSpPr>
          <p:spPr bwMode="auto">
            <a:xfrm>
              <a:off x="1341" y="2881"/>
              <a:ext cx="16" cy="18"/>
            </a:xfrm>
            <a:custGeom>
              <a:avLst/>
              <a:gdLst>
                <a:gd name="T0" fmla="*/ 5 w 24"/>
                <a:gd name="T1" fmla="*/ 4 h 24"/>
                <a:gd name="T2" fmla="*/ 5 w 24"/>
                <a:gd name="T3" fmla="*/ 0 h 24"/>
                <a:gd name="T4" fmla="*/ 2 w 24"/>
                <a:gd name="T5" fmla="*/ 0 h 24"/>
                <a:gd name="T6" fmla="*/ 2 w 24"/>
                <a:gd name="T7" fmla="*/ 8 h 24"/>
                <a:gd name="T8" fmla="*/ 0 w 24"/>
                <a:gd name="T9" fmla="*/ 4 h 24"/>
                <a:gd name="T10" fmla="*/ 5 w 24"/>
                <a:gd name="T11" fmla="*/ 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Rectangle 436"/>
            <p:cNvSpPr>
              <a:spLocks noChangeArrowheads="1"/>
            </p:cNvSpPr>
            <p:nvPr/>
          </p:nvSpPr>
          <p:spPr bwMode="auto">
            <a:xfrm>
              <a:off x="1352" y="3245"/>
              <a:ext cx="227" cy="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442" name="Rectangle 437"/>
            <p:cNvSpPr>
              <a:spLocks noChangeArrowheads="1"/>
            </p:cNvSpPr>
            <p:nvPr/>
          </p:nvSpPr>
          <p:spPr bwMode="auto">
            <a:xfrm>
              <a:off x="1630" y="3150"/>
              <a:ext cx="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f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443" name="Rectangle 438"/>
            <p:cNvSpPr>
              <a:spLocks noChangeArrowheads="1"/>
            </p:cNvSpPr>
            <p:nvPr/>
          </p:nvSpPr>
          <p:spPr bwMode="auto">
            <a:xfrm>
              <a:off x="448" y="294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x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444" name="Rectangle 439"/>
            <p:cNvSpPr>
              <a:spLocks noChangeArrowheads="1"/>
            </p:cNvSpPr>
            <p:nvPr/>
          </p:nvSpPr>
          <p:spPr bwMode="auto">
            <a:xfrm>
              <a:off x="448" y="3156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y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445" name="Rectangle 440"/>
            <p:cNvSpPr>
              <a:spLocks noChangeArrowheads="1"/>
            </p:cNvSpPr>
            <p:nvPr/>
          </p:nvSpPr>
          <p:spPr bwMode="auto">
            <a:xfrm>
              <a:off x="569" y="3444"/>
              <a:ext cx="152" cy="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446" name="Rectangle 441"/>
            <p:cNvSpPr>
              <a:spLocks noChangeArrowheads="1"/>
            </p:cNvSpPr>
            <p:nvPr/>
          </p:nvSpPr>
          <p:spPr bwMode="auto">
            <a:xfrm>
              <a:off x="448" y="3343"/>
              <a:ext cx="5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z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447" name="Rectangle 442"/>
            <p:cNvSpPr>
              <a:spLocks noChangeArrowheads="1"/>
            </p:cNvSpPr>
            <p:nvPr/>
          </p:nvSpPr>
          <p:spPr bwMode="auto">
            <a:xfrm>
              <a:off x="853" y="316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3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448" name="Rectangle 443"/>
            <p:cNvSpPr>
              <a:spLocks noChangeArrowheads="1"/>
            </p:cNvSpPr>
            <p:nvPr/>
          </p:nvSpPr>
          <p:spPr bwMode="auto">
            <a:xfrm>
              <a:off x="918" y="3169"/>
              <a:ext cx="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-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449" name="Rectangle 444"/>
            <p:cNvSpPr>
              <a:spLocks noChangeArrowheads="1"/>
            </p:cNvSpPr>
            <p:nvPr/>
          </p:nvSpPr>
          <p:spPr bwMode="auto">
            <a:xfrm>
              <a:off x="962" y="3169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L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450" name="Rectangle 445"/>
            <p:cNvSpPr>
              <a:spLocks noChangeArrowheads="1"/>
            </p:cNvSpPr>
            <p:nvPr/>
          </p:nvSpPr>
          <p:spPr bwMode="auto">
            <a:xfrm>
              <a:off x="1043" y="3169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U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451" name="Rectangle 446"/>
            <p:cNvSpPr>
              <a:spLocks noChangeArrowheads="1"/>
            </p:cNvSpPr>
            <p:nvPr/>
          </p:nvSpPr>
          <p:spPr bwMode="auto">
            <a:xfrm>
              <a:off x="1139" y="3169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T</a:t>
              </a:r>
              <a:endParaRPr lang="es-ES_tradnl" altLang="en-US" b="1">
                <a:solidFill>
                  <a:schemeClr val="tx2"/>
                </a:solidFill>
              </a:endParaRPr>
            </a:p>
          </p:txBody>
        </p:sp>
        <p:sp>
          <p:nvSpPr>
            <p:cNvPr id="452" name="Rectangle 447"/>
            <p:cNvSpPr>
              <a:spLocks noChangeArrowheads="1"/>
            </p:cNvSpPr>
            <p:nvPr/>
          </p:nvSpPr>
          <p:spPr bwMode="auto">
            <a:xfrm>
              <a:off x="569" y="3252"/>
              <a:ext cx="152" cy="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453" name="Rectangle 448"/>
            <p:cNvSpPr>
              <a:spLocks noChangeArrowheads="1"/>
            </p:cNvSpPr>
            <p:nvPr/>
          </p:nvSpPr>
          <p:spPr bwMode="auto">
            <a:xfrm>
              <a:off x="565" y="3017"/>
              <a:ext cx="152" cy="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12503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4294967295"/>
          </p:nvPr>
        </p:nvSpPr>
        <p:spPr>
          <a:xfrm>
            <a:off x="7010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fld id="{C957522D-AC17-4FA6-837C-B86B231F8BE1}" type="datetime1">
              <a:rPr lang="es-ES" smtClean="0"/>
              <a:pPr/>
              <a:t>18/11/2016</a:t>
            </a:fld>
            <a:endParaRPr lang="en-US"/>
          </a:p>
        </p:txBody>
      </p:sp>
      <p:pic>
        <p:nvPicPr>
          <p:cNvPr id="4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0" r="34857" b="10588"/>
          <a:stretch>
            <a:fillRect/>
          </a:stretch>
        </p:blipFill>
        <p:spPr bwMode="auto">
          <a:xfrm>
            <a:off x="931983" y="0"/>
            <a:ext cx="7414237" cy="67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5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ectángulo 236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6" name="Imagen 2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15" y="-18434"/>
            <a:ext cx="8597768" cy="6562109"/>
          </a:xfrm>
          <a:prstGeom prst="rect">
            <a:avLst/>
          </a:prstGeom>
        </p:spPr>
      </p:pic>
      <p:sp>
        <p:nvSpPr>
          <p:cNvPr id="238" name="Line 554"/>
          <p:cNvSpPr>
            <a:spLocks noChangeShapeType="1"/>
          </p:cNvSpPr>
          <p:nvPr/>
        </p:nvSpPr>
        <p:spPr bwMode="auto">
          <a:xfrm flipV="1">
            <a:off x="5184648" y="5181600"/>
            <a:ext cx="1684338" cy="609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744" y="457200"/>
            <a:ext cx="7943088" cy="1143000"/>
          </a:xfrm>
        </p:spPr>
        <p:txBody>
          <a:bodyPr/>
          <a:lstStyle/>
          <a:p>
            <a:r>
              <a:rPr lang="en-US" dirty="0" err="1" smtClean="0"/>
              <a:t>Elementos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FPGA-SRAM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0600" y="1600200"/>
            <a:ext cx="8080248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 </a:t>
            </a:r>
            <a:r>
              <a:rPr lang="en-US" sz="2400" dirty="0" err="1" smtClean="0"/>
              <a:t>basan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memorias</a:t>
            </a:r>
            <a:r>
              <a:rPr lang="en-US" sz="2400" dirty="0" smtClean="0"/>
              <a:t> SRAM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mecanismo</a:t>
            </a:r>
            <a:r>
              <a:rPr lang="en-US" sz="2400" dirty="0" smtClean="0"/>
              <a:t> de </a:t>
            </a:r>
            <a:r>
              <a:rPr lang="en-US" sz="2400" dirty="0" err="1" smtClean="0"/>
              <a:t>configuración</a:t>
            </a:r>
            <a:endParaRPr lang="en-US" sz="2400" dirty="0" smtClean="0"/>
          </a:p>
          <a:p>
            <a:r>
              <a:rPr lang="en-US" sz="2400" dirty="0" smtClean="0"/>
              <a:t>Una </a:t>
            </a:r>
            <a:r>
              <a:rPr lang="en-US" sz="2400" dirty="0" err="1" smtClean="0"/>
              <a:t>memoria</a:t>
            </a:r>
            <a:r>
              <a:rPr lang="en-US" sz="2400" dirty="0" smtClean="0"/>
              <a:t> SRAM </a:t>
            </a:r>
            <a:r>
              <a:rPr lang="en-US" sz="2400" dirty="0" err="1" smtClean="0"/>
              <a:t>conectada</a:t>
            </a:r>
            <a:r>
              <a:rPr lang="en-US" sz="2400" dirty="0" smtClean="0"/>
              <a:t> un switch para </a:t>
            </a:r>
            <a:r>
              <a:rPr lang="en-US" sz="2400" dirty="0" err="1" smtClean="0"/>
              <a:t>conectar</a:t>
            </a:r>
            <a:r>
              <a:rPr lang="en-US" sz="2400" dirty="0" smtClean="0"/>
              <a:t> </a:t>
            </a:r>
            <a:r>
              <a:rPr lang="en-US" sz="2400" dirty="0" err="1" smtClean="0"/>
              <a:t>rutas</a:t>
            </a:r>
            <a:r>
              <a:rPr lang="en-US" sz="2400" dirty="0" smtClean="0"/>
              <a:t>, </a:t>
            </a:r>
            <a:r>
              <a:rPr lang="en-US" sz="2400" dirty="0" err="1" smtClean="0"/>
              <a:t>memorias</a:t>
            </a:r>
            <a:r>
              <a:rPr lang="en-US" sz="2400" dirty="0" smtClean="0"/>
              <a:t> </a:t>
            </a:r>
            <a:r>
              <a:rPr lang="en-US" sz="2400" dirty="0" err="1" smtClean="0"/>
              <a:t>conectada</a:t>
            </a:r>
            <a:r>
              <a:rPr lang="en-US" sz="2400" dirty="0" smtClean="0"/>
              <a:t> a  multiplexor para </a:t>
            </a:r>
            <a:r>
              <a:rPr lang="en-US" sz="2400" dirty="0" err="1" smtClean="0"/>
              <a:t>hacer</a:t>
            </a:r>
            <a:r>
              <a:rPr lang="en-US" sz="2400" dirty="0" smtClean="0"/>
              <a:t> LUTs</a:t>
            </a:r>
          </a:p>
          <a:p>
            <a:r>
              <a:rPr lang="en-US" sz="2400" dirty="0" smtClean="0"/>
              <a:t>Una K-LUT </a:t>
            </a:r>
            <a:r>
              <a:rPr lang="en-US" sz="2400" dirty="0" err="1" smtClean="0"/>
              <a:t>puede</a:t>
            </a:r>
            <a:r>
              <a:rPr lang="en-US" sz="2400" dirty="0" smtClean="0"/>
              <a:t> </a:t>
            </a:r>
            <a:r>
              <a:rPr lang="en-US" sz="2400" dirty="0" err="1" smtClean="0"/>
              <a:t>construir</a:t>
            </a:r>
            <a:r>
              <a:rPr lang="en-US" sz="2400" dirty="0" smtClean="0"/>
              <a:t> </a:t>
            </a:r>
            <a:r>
              <a:rPr lang="en-US" sz="2400" dirty="0" err="1" smtClean="0"/>
              <a:t>funciones</a:t>
            </a:r>
            <a:r>
              <a:rPr lang="en-US" sz="2400" dirty="0" smtClean="0"/>
              <a:t> de K variables (o </a:t>
            </a:r>
            <a:r>
              <a:rPr lang="en-US" sz="2400" dirty="0" err="1" smtClean="0"/>
              <a:t>menos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La FPGA </a:t>
            </a:r>
            <a:r>
              <a:rPr lang="en-US" sz="2400" dirty="0" err="1" smtClean="0"/>
              <a:t>es</a:t>
            </a:r>
            <a:r>
              <a:rPr lang="en-US" sz="2400" dirty="0" smtClean="0"/>
              <a:t> un array de CLBs (Configurable Logic Block)</a:t>
            </a:r>
          </a:p>
          <a:p>
            <a:r>
              <a:rPr lang="en-US" sz="2400" dirty="0" smtClean="0"/>
              <a:t>Un CLB </a:t>
            </a:r>
            <a:r>
              <a:rPr lang="en-US" sz="2400" dirty="0" err="1" smtClean="0"/>
              <a:t>completo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compuesto</a:t>
            </a:r>
            <a:r>
              <a:rPr lang="en-US" sz="2400" dirty="0" smtClean="0"/>
              <a:t> de </a:t>
            </a:r>
            <a:r>
              <a:rPr lang="en-US" sz="2400" dirty="0" err="1" smtClean="0"/>
              <a:t>varias</a:t>
            </a:r>
            <a:r>
              <a:rPr lang="en-US" sz="2400" dirty="0" smtClean="0"/>
              <a:t> LUTs y FF</a:t>
            </a:r>
          </a:p>
          <a:p>
            <a:r>
              <a:rPr lang="en-US" sz="2400" dirty="0" smtClean="0"/>
              <a:t>Fabless</a:t>
            </a:r>
            <a:endParaRPr lang="en-US" sz="2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4294967295"/>
          </p:nvPr>
        </p:nvSpPr>
        <p:spPr>
          <a:xfrm>
            <a:off x="7010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fld id="{C957522D-AC17-4FA6-837C-B86B231F8BE1}" type="datetime1">
              <a:rPr lang="es-ES" smtClean="0"/>
              <a:pPr/>
              <a:t>18/11/2016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294967295"/>
          </p:nvPr>
        </p:nvSpPr>
        <p:spPr>
          <a:xfrm>
            <a:off x="62484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Departamento de Ingeniería Electrónica. Microelectrónica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Leyes</a:t>
            </a:r>
            <a:r>
              <a:rPr lang="en-US" sz="3200" dirty="0"/>
              <a:t> de Murphy: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000" dirty="0"/>
              <a:t>Si </a:t>
            </a:r>
            <a:r>
              <a:rPr lang="en-US" sz="2000" dirty="0" err="1"/>
              <a:t>algo</a:t>
            </a:r>
            <a:r>
              <a:rPr lang="en-US" sz="2000" dirty="0"/>
              <a:t>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ir</a:t>
            </a:r>
            <a:r>
              <a:rPr lang="en-US" sz="2000" dirty="0"/>
              <a:t> mal, se </a:t>
            </a:r>
            <a:r>
              <a:rPr lang="en-US" sz="2000" dirty="0" err="1"/>
              <a:t>manifestará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peor</a:t>
            </a:r>
            <a:r>
              <a:rPr lang="en-US" sz="2000" dirty="0"/>
              <a:t> </a:t>
            </a:r>
            <a:r>
              <a:rPr lang="en-US" sz="2000" dirty="0" err="1"/>
              <a:t>momento</a:t>
            </a:r>
            <a:r>
              <a:rPr lang="en-US" sz="2000" dirty="0"/>
              <a:t> </a:t>
            </a:r>
            <a:r>
              <a:rPr lang="en-US" sz="2000" dirty="0" err="1"/>
              <a:t>posible</a:t>
            </a:r>
            <a:endParaRPr lang="en-US" sz="2000" dirty="0"/>
          </a:p>
          <a:p>
            <a:pPr marL="596646" indent="-514350">
              <a:buFont typeface="+mj-lt"/>
              <a:buAutoNum type="arabicPeriod"/>
            </a:pPr>
            <a:r>
              <a:rPr lang="en-US" sz="2000" dirty="0"/>
              <a:t>Si un </a:t>
            </a:r>
            <a:r>
              <a:rPr lang="en-US" sz="2000" dirty="0" err="1"/>
              <a:t>proceso</a:t>
            </a:r>
            <a:r>
              <a:rPr lang="en-US" sz="2000" dirty="0"/>
              <a:t> </a:t>
            </a:r>
            <a:r>
              <a:rPr lang="en-US" sz="2000" dirty="0" err="1"/>
              <a:t>parece</a:t>
            </a:r>
            <a:r>
              <a:rPr lang="en-US" sz="2000" dirty="0"/>
              <a:t> que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bien</a:t>
            </a:r>
            <a:r>
              <a:rPr lang="en-US" sz="2000" dirty="0"/>
              <a:t>,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</a:t>
            </a:r>
            <a:r>
              <a:rPr lang="en-US" sz="2000" dirty="0" err="1"/>
              <a:t>seguramente</a:t>
            </a:r>
            <a:r>
              <a:rPr lang="en-US" sz="2000" dirty="0"/>
              <a:t> has </a:t>
            </a:r>
            <a:r>
              <a:rPr lang="en-US" sz="2000" dirty="0" err="1"/>
              <a:t>pasado</a:t>
            </a:r>
            <a:r>
              <a:rPr lang="en-US" sz="2000" dirty="0"/>
              <a:t> </a:t>
            </a:r>
            <a:r>
              <a:rPr lang="en-US" sz="2000" dirty="0" err="1"/>
              <a:t>algo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alto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498080" cy="1143000"/>
          </a:xfrm>
        </p:spPr>
        <p:txBody>
          <a:bodyPr/>
          <a:lstStyle/>
          <a:p>
            <a:r>
              <a:rPr lang="en-US" dirty="0" smtClean="0"/>
              <a:t>FPGA </a:t>
            </a:r>
            <a:r>
              <a:rPr lang="en-US" dirty="0" err="1" smtClean="0"/>
              <a:t>Antifusible</a:t>
            </a:r>
            <a:r>
              <a:rPr lang="en-US" dirty="0" smtClean="0"/>
              <a:t> de </a:t>
            </a:r>
            <a:r>
              <a:rPr lang="en-US" dirty="0" err="1" smtClean="0"/>
              <a:t>Microsemi</a:t>
            </a:r>
            <a:endParaRPr lang="en-US" dirty="0"/>
          </a:p>
        </p:txBody>
      </p:sp>
      <p:grpSp>
        <p:nvGrpSpPr>
          <p:cNvPr id="7" name="Group 3235"/>
          <p:cNvGrpSpPr>
            <a:grpSpLocks/>
          </p:cNvGrpSpPr>
          <p:nvPr/>
        </p:nvGrpSpPr>
        <p:grpSpPr bwMode="auto">
          <a:xfrm>
            <a:off x="1068388" y="930275"/>
            <a:ext cx="6881812" cy="5310188"/>
            <a:chOff x="673" y="586"/>
            <a:chExt cx="4335" cy="3345"/>
          </a:xfrm>
        </p:grpSpPr>
        <p:grpSp>
          <p:nvGrpSpPr>
            <p:cNvPr id="8" name="Group 3231"/>
            <p:cNvGrpSpPr>
              <a:grpSpLocks/>
            </p:cNvGrpSpPr>
            <p:nvPr/>
          </p:nvGrpSpPr>
          <p:grpSpPr bwMode="auto">
            <a:xfrm>
              <a:off x="3197" y="613"/>
              <a:ext cx="174" cy="3203"/>
              <a:chOff x="3196" y="613"/>
              <a:chExt cx="175" cy="3322"/>
            </a:xfrm>
          </p:grpSpPr>
          <p:sp>
            <p:nvSpPr>
              <p:cNvPr id="2270" name="Rectangle 2174"/>
              <p:cNvSpPr>
                <a:spLocks noChangeArrowheads="1"/>
              </p:cNvSpPr>
              <p:nvPr/>
            </p:nvSpPr>
            <p:spPr bwMode="auto">
              <a:xfrm>
                <a:off x="3196" y="2828"/>
                <a:ext cx="3" cy="1107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271" name="Rectangle 2175"/>
              <p:cNvSpPr>
                <a:spLocks noChangeArrowheads="1"/>
              </p:cNvSpPr>
              <p:nvPr/>
            </p:nvSpPr>
            <p:spPr bwMode="auto">
              <a:xfrm>
                <a:off x="3282" y="2828"/>
                <a:ext cx="3" cy="1107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272" name="Rectangle 2176"/>
              <p:cNvSpPr>
                <a:spLocks noChangeArrowheads="1"/>
              </p:cNvSpPr>
              <p:nvPr/>
            </p:nvSpPr>
            <p:spPr bwMode="auto">
              <a:xfrm>
                <a:off x="3367" y="2828"/>
                <a:ext cx="4" cy="1107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273" name="Rectangle 2184"/>
              <p:cNvSpPr>
                <a:spLocks noChangeArrowheads="1"/>
              </p:cNvSpPr>
              <p:nvPr/>
            </p:nvSpPr>
            <p:spPr bwMode="auto">
              <a:xfrm>
                <a:off x="3196" y="1721"/>
                <a:ext cx="3" cy="1107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274" name="Rectangle 2185"/>
              <p:cNvSpPr>
                <a:spLocks noChangeArrowheads="1"/>
              </p:cNvSpPr>
              <p:nvPr/>
            </p:nvSpPr>
            <p:spPr bwMode="auto">
              <a:xfrm>
                <a:off x="3282" y="1721"/>
                <a:ext cx="3" cy="1107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275" name="Rectangle 2186"/>
              <p:cNvSpPr>
                <a:spLocks noChangeArrowheads="1"/>
              </p:cNvSpPr>
              <p:nvPr/>
            </p:nvSpPr>
            <p:spPr bwMode="auto">
              <a:xfrm>
                <a:off x="3367" y="1721"/>
                <a:ext cx="4" cy="1107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276" name="Rectangle 2194"/>
              <p:cNvSpPr>
                <a:spLocks noChangeArrowheads="1"/>
              </p:cNvSpPr>
              <p:nvPr/>
            </p:nvSpPr>
            <p:spPr bwMode="auto">
              <a:xfrm>
                <a:off x="3196" y="613"/>
                <a:ext cx="3" cy="1108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277" name="Rectangle 2195"/>
              <p:cNvSpPr>
                <a:spLocks noChangeArrowheads="1"/>
              </p:cNvSpPr>
              <p:nvPr/>
            </p:nvSpPr>
            <p:spPr bwMode="auto">
              <a:xfrm>
                <a:off x="3282" y="613"/>
                <a:ext cx="3" cy="1108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278" name="Rectangle 2196"/>
              <p:cNvSpPr>
                <a:spLocks noChangeArrowheads="1"/>
              </p:cNvSpPr>
              <p:nvPr/>
            </p:nvSpPr>
            <p:spPr bwMode="auto">
              <a:xfrm>
                <a:off x="3367" y="613"/>
                <a:ext cx="4" cy="1108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</p:grpSp>
        <p:sp>
          <p:nvSpPr>
            <p:cNvPr id="9" name="Rectangle 2193"/>
            <p:cNvSpPr>
              <a:spLocks noChangeArrowheads="1"/>
            </p:cNvSpPr>
            <p:nvPr/>
          </p:nvSpPr>
          <p:spPr bwMode="auto">
            <a:xfrm>
              <a:off x="2908" y="641"/>
              <a:ext cx="3" cy="108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0" name="Freeform 2120"/>
            <p:cNvSpPr>
              <a:spLocks/>
            </p:cNvSpPr>
            <p:nvPr/>
          </p:nvSpPr>
          <p:spPr bwMode="auto">
            <a:xfrm>
              <a:off x="1943" y="640"/>
              <a:ext cx="456" cy="32"/>
            </a:xfrm>
            <a:custGeom>
              <a:avLst/>
              <a:gdLst>
                <a:gd name="T0" fmla="*/ 0 w 866"/>
                <a:gd name="T1" fmla="*/ 0 h 61"/>
                <a:gd name="T2" fmla="*/ 0 w 866"/>
                <a:gd name="T3" fmla="*/ 1 h 61"/>
                <a:gd name="T4" fmla="*/ 66 w 866"/>
                <a:gd name="T5" fmla="*/ 5 h 61"/>
                <a:gd name="T6" fmla="*/ 66 w 866"/>
                <a:gd name="T7" fmla="*/ 4 h 61"/>
                <a:gd name="T8" fmla="*/ 0 w 866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6" h="61">
                  <a:moveTo>
                    <a:pt x="0" y="0"/>
                  </a:moveTo>
                  <a:lnTo>
                    <a:pt x="0" y="6"/>
                  </a:lnTo>
                  <a:lnTo>
                    <a:pt x="866" y="61"/>
                  </a:lnTo>
                  <a:lnTo>
                    <a:pt x="866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121"/>
            <p:cNvSpPr>
              <a:spLocks/>
            </p:cNvSpPr>
            <p:nvPr/>
          </p:nvSpPr>
          <p:spPr bwMode="auto">
            <a:xfrm>
              <a:off x="2342" y="655"/>
              <a:ext cx="47" cy="23"/>
            </a:xfrm>
            <a:custGeom>
              <a:avLst/>
              <a:gdLst>
                <a:gd name="T0" fmla="*/ 1 w 88"/>
                <a:gd name="T1" fmla="*/ 0 h 44"/>
                <a:gd name="T2" fmla="*/ 7 w 88"/>
                <a:gd name="T3" fmla="*/ 2 h 44"/>
                <a:gd name="T4" fmla="*/ 0 w 88"/>
                <a:gd name="T5" fmla="*/ 3 h 44"/>
                <a:gd name="T6" fmla="*/ 1 w 88"/>
                <a:gd name="T7" fmla="*/ 2 h 44"/>
                <a:gd name="T8" fmla="*/ 1 w 88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44">
                  <a:moveTo>
                    <a:pt x="3" y="0"/>
                  </a:moveTo>
                  <a:lnTo>
                    <a:pt x="88" y="27"/>
                  </a:lnTo>
                  <a:lnTo>
                    <a:pt x="0" y="44"/>
                  </a:lnTo>
                  <a:lnTo>
                    <a:pt x="1" y="2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122"/>
            <p:cNvSpPr>
              <a:spLocks/>
            </p:cNvSpPr>
            <p:nvPr/>
          </p:nvSpPr>
          <p:spPr bwMode="auto">
            <a:xfrm>
              <a:off x="2343" y="653"/>
              <a:ext cx="46" cy="18"/>
            </a:xfrm>
            <a:custGeom>
              <a:avLst/>
              <a:gdLst>
                <a:gd name="T0" fmla="*/ 1 w 87"/>
                <a:gd name="T1" fmla="*/ 0 h 33"/>
                <a:gd name="T2" fmla="*/ 0 w 87"/>
                <a:gd name="T3" fmla="*/ 1 h 33"/>
                <a:gd name="T4" fmla="*/ 7 w 87"/>
                <a:gd name="T5" fmla="*/ 3 h 33"/>
                <a:gd name="T6" fmla="*/ 7 w 87"/>
                <a:gd name="T7" fmla="*/ 2 h 33"/>
                <a:gd name="T8" fmla="*/ 1 w 87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33">
                  <a:moveTo>
                    <a:pt x="2" y="0"/>
                  </a:moveTo>
                  <a:lnTo>
                    <a:pt x="0" y="6"/>
                  </a:lnTo>
                  <a:lnTo>
                    <a:pt x="86" y="33"/>
                  </a:lnTo>
                  <a:lnTo>
                    <a:pt x="87" y="2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123"/>
            <p:cNvSpPr>
              <a:spLocks/>
            </p:cNvSpPr>
            <p:nvPr/>
          </p:nvSpPr>
          <p:spPr bwMode="auto">
            <a:xfrm>
              <a:off x="2341" y="669"/>
              <a:ext cx="49" cy="10"/>
            </a:xfrm>
            <a:custGeom>
              <a:avLst/>
              <a:gdLst>
                <a:gd name="T0" fmla="*/ 7 w 92"/>
                <a:gd name="T1" fmla="*/ 0 h 21"/>
                <a:gd name="T2" fmla="*/ 7 w 92"/>
                <a:gd name="T3" fmla="*/ 0 h 21"/>
                <a:gd name="T4" fmla="*/ 0 w 92"/>
                <a:gd name="T5" fmla="*/ 1 h 21"/>
                <a:gd name="T6" fmla="*/ 1 w 92"/>
                <a:gd name="T7" fmla="*/ 1 h 21"/>
                <a:gd name="T8" fmla="*/ 7 w 9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21">
                  <a:moveTo>
                    <a:pt x="92" y="4"/>
                  </a:moveTo>
                  <a:lnTo>
                    <a:pt x="89" y="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92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124"/>
            <p:cNvSpPr>
              <a:spLocks/>
            </p:cNvSpPr>
            <p:nvPr/>
          </p:nvSpPr>
          <p:spPr bwMode="auto">
            <a:xfrm>
              <a:off x="2388" y="668"/>
              <a:ext cx="7" cy="3"/>
            </a:xfrm>
            <a:custGeom>
              <a:avLst/>
              <a:gdLst>
                <a:gd name="T0" fmla="*/ 1 w 13"/>
                <a:gd name="T1" fmla="*/ 0 h 6"/>
                <a:gd name="T2" fmla="*/ 1 w 13"/>
                <a:gd name="T3" fmla="*/ 1 h 6"/>
                <a:gd name="T4" fmla="*/ 1 w 13"/>
                <a:gd name="T5" fmla="*/ 1 h 6"/>
                <a:gd name="T6" fmla="*/ 0 w 13"/>
                <a:gd name="T7" fmla="*/ 1 h 6"/>
                <a:gd name="T8" fmla="*/ 0 w 13"/>
                <a:gd name="T9" fmla="*/ 1 h 6"/>
                <a:gd name="T10" fmla="*/ 1 w 1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6">
                  <a:moveTo>
                    <a:pt x="1" y="0"/>
                  </a:moveTo>
                  <a:lnTo>
                    <a:pt x="13" y="5"/>
                  </a:lnTo>
                  <a:lnTo>
                    <a:pt x="3" y="6"/>
                  </a:lnTo>
                  <a:lnTo>
                    <a:pt x="0" y="2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125"/>
            <p:cNvSpPr>
              <a:spLocks/>
            </p:cNvSpPr>
            <p:nvPr/>
          </p:nvSpPr>
          <p:spPr bwMode="auto">
            <a:xfrm>
              <a:off x="2340" y="666"/>
              <a:ext cx="3" cy="12"/>
            </a:xfrm>
            <a:custGeom>
              <a:avLst/>
              <a:gdLst>
                <a:gd name="T0" fmla="*/ 0 w 6"/>
                <a:gd name="T1" fmla="*/ 2 h 21"/>
                <a:gd name="T2" fmla="*/ 1 w 6"/>
                <a:gd name="T3" fmla="*/ 2 h 21"/>
                <a:gd name="T4" fmla="*/ 1 w 6"/>
                <a:gd name="T5" fmla="*/ 0 h 21"/>
                <a:gd name="T6" fmla="*/ 1 w 6"/>
                <a:gd name="T7" fmla="*/ 0 h 21"/>
                <a:gd name="T8" fmla="*/ 0 w 6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1">
                  <a:moveTo>
                    <a:pt x="0" y="21"/>
                  </a:moveTo>
                  <a:lnTo>
                    <a:pt x="4" y="21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126"/>
            <p:cNvSpPr>
              <a:spLocks/>
            </p:cNvSpPr>
            <p:nvPr/>
          </p:nvSpPr>
          <p:spPr bwMode="auto">
            <a:xfrm>
              <a:off x="2340" y="677"/>
              <a:ext cx="3" cy="3"/>
            </a:xfrm>
            <a:custGeom>
              <a:avLst/>
              <a:gdLst>
                <a:gd name="T0" fmla="*/ 2 w 4"/>
                <a:gd name="T1" fmla="*/ 1 h 6"/>
                <a:gd name="T2" fmla="*/ 0 w 4"/>
                <a:gd name="T3" fmla="*/ 1 h 6"/>
                <a:gd name="T4" fmla="*/ 0 w 4"/>
                <a:gd name="T5" fmla="*/ 1 h 6"/>
                <a:gd name="T6" fmla="*/ 2 w 4"/>
                <a:gd name="T7" fmla="*/ 1 h 6"/>
                <a:gd name="T8" fmla="*/ 1 w 4"/>
                <a:gd name="T9" fmla="*/ 0 h 6"/>
                <a:gd name="T10" fmla="*/ 2 w 4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">
                  <a:moveTo>
                    <a:pt x="4" y="5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4" y="2"/>
                  </a:lnTo>
                  <a:lnTo>
                    <a:pt x="1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127"/>
            <p:cNvSpPr>
              <a:spLocks/>
            </p:cNvSpPr>
            <p:nvPr/>
          </p:nvSpPr>
          <p:spPr bwMode="auto">
            <a:xfrm>
              <a:off x="2341" y="655"/>
              <a:ext cx="3" cy="11"/>
            </a:xfrm>
            <a:custGeom>
              <a:avLst/>
              <a:gdLst>
                <a:gd name="T0" fmla="*/ 0 w 6"/>
                <a:gd name="T1" fmla="*/ 1 h 23"/>
                <a:gd name="T2" fmla="*/ 1 w 6"/>
                <a:gd name="T3" fmla="*/ 1 h 23"/>
                <a:gd name="T4" fmla="*/ 1 w 6"/>
                <a:gd name="T5" fmla="*/ 0 h 23"/>
                <a:gd name="T6" fmla="*/ 1 w 6"/>
                <a:gd name="T7" fmla="*/ 0 h 23"/>
                <a:gd name="T8" fmla="*/ 0 w 6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3">
                  <a:moveTo>
                    <a:pt x="0" y="23"/>
                  </a:moveTo>
                  <a:lnTo>
                    <a:pt x="5" y="23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28"/>
            <p:cNvSpPr>
              <a:spLocks/>
            </p:cNvSpPr>
            <p:nvPr/>
          </p:nvSpPr>
          <p:spPr bwMode="auto">
            <a:xfrm>
              <a:off x="2342" y="653"/>
              <a:ext cx="2" cy="3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0 h 8"/>
                <a:gd name="T4" fmla="*/ 1 w 4"/>
                <a:gd name="T5" fmla="*/ 0 h 8"/>
                <a:gd name="T6" fmla="*/ 1 w 4"/>
                <a:gd name="T7" fmla="*/ 0 h 8"/>
                <a:gd name="T8" fmla="*/ 1 w 4"/>
                <a:gd name="T9" fmla="*/ 0 h 8"/>
                <a:gd name="T10" fmla="*/ 0 w 4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8">
                  <a:moveTo>
                    <a:pt x="0" y="5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1" y="8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2188"/>
            <p:cNvSpPr>
              <a:spLocks noChangeArrowheads="1"/>
            </p:cNvSpPr>
            <p:nvPr/>
          </p:nvSpPr>
          <p:spPr bwMode="auto">
            <a:xfrm>
              <a:off x="2427" y="641"/>
              <a:ext cx="3" cy="62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0" name="Rectangle 2189"/>
            <p:cNvSpPr>
              <a:spLocks noChangeArrowheads="1"/>
            </p:cNvSpPr>
            <p:nvPr/>
          </p:nvSpPr>
          <p:spPr bwMode="auto">
            <a:xfrm>
              <a:off x="2512" y="641"/>
              <a:ext cx="3" cy="62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1" name="Rectangle 2190"/>
            <p:cNvSpPr>
              <a:spLocks noChangeArrowheads="1"/>
            </p:cNvSpPr>
            <p:nvPr/>
          </p:nvSpPr>
          <p:spPr bwMode="auto">
            <a:xfrm>
              <a:off x="2597" y="641"/>
              <a:ext cx="3" cy="62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2" name="Rectangle 2191"/>
            <p:cNvSpPr>
              <a:spLocks noChangeArrowheads="1"/>
            </p:cNvSpPr>
            <p:nvPr/>
          </p:nvSpPr>
          <p:spPr bwMode="auto">
            <a:xfrm>
              <a:off x="2683" y="641"/>
              <a:ext cx="3" cy="62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3" name="Rectangle 2192"/>
            <p:cNvSpPr>
              <a:spLocks noChangeArrowheads="1"/>
            </p:cNvSpPr>
            <p:nvPr/>
          </p:nvSpPr>
          <p:spPr bwMode="auto">
            <a:xfrm>
              <a:off x="2768" y="641"/>
              <a:ext cx="3" cy="62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grpSp>
          <p:nvGrpSpPr>
            <p:cNvPr id="24" name="Group 2287"/>
            <p:cNvGrpSpPr>
              <a:grpSpLocks/>
            </p:cNvGrpSpPr>
            <p:nvPr/>
          </p:nvGrpSpPr>
          <p:grpSpPr bwMode="auto">
            <a:xfrm>
              <a:off x="3739" y="616"/>
              <a:ext cx="773" cy="282"/>
              <a:chOff x="3739" y="616"/>
              <a:chExt cx="773" cy="282"/>
            </a:xfrm>
          </p:grpSpPr>
          <p:sp>
            <p:nvSpPr>
              <p:cNvPr id="2252" name="Freeform 1522"/>
              <p:cNvSpPr>
                <a:spLocks/>
              </p:cNvSpPr>
              <p:nvPr/>
            </p:nvSpPr>
            <p:spPr bwMode="auto">
              <a:xfrm>
                <a:off x="4051" y="895"/>
                <a:ext cx="1" cy="3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1 h 6"/>
                  <a:gd name="T4" fmla="*/ 1 w 1"/>
                  <a:gd name="T5" fmla="*/ 1 h 6"/>
                  <a:gd name="T6" fmla="*/ 1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" name="Rectangle 2220"/>
              <p:cNvSpPr>
                <a:spLocks noChangeArrowheads="1"/>
              </p:cNvSpPr>
              <p:nvPr/>
            </p:nvSpPr>
            <p:spPr bwMode="auto">
              <a:xfrm>
                <a:off x="3739" y="616"/>
                <a:ext cx="6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S</a:t>
                </a:r>
                <a:endParaRPr lang="es-ES_tradnl" altLang="en-US" sz="28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254" name="Rectangle 2221"/>
              <p:cNvSpPr>
                <a:spLocks noChangeArrowheads="1"/>
              </p:cNvSpPr>
              <p:nvPr/>
            </p:nvSpPr>
            <p:spPr bwMode="auto">
              <a:xfrm>
                <a:off x="3809" y="616"/>
                <a:ext cx="6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8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255" name="Rectangle 2222"/>
              <p:cNvSpPr>
                <a:spLocks noChangeArrowheads="1"/>
              </p:cNvSpPr>
              <p:nvPr/>
            </p:nvSpPr>
            <p:spPr bwMode="auto">
              <a:xfrm>
                <a:off x="3879" y="616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G</a:t>
                </a:r>
                <a:endParaRPr lang="es-ES_tradnl" altLang="en-US" sz="28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256" name="Rectangle 2223"/>
              <p:cNvSpPr>
                <a:spLocks noChangeArrowheads="1"/>
              </p:cNvSpPr>
              <p:nvPr/>
            </p:nvSpPr>
            <p:spPr bwMode="auto">
              <a:xfrm>
                <a:off x="3960" y="616"/>
                <a:ext cx="87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M</a:t>
                </a:r>
                <a:endParaRPr lang="es-ES_tradnl" altLang="en-US" sz="28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257" name="Rectangle 2224"/>
              <p:cNvSpPr>
                <a:spLocks noChangeArrowheads="1"/>
              </p:cNvSpPr>
              <p:nvPr/>
            </p:nvSpPr>
            <p:spPr bwMode="auto">
              <a:xfrm>
                <a:off x="4048" y="616"/>
                <a:ext cx="6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8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258" name="Rectangle 2225"/>
              <p:cNvSpPr>
                <a:spLocks noChangeArrowheads="1"/>
              </p:cNvSpPr>
              <p:nvPr/>
            </p:nvSpPr>
            <p:spPr bwMode="auto">
              <a:xfrm>
                <a:off x="4115" y="616"/>
                <a:ext cx="7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N</a:t>
                </a:r>
                <a:endParaRPr lang="es-ES_tradnl" altLang="en-US" sz="28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259" name="Rectangle 2226"/>
              <p:cNvSpPr>
                <a:spLocks noChangeArrowheads="1"/>
              </p:cNvSpPr>
              <p:nvPr/>
            </p:nvSpPr>
            <p:spPr bwMode="auto">
              <a:xfrm>
                <a:off x="4192" y="616"/>
                <a:ext cx="6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T</a:t>
                </a:r>
                <a:endParaRPr lang="es-ES_tradnl" altLang="en-US" sz="28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260" name="Rectangle 2227"/>
              <p:cNvSpPr>
                <a:spLocks noChangeArrowheads="1"/>
              </p:cNvSpPr>
              <p:nvPr/>
            </p:nvSpPr>
            <p:spPr bwMode="auto">
              <a:xfrm>
                <a:off x="4254" y="616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8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261" name="Rectangle 2228"/>
              <p:cNvSpPr>
                <a:spLocks noChangeArrowheads="1"/>
              </p:cNvSpPr>
              <p:nvPr/>
            </p:nvSpPr>
            <p:spPr bwMode="auto">
              <a:xfrm>
                <a:off x="4337" y="616"/>
                <a:ext cx="2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 </a:t>
                </a:r>
                <a:endParaRPr lang="es-ES_tradnl" altLang="en-US" sz="28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262" name="Rectangle 2229"/>
              <p:cNvSpPr>
                <a:spLocks noChangeArrowheads="1"/>
              </p:cNvSpPr>
              <p:nvPr/>
            </p:nvSpPr>
            <p:spPr bwMode="auto">
              <a:xfrm>
                <a:off x="4365" y="616"/>
                <a:ext cx="7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D</a:t>
                </a:r>
                <a:endParaRPr lang="es-ES_tradnl" altLang="en-US" sz="28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263" name="Rectangle 2230"/>
              <p:cNvSpPr>
                <a:spLocks noChangeArrowheads="1"/>
              </p:cNvSpPr>
              <p:nvPr/>
            </p:nvSpPr>
            <p:spPr bwMode="auto">
              <a:xfrm>
                <a:off x="4443" y="616"/>
                <a:ext cx="6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8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264" name="Rectangle 2231"/>
              <p:cNvSpPr>
                <a:spLocks noChangeArrowheads="1"/>
              </p:cNvSpPr>
              <p:nvPr/>
            </p:nvSpPr>
            <p:spPr bwMode="auto">
              <a:xfrm>
                <a:off x="3739" y="747"/>
                <a:ext cx="6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S</a:t>
                </a:r>
                <a:endParaRPr lang="es-ES_tradnl" altLang="en-US" sz="28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265" name="Rectangle 2232"/>
              <p:cNvSpPr>
                <a:spLocks noChangeArrowheads="1"/>
              </p:cNvSpPr>
              <p:nvPr/>
            </p:nvSpPr>
            <p:spPr bwMode="auto">
              <a:xfrm>
                <a:off x="3809" y="747"/>
                <a:ext cx="7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A</a:t>
                </a:r>
                <a:endParaRPr lang="es-ES_tradnl" altLang="en-US" sz="28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266" name="Rectangle 2233"/>
              <p:cNvSpPr>
                <a:spLocks noChangeArrowheads="1"/>
              </p:cNvSpPr>
              <p:nvPr/>
            </p:nvSpPr>
            <p:spPr bwMode="auto">
              <a:xfrm>
                <a:off x="3885" y="747"/>
                <a:ext cx="6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L</a:t>
                </a:r>
                <a:endParaRPr lang="es-ES_tradnl" altLang="en-US" sz="28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267" name="Rectangle 2234"/>
              <p:cNvSpPr>
                <a:spLocks noChangeArrowheads="1"/>
              </p:cNvSpPr>
              <p:nvPr/>
            </p:nvSpPr>
            <p:spPr bwMode="auto">
              <a:xfrm>
                <a:off x="3949" y="747"/>
                <a:ext cx="2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I</a:t>
                </a:r>
                <a:endParaRPr lang="es-ES_tradnl" altLang="en-US" sz="28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268" name="Rectangle 2235"/>
              <p:cNvSpPr>
                <a:spLocks noChangeArrowheads="1"/>
              </p:cNvSpPr>
              <p:nvPr/>
            </p:nvSpPr>
            <p:spPr bwMode="auto">
              <a:xfrm>
                <a:off x="3978" y="747"/>
                <a:ext cx="7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D</a:t>
                </a:r>
                <a:endParaRPr lang="es-ES_tradnl" altLang="en-US" sz="28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269" name="Rectangle 2236"/>
              <p:cNvSpPr>
                <a:spLocks noChangeArrowheads="1"/>
              </p:cNvSpPr>
              <p:nvPr/>
            </p:nvSpPr>
            <p:spPr bwMode="auto">
              <a:xfrm>
                <a:off x="4054" y="747"/>
                <a:ext cx="7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A</a:t>
                </a:r>
                <a:endParaRPr lang="es-ES_tradnl" altLang="en-US" sz="2800" b="1">
                  <a:solidFill>
                    <a:schemeClr val="hlink"/>
                  </a:solidFill>
                </a:endParaRPr>
              </a:p>
            </p:txBody>
          </p:sp>
        </p:grpSp>
        <p:grpSp>
          <p:nvGrpSpPr>
            <p:cNvPr id="25" name="Group 2286"/>
            <p:cNvGrpSpPr>
              <a:grpSpLocks/>
            </p:cNvGrpSpPr>
            <p:nvPr/>
          </p:nvGrpSpPr>
          <p:grpSpPr bwMode="auto">
            <a:xfrm>
              <a:off x="1166" y="586"/>
              <a:ext cx="719" cy="312"/>
              <a:chOff x="1166" y="586"/>
              <a:chExt cx="719" cy="312"/>
            </a:xfrm>
          </p:grpSpPr>
          <p:sp>
            <p:nvSpPr>
              <p:cNvPr id="2233" name="Freeform 1490"/>
              <p:cNvSpPr>
                <a:spLocks/>
              </p:cNvSpPr>
              <p:nvPr/>
            </p:nvSpPr>
            <p:spPr bwMode="auto">
              <a:xfrm>
                <a:off x="1770" y="895"/>
                <a:ext cx="1" cy="3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1 h 6"/>
                  <a:gd name="T4" fmla="*/ 1 w 1"/>
                  <a:gd name="T5" fmla="*/ 1 h 6"/>
                  <a:gd name="T6" fmla="*/ 1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Rectangle 2237"/>
              <p:cNvSpPr>
                <a:spLocks noChangeArrowheads="1"/>
              </p:cNvSpPr>
              <p:nvPr/>
            </p:nvSpPr>
            <p:spPr bwMode="auto">
              <a:xfrm>
                <a:off x="1166" y="586"/>
                <a:ext cx="6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S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35" name="Rectangle 2238"/>
              <p:cNvSpPr>
                <a:spLocks noChangeArrowheads="1"/>
              </p:cNvSpPr>
              <p:nvPr/>
            </p:nvSpPr>
            <p:spPr bwMode="auto">
              <a:xfrm>
                <a:off x="1239" y="586"/>
                <a:ext cx="6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36" name="Rectangle 2239"/>
              <p:cNvSpPr>
                <a:spLocks noChangeArrowheads="1"/>
              </p:cNvSpPr>
              <p:nvPr/>
            </p:nvSpPr>
            <p:spPr bwMode="auto">
              <a:xfrm>
                <a:off x="1312" y="586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G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37" name="Rectangle 2240"/>
              <p:cNvSpPr>
                <a:spLocks noChangeArrowheads="1"/>
              </p:cNvSpPr>
              <p:nvPr/>
            </p:nvSpPr>
            <p:spPr bwMode="auto">
              <a:xfrm>
                <a:off x="1399" y="586"/>
                <a:ext cx="87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M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38" name="Rectangle 2241"/>
              <p:cNvSpPr>
                <a:spLocks noChangeArrowheads="1"/>
              </p:cNvSpPr>
              <p:nvPr/>
            </p:nvSpPr>
            <p:spPr bwMode="auto">
              <a:xfrm>
                <a:off x="1491" y="586"/>
                <a:ext cx="6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39" name="Rectangle 2242"/>
              <p:cNvSpPr>
                <a:spLocks noChangeArrowheads="1"/>
              </p:cNvSpPr>
              <p:nvPr/>
            </p:nvSpPr>
            <p:spPr bwMode="auto">
              <a:xfrm>
                <a:off x="1565" y="586"/>
                <a:ext cx="7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N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40" name="Rectangle 2243"/>
              <p:cNvSpPr>
                <a:spLocks noChangeArrowheads="1"/>
              </p:cNvSpPr>
              <p:nvPr/>
            </p:nvSpPr>
            <p:spPr bwMode="auto">
              <a:xfrm>
                <a:off x="1645" y="586"/>
                <a:ext cx="6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T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41" name="Rectangle 2244"/>
              <p:cNvSpPr>
                <a:spLocks noChangeArrowheads="1"/>
              </p:cNvSpPr>
              <p:nvPr/>
            </p:nvSpPr>
            <p:spPr bwMode="auto">
              <a:xfrm>
                <a:off x="1711" y="586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O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42" name="Rectangle 2245"/>
              <p:cNvSpPr>
                <a:spLocks noChangeArrowheads="1"/>
              </p:cNvSpPr>
              <p:nvPr/>
            </p:nvSpPr>
            <p:spPr bwMode="auto">
              <a:xfrm>
                <a:off x="1166" y="719"/>
                <a:ext cx="7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D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43" name="Rectangle 2246"/>
              <p:cNvSpPr>
                <a:spLocks noChangeArrowheads="1"/>
              </p:cNvSpPr>
              <p:nvPr/>
            </p:nvSpPr>
            <p:spPr bwMode="auto">
              <a:xfrm>
                <a:off x="1247" y="719"/>
                <a:ext cx="6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44" name="Rectangle 2247"/>
              <p:cNvSpPr>
                <a:spLocks noChangeArrowheads="1"/>
              </p:cNvSpPr>
              <p:nvPr/>
            </p:nvSpPr>
            <p:spPr bwMode="auto">
              <a:xfrm>
                <a:off x="1319" y="719"/>
                <a:ext cx="2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 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45" name="Rectangle 2248"/>
              <p:cNvSpPr>
                <a:spLocks noChangeArrowheads="1"/>
              </p:cNvSpPr>
              <p:nvPr/>
            </p:nvSpPr>
            <p:spPr bwMode="auto">
              <a:xfrm>
                <a:off x="1350" y="719"/>
                <a:ext cx="6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E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46" name="Rectangle 2249"/>
              <p:cNvSpPr>
                <a:spLocks noChangeArrowheads="1"/>
              </p:cNvSpPr>
              <p:nvPr/>
            </p:nvSpPr>
            <p:spPr bwMode="auto">
              <a:xfrm>
                <a:off x="1425" y="719"/>
                <a:ext cx="7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N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47" name="Rectangle 2250"/>
              <p:cNvSpPr>
                <a:spLocks noChangeArrowheads="1"/>
              </p:cNvSpPr>
              <p:nvPr/>
            </p:nvSpPr>
            <p:spPr bwMode="auto">
              <a:xfrm>
                <a:off x="1502" y="719"/>
                <a:ext cx="6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T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48" name="Rectangle 2251"/>
              <p:cNvSpPr>
                <a:spLocks noChangeArrowheads="1"/>
              </p:cNvSpPr>
              <p:nvPr/>
            </p:nvSpPr>
            <p:spPr bwMode="auto">
              <a:xfrm>
                <a:off x="1571" y="719"/>
                <a:ext cx="7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R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49" name="Rectangle 2252"/>
              <p:cNvSpPr>
                <a:spLocks noChangeArrowheads="1"/>
              </p:cNvSpPr>
              <p:nvPr/>
            </p:nvSpPr>
            <p:spPr bwMode="auto">
              <a:xfrm>
                <a:off x="1651" y="719"/>
                <a:ext cx="7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A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50" name="Rectangle 2253"/>
              <p:cNvSpPr>
                <a:spLocks noChangeArrowheads="1"/>
              </p:cNvSpPr>
              <p:nvPr/>
            </p:nvSpPr>
            <p:spPr bwMode="auto">
              <a:xfrm>
                <a:off x="1729" y="719"/>
                <a:ext cx="7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D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51" name="Rectangle 2254"/>
              <p:cNvSpPr>
                <a:spLocks noChangeArrowheads="1"/>
              </p:cNvSpPr>
              <p:nvPr/>
            </p:nvSpPr>
            <p:spPr bwMode="auto">
              <a:xfrm>
                <a:off x="1810" y="719"/>
                <a:ext cx="7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altLang="en-US" sz="13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A</a:t>
                </a:r>
                <a:endParaRPr lang="es-ES_tradnl" altLang="en-US" sz="2800" b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Rectangle 2183"/>
            <p:cNvSpPr>
              <a:spLocks noChangeArrowheads="1"/>
            </p:cNvSpPr>
            <p:nvPr/>
          </p:nvSpPr>
          <p:spPr bwMode="auto">
            <a:xfrm>
              <a:off x="2916" y="1748"/>
              <a:ext cx="3" cy="1137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7" name="Rectangle 2173"/>
            <p:cNvSpPr>
              <a:spLocks noChangeArrowheads="1"/>
            </p:cNvSpPr>
            <p:nvPr/>
          </p:nvSpPr>
          <p:spPr bwMode="auto">
            <a:xfrm>
              <a:off x="2916" y="2792"/>
              <a:ext cx="3" cy="1137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1275" y="3461"/>
              <a:ext cx="587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1274" y="34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1274" y="3461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1275" y="3928"/>
              <a:ext cx="587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1274" y="3928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0 h 6"/>
                <a:gd name="T8" fmla="*/ 0 w 7"/>
                <a:gd name="T9" fmla="*/ 1 h 6"/>
                <a:gd name="T10" fmla="*/ 0 w 7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7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1860" y="34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1860" y="3928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1860" y="3461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1862" y="3461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7" name="Rectangle 29"/>
            <p:cNvSpPr>
              <a:spLocks noChangeArrowheads="1"/>
            </p:cNvSpPr>
            <p:nvPr/>
          </p:nvSpPr>
          <p:spPr bwMode="auto">
            <a:xfrm>
              <a:off x="1860" y="34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1860" y="3461"/>
              <a:ext cx="3" cy="3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0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1"/>
            <p:cNvSpPr>
              <a:spLocks noChangeArrowheads="1"/>
            </p:cNvSpPr>
            <p:nvPr/>
          </p:nvSpPr>
          <p:spPr bwMode="auto">
            <a:xfrm>
              <a:off x="1862" y="3928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1860" y="3928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1 h 6"/>
                <a:gd name="T4" fmla="*/ 1 w 6"/>
                <a:gd name="T5" fmla="*/ 1 h 6"/>
                <a:gd name="T6" fmla="*/ 1 w 6"/>
                <a:gd name="T7" fmla="*/ 0 h 6"/>
                <a:gd name="T8" fmla="*/ 1 w 6"/>
                <a:gd name="T9" fmla="*/ 1 h 6"/>
                <a:gd name="T10" fmla="*/ 0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2446" y="34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2446" y="3928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446" y="3461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9"/>
            <p:cNvSpPr>
              <a:spLocks noChangeArrowheads="1"/>
            </p:cNvSpPr>
            <p:nvPr/>
          </p:nvSpPr>
          <p:spPr bwMode="auto">
            <a:xfrm>
              <a:off x="2448" y="3461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2446" y="34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2446" y="3461"/>
              <a:ext cx="3" cy="3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0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52"/>
            <p:cNvSpPr>
              <a:spLocks noChangeArrowheads="1"/>
            </p:cNvSpPr>
            <p:nvPr/>
          </p:nvSpPr>
          <p:spPr bwMode="auto">
            <a:xfrm>
              <a:off x="2448" y="3928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2446" y="3928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1 h 6"/>
                <a:gd name="T4" fmla="*/ 1 w 6"/>
                <a:gd name="T5" fmla="*/ 1 h 6"/>
                <a:gd name="T6" fmla="*/ 1 w 6"/>
                <a:gd name="T7" fmla="*/ 0 h 6"/>
                <a:gd name="T8" fmla="*/ 1 w 6"/>
                <a:gd name="T9" fmla="*/ 1 h 6"/>
                <a:gd name="T10" fmla="*/ 0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54"/>
            <p:cNvSpPr>
              <a:spLocks noChangeArrowheads="1"/>
            </p:cNvSpPr>
            <p:nvPr/>
          </p:nvSpPr>
          <p:spPr bwMode="auto">
            <a:xfrm>
              <a:off x="3033" y="34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3033" y="3928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3033" y="3461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70"/>
            <p:cNvSpPr>
              <a:spLocks noChangeArrowheads="1"/>
            </p:cNvSpPr>
            <p:nvPr/>
          </p:nvSpPr>
          <p:spPr bwMode="auto">
            <a:xfrm>
              <a:off x="3034" y="3461"/>
              <a:ext cx="588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53" name="Rectangle 71"/>
            <p:cNvSpPr>
              <a:spLocks noChangeArrowheads="1"/>
            </p:cNvSpPr>
            <p:nvPr/>
          </p:nvSpPr>
          <p:spPr bwMode="auto">
            <a:xfrm>
              <a:off x="3033" y="34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54" name="Freeform 72"/>
            <p:cNvSpPr>
              <a:spLocks/>
            </p:cNvSpPr>
            <p:nvPr/>
          </p:nvSpPr>
          <p:spPr bwMode="auto">
            <a:xfrm>
              <a:off x="3033" y="3461"/>
              <a:ext cx="3" cy="3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0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73"/>
            <p:cNvSpPr>
              <a:spLocks noChangeArrowheads="1"/>
            </p:cNvSpPr>
            <p:nvPr/>
          </p:nvSpPr>
          <p:spPr bwMode="auto">
            <a:xfrm>
              <a:off x="3034" y="3928"/>
              <a:ext cx="588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56" name="Freeform 74"/>
            <p:cNvSpPr>
              <a:spLocks/>
            </p:cNvSpPr>
            <p:nvPr/>
          </p:nvSpPr>
          <p:spPr bwMode="auto">
            <a:xfrm>
              <a:off x="3033" y="3928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1 h 6"/>
                <a:gd name="T4" fmla="*/ 1 w 6"/>
                <a:gd name="T5" fmla="*/ 1 h 6"/>
                <a:gd name="T6" fmla="*/ 1 w 6"/>
                <a:gd name="T7" fmla="*/ 0 h 6"/>
                <a:gd name="T8" fmla="*/ 1 w 6"/>
                <a:gd name="T9" fmla="*/ 1 h 6"/>
                <a:gd name="T10" fmla="*/ 0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75"/>
            <p:cNvSpPr>
              <a:spLocks noChangeArrowheads="1"/>
            </p:cNvSpPr>
            <p:nvPr/>
          </p:nvSpPr>
          <p:spPr bwMode="auto">
            <a:xfrm>
              <a:off x="3620" y="34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58" name="Freeform 76"/>
            <p:cNvSpPr>
              <a:spLocks/>
            </p:cNvSpPr>
            <p:nvPr/>
          </p:nvSpPr>
          <p:spPr bwMode="auto">
            <a:xfrm>
              <a:off x="3620" y="3928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77"/>
            <p:cNvSpPr>
              <a:spLocks/>
            </p:cNvSpPr>
            <p:nvPr/>
          </p:nvSpPr>
          <p:spPr bwMode="auto">
            <a:xfrm>
              <a:off x="3620" y="3461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91"/>
            <p:cNvSpPr>
              <a:spLocks noChangeArrowheads="1"/>
            </p:cNvSpPr>
            <p:nvPr/>
          </p:nvSpPr>
          <p:spPr bwMode="auto">
            <a:xfrm>
              <a:off x="3622" y="3461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61" name="Rectangle 92"/>
            <p:cNvSpPr>
              <a:spLocks noChangeArrowheads="1"/>
            </p:cNvSpPr>
            <p:nvPr/>
          </p:nvSpPr>
          <p:spPr bwMode="auto">
            <a:xfrm>
              <a:off x="3620" y="34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62" name="Freeform 93"/>
            <p:cNvSpPr>
              <a:spLocks/>
            </p:cNvSpPr>
            <p:nvPr/>
          </p:nvSpPr>
          <p:spPr bwMode="auto">
            <a:xfrm>
              <a:off x="3620" y="3461"/>
              <a:ext cx="3" cy="3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0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94"/>
            <p:cNvSpPr>
              <a:spLocks noChangeArrowheads="1"/>
            </p:cNvSpPr>
            <p:nvPr/>
          </p:nvSpPr>
          <p:spPr bwMode="auto">
            <a:xfrm>
              <a:off x="3622" y="3928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64" name="Freeform 95"/>
            <p:cNvSpPr>
              <a:spLocks/>
            </p:cNvSpPr>
            <p:nvPr/>
          </p:nvSpPr>
          <p:spPr bwMode="auto">
            <a:xfrm>
              <a:off x="3620" y="3928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1 h 6"/>
                <a:gd name="T4" fmla="*/ 1 w 6"/>
                <a:gd name="T5" fmla="*/ 1 h 6"/>
                <a:gd name="T6" fmla="*/ 1 w 6"/>
                <a:gd name="T7" fmla="*/ 0 h 6"/>
                <a:gd name="T8" fmla="*/ 1 w 6"/>
                <a:gd name="T9" fmla="*/ 1 h 6"/>
                <a:gd name="T10" fmla="*/ 0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96"/>
            <p:cNvSpPr>
              <a:spLocks noChangeArrowheads="1"/>
            </p:cNvSpPr>
            <p:nvPr/>
          </p:nvSpPr>
          <p:spPr bwMode="auto">
            <a:xfrm>
              <a:off x="4207" y="34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66" name="Freeform 97"/>
            <p:cNvSpPr>
              <a:spLocks/>
            </p:cNvSpPr>
            <p:nvPr/>
          </p:nvSpPr>
          <p:spPr bwMode="auto">
            <a:xfrm>
              <a:off x="4207" y="3928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98"/>
            <p:cNvSpPr>
              <a:spLocks/>
            </p:cNvSpPr>
            <p:nvPr/>
          </p:nvSpPr>
          <p:spPr bwMode="auto">
            <a:xfrm>
              <a:off x="4207" y="3461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auto">
            <a:xfrm>
              <a:off x="4208" y="3461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69" name="Rectangle 113"/>
            <p:cNvSpPr>
              <a:spLocks noChangeArrowheads="1"/>
            </p:cNvSpPr>
            <p:nvPr/>
          </p:nvSpPr>
          <p:spPr bwMode="auto">
            <a:xfrm>
              <a:off x="4207" y="34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0" name="Freeform 114"/>
            <p:cNvSpPr>
              <a:spLocks/>
            </p:cNvSpPr>
            <p:nvPr/>
          </p:nvSpPr>
          <p:spPr bwMode="auto">
            <a:xfrm>
              <a:off x="4207" y="3461"/>
              <a:ext cx="3" cy="3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0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115"/>
            <p:cNvSpPr>
              <a:spLocks noChangeArrowheads="1"/>
            </p:cNvSpPr>
            <p:nvPr/>
          </p:nvSpPr>
          <p:spPr bwMode="auto">
            <a:xfrm>
              <a:off x="4208" y="3928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2" name="Freeform 116"/>
            <p:cNvSpPr>
              <a:spLocks/>
            </p:cNvSpPr>
            <p:nvPr/>
          </p:nvSpPr>
          <p:spPr bwMode="auto">
            <a:xfrm>
              <a:off x="4207" y="3928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1 h 6"/>
                <a:gd name="T4" fmla="*/ 1 w 6"/>
                <a:gd name="T5" fmla="*/ 1 h 6"/>
                <a:gd name="T6" fmla="*/ 1 w 6"/>
                <a:gd name="T7" fmla="*/ 0 h 6"/>
                <a:gd name="T8" fmla="*/ 1 w 6"/>
                <a:gd name="T9" fmla="*/ 1 h 6"/>
                <a:gd name="T10" fmla="*/ 0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117"/>
            <p:cNvSpPr>
              <a:spLocks noChangeArrowheads="1"/>
            </p:cNvSpPr>
            <p:nvPr/>
          </p:nvSpPr>
          <p:spPr bwMode="auto">
            <a:xfrm>
              <a:off x="4793" y="34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4" name="Rectangle 6"/>
            <p:cNvSpPr>
              <a:spLocks noChangeArrowheads="1"/>
            </p:cNvSpPr>
            <p:nvPr/>
          </p:nvSpPr>
          <p:spPr bwMode="auto">
            <a:xfrm>
              <a:off x="1275" y="3463"/>
              <a:ext cx="587" cy="46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862" y="3463"/>
              <a:ext cx="586" cy="46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6" name="Rectangle 48"/>
            <p:cNvSpPr>
              <a:spLocks noChangeArrowheads="1"/>
            </p:cNvSpPr>
            <p:nvPr/>
          </p:nvSpPr>
          <p:spPr bwMode="auto">
            <a:xfrm>
              <a:off x="2448" y="3463"/>
              <a:ext cx="587" cy="46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7" name="Rectangle 69"/>
            <p:cNvSpPr>
              <a:spLocks noChangeArrowheads="1"/>
            </p:cNvSpPr>
            <p:nvPr/>
          </p:nvSpPr>
          <p:spPr bwMode="auto">
            <a:xfrm>
              <a:off x="3035" y="3463"/>
              <a:ext cx="587" cy="46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8" name="Rectangle 90"/>
            <p:cNvSpPr>
              <a:spLocks noChangeArrowheads="1"/>
            </p:cNvSpPr>
            <p:nvPr/>
          </p:nvSpPr>
          <p:spPr bwMode="auto">
            <a:xfrm>
              <a:off x="3622" y="3463"/>
              <a:ext cx="586" cy="46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9" name="Rectangle 111"/>
            <p:cNvSpPr>
              <a:spLocks noChangeArrowheads="1"/>
            </p:cNvSpPr>
            <p:nvPr/>
          </p:nvSpPr>
          <p:spPr bwMode="auto">
            <a:xfrm>
              <a:off x="4208" y="3463"/>
              <a:ext cx="586" cy="46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0" name="Freeform 118"/>
            <p:cNvSpPr>
              <a:spLocks/>
            </p:cNvSpPr>
            <p:nvPr/>
          </p:nvSpPr>
          <p:spPr bwMode="auto">
            <a:xfrm>
              <a:off x="4793" y="3928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19"/>
            <p:cNvSpPr>
              <a:spLocks/>
            </p:cNvSpPr>
            <p:nvPr/>
          </p:nvSpPr>
          <p:spPr bwMode="auto">
            <a:xfrm>
              <a:off x="4793" y="3461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32"/>
            <p:cNvSpPr>
              <a:spLocks/>
            </p:cNvSpPr>
            <p:nvPr/>
          </p:nvSpPr>
          <p:spPr bwMode="auto">
            <a:xfrm>
              <a:off x="1801" y="3347"/>
              <a:ext cx="32" cy="29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3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33"/>
            <p:cNvSpPr>
              <a:spLocks/>
            </p:cNvSpPr>
            <p:nvPr/>
          </p:nvSpPr>
          <p:spPr bwMode="auto">
            <a:xfrm>
              <a:off x="1771" y="3347"/>
              <a:ext cx="31" cy="29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3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3 h 57"/>
                <a:gd name="T24" fmla="*/ 3 w 57"/>
                <a:gd name="T25" fmla="*/ 3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34"/>
            <p:cNvSpPr>
              <a:spLocks/>
            </p:cNvSpPr>
            <p:nvPr/>
          </p:nvSpPr>
          <p:spPr bwMode="auto">
            <a:xfrm>
              <a:off x="1801" y="3374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35"/>
            <p:cNvSpPr>
              <a:spLocks/>
            </p:cNvSpPr>
            <p:nvPr/>
          </p:nvSpPr>
          <p:spPr bwMode="auto">
            <a:xfrm>
              <a:off x="1771" y="3315"/>
              <a:ext cx="31" cy="32"/>
            </a:xfrm>
            <a:custGeom>
              <a:avLst/>
              <a:gdLst>
                <a:gd name="T0" fmla="*/ 0 w 57"/>
                <a:gd name="T1" fmla="*/ 6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4 h 57"/>
                <a:gd name="T24" fmla="*/ 1 w 57"/>
                <a:gd name="T25" fmla="*/ 4 h 57"/>
                <a:gd name="T26" fmla="*/ 1 w 57"/>
                <a:gd name="T27" fmla="*/ 6 h 57"/>
                <a:gd name="T28" fmla="*/ 0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36"/>
            <p:cNvSpPr>
              <a:spLocks/>
            </p:cNvSpPr>
            <p:nvPr/>
          </p:nvSpPr>
          <p:spPr bwMode="auto">
            <a:xfrm>
              <a:off x="1771" y="3347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37"/>
            <p:cNvSpPr>
              <a:spLocks/>
            </p:cNvSpPr>
            <p:nvPr/>
          </p:nvSpPr>
          <p:spPr bwMode="auto">
            <a:xfrm>
              <a:off x="1801" y="3315"/>
              <a:ext cx="32" cy="32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6 h 57"/>
                <a:gd name="T14" fmla="*/ 5 w 59"/>
                <a:gd name="T15" fmla="*/ 6 h 57"/>
                <a:gd name="T16" fmla="*/ 4 w 59"/>
                <a:gd name="T17" fmla="*/ 4 h 57"/>
                <a:gd name="T18" fmla="*/ 4 w 59"/>
                <a:gd name="T19" fmla="*/ 4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38"/>
            <p:cNvSpPr>
              <a:spLocks/>
            </p:cNvSpPr>
            <p:nvPr/>
          </p:nvSpPr>
          <p:spPr bwMode="auto">
            <a:xfrm>
              <a:off x="1801" y="3315"/>
              <a:ext cx="1" cy="4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39"/>
            <p:cNvSpPr>
              <a:spLocks/>
            </p:cNvSpPr>
            <p:nvPr/>
          </p:nvSpPr>
          <p:spPr bwMode="auto">
            <a:xfrm>
              <a:off x="1829" y="3347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40"/>
            <p:cNvSpPr>
              <a:spLocks/>
            </p:cNvSpPr>
            <p:nvPr/>
          </p:nvSpPr>
          <p:spPr bwMode="auto">
            <a:xfrm>
              <a:off x="2387" y="3287"/>
              <a:ext cx="33" cy="32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6 h 57"/>
                <a:gd name="T12" fmla="*/ 1 w 58"/>
                <a:gd name="T13" fmla="*/ 6 h 57"/>
                <a:gd name="T14" fmla="*/ 0 w 58"/>
                <a:gd name="T15" fmla="*/ 6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41"/>
            <p:cNvSpPr>
              <a:spLocks/>
            </p:cNvSpPr>
            <p:nvPr/>
          </p:nvSpPr>
          <p:spPr bwMode="auto">
            <a:xfrm>
              <a:off x="2359" y="3287"/>
              <a:ext cx="29" cy="32"/>
            </a:xfrm>
            <a:custGeom>
              <a:avLst/>
              <a:gdLst>
                <a:gd name="T0" fmla="*/ 4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6 h 57"/>
                <a:gd name="T28" fmla="*/ 4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7" y="41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42"/>
            <p:cNvSpPr>
              <a:spLocks/>
            </p:cNvSpPr>
            <p:nvPr/>
          </p:nvSpPr>
          <p:spPr bwMode="auto">
            <a:xfrm>
              <a:off x="2387" y="3316"/>
              <a:ext cx="3" cy="3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3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43"/>
            <p:cNvSpPr>
              <a:spLocks/>
            </p:cNvSpPr>
            <p:nvPr/>
          </p:nvSpPr>
          <p:spPr bwMode="auto">
            <a:xfrm>
              <a:off x="2359" y="3257"/>
              <a:ext cx="29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4"/>
                  </a:lnTo>
                  <a:lnTo>
                    <a:pt x="9" y="25"/>
                  </a:lnTo>
                  <a:lnTo>
                    <a:pt x="17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1" y="22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44"/>
            <p:cNvSpPr>
              <a:spLocks/>
            </p:cNvSpPr>
            <p:nvPr/>
          </p:nvSpPr>
          <p:spPr bwMode="auto">
            <a:xfrm>
              <a:off x="2359" y="3287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45"/>
            <p:cNvSpPr>
              <a:spLocks/>
            </p:cNvSpPr>
            <p:nvPr/>
          </p:nvSpPr>
          <p:spPr bwMode="auto">
            <a:xfrm>
              <a:off x="2387" y="3257"/>
              <a:ext cx="33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46"/>
            <p:cNvSpPr>
              <a:spLocks/>
            </p:cNvSpPr>
            <p:nvPr/>
          </p:nvSpPr>
          <p:spPr bwMode="auto">
            <a:xfrm>
              <a:off x="2387" y="3257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47"/>
            <p:cNvSpPr>
              <a:spLocks/>
            </p:cNvSpPr>
            <p:nvPr/>
          </p:nvSpPr>
          <p:spPr bwMode="auto">
            <a:xfrm>
              <a:off x="2416" y="3287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48"/>
            <p:cNvSpPr>
              <a:spLocks/>
            </p:cNvSpPr>
            <p:nvPr/>
          </p:nvSpPr>
          <p:spPr bwMode="auto">
            <a:xfrm>
              <a:off x="2975" y="3347"/>
              <a:ext cx="32" cy="29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3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1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49"/>
            <p:cNvSpPr>
              <a:spLocks/>
            </p:cNvSpPr>
            <p:nvPr/>
          </p:nvSpPr>
          <p:spPr bwMode="auto">
            <a:xfrm>
              <a:off x="2945" y="3347"/>
              <a:ext cx="30" cy="29"/>
            </a:xfrm>
            <a:custGeom>
              <a:avLst/>
              <a:gdLst>
                <a:gd name="T0" fmla="*/ 4 w 57"/>
                <a:gd name="T1" fmla="*/ 4 h 57"/>
                <a:gd name="T2" fmla="*/ 3 w 57"/>
                <a:gd name="T3" fmla="*/ 4 h 57"/>
                <a:gd name="T4" fmla="*/ 2 w 57"/>
                <a:gd name="T5" fmla="*/ 3 h 57"/>
                <a:gd name="T6" fmla="*/ 1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3 h 57"/>
                <a:gd name="T26" fmla="*/ 4 w 57"/>
                <a:gd name="T27" fmla="*/ 4 h 57"/>
                <a:gd name="T28" fmla="*/ 4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50"/>
            <p:cNvSpPr>
              <a:spLocks/>
            </p:cNvSpPr>
            <p:nvPr/>
          </p:nvSpPr>
          <p:spPr bwMode="auto">
            <a:xfrm>
              <a:off x="2975" y="3374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51"/>
            <p:cNvSpPr>
              <a:spLocks/>
            </p:cNvSpPr>
            <p:nvPr/>
          </p:nvSpPr>
          <p:spPr bwMode="auto">
            <a:xfrm>
              <a:off x="2945" y="3315"/>
              <a:ext cx="30" cy="32"/>
            </a:xfrm>
            <a:custGeom>
              <a:avLst/>
              <a:gdLst>
                <a:gd name="T0" fmla="*/ 0 w 57"/>
                <a:gd name="T1" fmla="*/ 6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4 h 57"/>
                <a:gd name="T24" fmla="*/ 1 w 57"/>
                <a:gd name="T25" fmla="*/ 4 h 57"/>
                <a:gd name="T26" fmla="*/ 1 w 57"/>
                <a:gd name="T27" fmla="*/ 6 h 57"/>
                <a:gd name="T28" fmla="*/ 0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53"/>
            <p:cNvSpPr>
              <a:spLocks/>
            </p:cNvSpPr>
            <p:nvPr/>
          </p:nvSpPr>
          <p:spPr bwMode="auto">
            <a:xfrm>
              <a:off x="2975" y="3315"/>
              <a:ext cx="32" cy="32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6 h 57"/>
                <a:gd name="T14" fmla="*/ 5 w 59"/>
                <a:gd name="T15" fmla="*/ 6 h 57"/>
                <a:gd name="T16" fmla="*/ 4 w 59"/>
                <a:gd name="T17" fmla="*/ 4 h 57"/>
                <a:gd name="T18" fmla="*/ 4 w 59"/>
                <a:gd name="T19" fmla="*/ 4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54"/>
            <p:cNvSpPr>
              <a:spLocks/>
            </p:cNvSpPr>
            <p:nvPr/>
          </p:nvSpPr>
          <p:spPr bwMode="auto">
            <a:xfrm>
              <a:off x="2975" y="3315"/>
              <a:ext cx="1" cy="4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55"/>
            <p:cNvSpPr>
              <a:spLocks/>
            </p:cNvSpPr>
            <p:nvPr/>
          </p:nvSpPr>
          <p:spPr bwMode="auto">
            <a:xfrm>
              <a:off x="3002" y="3347"/>
              <a:ext cx="5" cy="1"/>
            </a:xfrm>
            <a:custGeom>
              <a:avLst/>
              <a:gdLst>
                <a:gd name="T0" fmla="*/ 3 w 6"/>
                <a:gd name="T1" fmla="*/ 0 h 1"/>
                <a:gd name="T2" fmla="*/ 0 w 6"/>
                <a:gd name="T3" fmla="*/ 0 h 1"/>
                <a:gd name="T4" fmla="*/ 3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56"/>
            <p:cNvSpPr>
              <a:spLocks/>
            </p:cNvSpPr>
            <p:nvPr/>
          </p:nvSpPr>
          <p:spPr bwMode="auto">
            <a:xfrm>
              <a:off x="3561" y="3287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57"/>
            <p:cNvSpPr>
              <a:spLocks/>
            </p:cNvSpPr>
            <p:nvPr/>
          </p:nvSpPr>
          <p:spPr bwMode="auto">
            <a:xfrm>
              <a:off x="3530" y="3287"/>
              <a:ext cx="32" cy="32"/>
            </a:xfrm>
            <a:custGeom>
              <a:avLst/>
              <a:gdLst>
                <a:gd name="T0" fmla="*/ 6 w 58"/>
                <a:gd name="T1" fmla="*/ 6 h 57"/>
                <a:gd name="T2" fmla="*/ 3 w 58"/>
                <a:gd name="T3" fmla="*/ 6 h 57"/>
                <a:gd name="T4" fmla="*/ 2 w 58"/>
                <a:gd name="T5" fmla="*/ 4 h 57"/>
                <a:gd name="T6" fmla="*/ 2 w 58"/>
                <a:gd name="T7" fmla="*/ 4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3 w 58"/>
                <a:gd name="T23" fmla="*/ 4 h 57"/>
                <a:gd name="T24" fmla="*/ 4 w 58"/>
                <a:gd name="T25" fmla="*/ 4 h 57"/>
                <a:gd name="T26" fmla="*/ 6 w 58"/>
                <a:gd name="T27" fmla="*/ 6 h 57"/>
                <a:gd name="T28" fmla="*/ 6 w 58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3"/>
                  </a:lnTo>
                  <a:lnTo>
                    <a:pt x="25" y="48"/>
                  </a:lnTo>
                  <a:lnTo>
                    <a:pt x="17" y="41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2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58"/>
            <p:cNvSpPr>
              <a:spLocks/>
            </p:cNvSpPr>
            <p:nvPr/>
          </p:nvSpPr>
          <p:spPr bwMode="auto">
            <a:xfrm>
              <a:off x="3561" y="3316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59"/>
            <p:cNvSpPr>
              <a:spLocks/>
            </p:cNvSpPr>
            <p:nvPr/>
          </p:nvSpPr>
          <p:spPr bwMode="auto">
            <a:xfrm>
              <a:off x="3530" y="3257"/>
              <a:ext cx="32" cy="30"/>
            </a:xfrm>
            <a:custGeom>
              <a:avLst/>
              <a:gdLst>
                <a:gd name="T0" fmla="*/ 0 w 58"/>
                <a:gd name="T1" fmla="*/ 4 h 57"/>
                <a:gd name="T2" fmla="*/ 1 w 58"/>
                <a:gd name="T3" fmla="*/ 4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6 w 58"/>
                <a:gd name="T13" fmla="*/ 0 h 57"/>
                <a:gd name="T14" fmla="*/ 6 w 58"/>
                <a:gd name="T15" fmla="*/ 1 h 57"/>
                <a:gd name="T16" fmla="*/ 4 w 58"/>
                <a:gd name="T17" fmla="*/ 1 h 57"/>
                <a:gd name="T18" fmla="*/ 2 w 58"/>
                <a:gd name="T19" fmla="*/ 2 h 57"/>
                <a:gd name="T20" fmla="*/ 1 w 58"/>
                <a:gd name="T21" fmla="*/ 2 h 57"/>
                <a:gd name="T22" fmla="*/ 1 w 58"/>
                <a:gd name="T23" fmla="*/ 3 h 57"/>
                <a:gd name="T24" fmla="*/ 1 w 58"/>
                <a:gd name="T25" fmla="*/ 4 h 57"/>
                <a:gd name="T26" fmla="*/ 1 w 58"/>
                <a:gd name="T27" fmla="*/ 4 h 57"/>
                <a:gd name="T28" fmla="*/ 0 w 58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4"/>
                  </a:lnTo>
                  <a:lnTo>
                    <a:pt x="9" y="25"/>
                  </a:lnTo>
                  <a:lnTo>
                    <a:pt x="17" y="18"/>
                  </a:lnTo>
                  <a:lnTo>
                    <a:pt x="37" y="4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0"/>
                  </a:lnTo>
                  <a:lnTo>
                    <a:pt x="22" y="22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60"/>
            <p:cNvSpPr>
              <a:spLocks/>
            </p:cNvSpPr>
            <p:nvPr/>
          </p:nvSpPr>
          <p:spPr bwMode="auto">
            <a:xfrm>
              <a:off x="3530" y="3287"/>
              <a:ext cx="3" cy="1"/>
            </a:xfrm>
            <a:custGeom>
              <a:avLst/>
              <a:gdLst>
                <a:gd name="T0" fmla="*/ 0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61"/>
            <p:cNvSpPr>
              <a:spLocks/>
            </p:cNvSpPr>
            <p:nvPr/>
          </p:nvSpPr>
          <p:spPr bwMode="auto">
            <a:xfrm>
              <a:off x="3561" y="3257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62"/>
            <p:cNvSpPr>
              <a:spLocks/>
            </p:cNvSpPr>
            <p:nvPr/>
          </p:nvSpPr>
          <p:spPr bwMode="auto">
            <a:xfrm>
              <a:off x="3561" y="3257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63"/>
            <p:cNvSpPr>
              <a:spLocks/>
            </p:cNvSpPr>
            <p:nvPr/>
          </p:nvSpPr>
          <p:spPr bwMode="auto">
            <a:xfrm>
              <a:off x="3589" y="3287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64"/>
            <p:cNvSpPr>
              <a:spLocks/>
            </p:cNvSpPr>
            <p:nvPr/>
          </p:nvSpPr>
          <p:spPr bwMode="auto">
            <a:xfrm>
              <a:off x="4147" y="3347"/>
              <a:ext cx="33" cy="29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3 h 57"/>
                <a:gd name="T10" fmla="*/ 3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3 h 57"/>
                <a:gd name="T18" fmla="*/ 3 w 58"/>
                <a:gd name="T19" fmla="*/ 3 h 57"/>
                <a:gd name="T20" fmla="*/ 5 w 58"/>
                <a:gd name="T21" fmla="*/ 2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5"/>
            <p:cNvSpPr>
              <a:spLocks/>
            </p:cNvSpPr>
            <p:nvPr/>
          </p:nvSpPr>
          <p:spPr bwMode="auto">
            <a:xfrm>
              <a:off x="4117" y="3347"/>
              <a:ext cx="31" cy="29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3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3 h 57"/>
                <a:gd name="T24" fmla="*/ 3 w 57"/>
                <a:gd name="T25" fmla="*/ 3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66"/>
            <p:cNvSpPr>
              <a:spLocks/>
            </p:cNvSpPr>
            <p:nvPr/>
          </p:nvSpPr>
          <p:spPr bwMode="auto">
            <a:xfrm>
              <a:off x="4147" y="3374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67"/>
            <p:cNvSpPr>
              <a:spLocks/>
            </p:cNvSpPr>
            <p:nvPr/>
          </p:nvSpPr>
          <p:spPr bwMode="auto">
            <a:xfrm>
              <a:off x="4117" y="3315"/>
              <a:ext cx="31" cy="32"/>
            </a:xfrm>
            <a:custGeom>
              <a:avLst/>
              <a:gdLst>
                <a:gd name="T0" fmla="*/ 0 w 57"/>
                <a:gd name="T1" fmla="*/ 6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4 h 57"/>
                <a:gd name="T24" fmla="*/ 1 w 57"/>
                <a:gd name="T25" fmla="*/ 4 h 57"/>
                <a:gd name="T26" fmla="*/ 1 w 57"/>
                <a:gd name="T27" fmla="*/ 6 h 57"/>
                <a:gd name="T28" fmla="*/ 0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68"/>
            <p:cNvSpPr>
              <a:spLocks/>
            </p:cNvSpPr>
            <p:nvPr/>
          </p:nvSpPr>
          <p:spPr bwMode="auto">
            <a:xfrm>
              <a:off x="4117" y="3347"/>
              <a:ext cx="3" cy="1"/>
            </a:xfrm>
            <a:custGeom>
              <a:avLst/>
              <a:gdLst>
                <a:gd name="T0" fmla="*/ 0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69"/>
            <p:cNvSpPr>
              <a:spLocks/>
            </p:cNvSpPr>
            <p:nvPr/>
          </p:nvSpPr>
          <p:spPr bwMode="auto">
            <a:xfrm>
              <a:off x="4147" y="3315"/>
              <a:ext cx="33" cy="32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6 h 57"/>
                <a:gd name="T14" fmla="*/ 6 w 58"/>
                <a:gd name="T15" fmla="*/ 6 h 57"/>
                <a:gd name="T16" fmla="*/ 6 w 58"/>
                <a:gd name="T17" fmla="*/ 4 h 57"/>
                <a:gd name="T18" fmla="*/ 5 w 58"/>
                <a:gd name="T19" fmla="*/ 4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70"/>
            <p:cNvSpPr>
              <a:spLocks/>
            </p:cNvSpPr>
            <p:nvPr/>
          </p:nvSpPr>
          <p:spPr bwMode="auto">
            <a:xfrm>
              <a:off x="4147" y="3315"/>
              <a:ext cx="1" cy="4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71"/>
            <p:cNvSpPr>
              <a:spLocks/>
            </p:cNvSpPr>
            <p:nvPr/>
          </p:nvSpPr>
          <p:spPr bwMode="auto">
            <a:xfrm>
              <a:off x="4176" y="3347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72"/>
            <p:cNvSpPr>
              <a:spLocks/>
            </p:cNvSpPr>
            <p:nvPr/>
          </p:nvSpPr>
          <p:spPr bwMode="auto">
            <a:xfrm>
              <a:off x="4734" y="3287"/>
              <a:ext cx="32" cy="32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4 h 57"/>
                <a:gd name="T10" fmla="*/ 2 w 58"/>
                <a:gd name="T11" fmla="*/ 6 h 57"/>
                <a:gd name="T12" fmla="*/ 1 w 58"/>
                <a:gd name="T13" fmla="*/ 6 h 57"/>
                <a:gd name="T14" fmla="*/ 0 w 58"/>
                <a:gd name="T15" fmla="*/ 6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3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73"/>
            <p:cNvSpPr>
              <a:spLocks/>
            </p:cNvSpPr>
            <p:nvPr/>
          </p:nvSpPr>
          <p:spPr bwMode="auto">
            <a:xfrm>
              <a:off x="4704" y="3287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74"/>
            <p:cNvSpPr>
              <a:spLocks/>
            </p:cNvSpPr>
            <p:nvPr/>
          </p:nvSpPr>
          <p:spPr bwMode="auto">
            <a:xfrm>
              <a:off x="4734" y="3316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75"/>
            <p:cNvSpPr>
              <a:spLocks/>
            </p:cNvSpPr>
            <p:nvPr/>
          </p:nvSpPr>
          <p:spPr bwMode="auto">
            <a:xfrm>
              <a:off x="4704" y="3257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1" y="22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76"/>
            <p:cNvSpPr>
              <a:spLocks/>
            </p:cNvSpPr>
            <p:nvPr/>
          </p:nvSpPr>
          <p:spPr bwMode="auto">
            <a:xfrm>
              <a:off x="4704" y="3287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77"/>
            <p:cNvSpPr>
              <a:spLocks/>
            </p:cNvSpPr>
            <p:nvPr/>
          </p:nvSpPr>
          <p:spPr bwMode="auto">
            <a:xfrm>
              <a:off x="4734" y="3257"/>
              <a:ext cx="32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4 h 57"/>
                <a:gd name="T14" fmla="*/ 5 w 58"/>
                <a:gd name="T15" fmla="*/ 4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78"/>
            <p:cNvSpPr>
              <a:spLocks/>
            </p:cNvSpPr>
            <p:nvPr/>
          </p:nvSpPr>
          <p:spPr bwMode="auto">
            <a:xfrm>
              <a:off x="4734" y="3257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79"/>
            <p:cNvSpPr>
              <a:spLocks/>
            </p:cNvSpPr>
            <p:nvPr/>
          </p:nvSpPr>
          <p:spPr bwMode="auto">
            <a:xfrm>
              <a:off x="4762" y="3287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180"/>
            <p:cNvSpPr>
              <a:spLocks noChangeArrowheads="1"/>
            </p:cNvSpPr>
            <p:nvPr/>
          </p:nvSpPr>
          <p:spPr bwMode="auto">
            <a:xfrm>
              <a:off x="1275" y="3402"/>
              <a:ext cx="3519" cy="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30" name="Rectangle 181"/>
            <p:cNvSpPr>
              <a:spLocks noChangeArrowheads="1"/>
            </p:cNvSpPr>
            <p:nvPr/>
          </p:nvSpPr>
          <p:spPr bwMode="auto">
            <a:xfrm>
              <a:off x="1275" y="3345"/>
              <a:ext cx="498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31" name="Rectangle 182"/>
            <p:cNvSpPr>
              <a:spLocks noChangeArrowheads="1"/>
            </p:cNvSpPr>
            <p:nvPr/>
          </p:nvSpPr>
          <p:spPr bwMode="auto">
            <a:xfrm>
              <a:off x="1833" y="3345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32" name="Rectangle 183"/>
            <p:cNvSpPr>
              <a:spLocks noChangeArrowheads="1"/>
            </p:cNvSpPr>
            <p:nvPr/>
          </p:nvSpPr>
          <p:spPr bwMode="auto">
            <a:xfrm>
              <a:off x="3006" y="3345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33" name="Rectangle 184"/>
            <p:cNvSpPr>
              <a:spLocks noChangeArrowheads="1"/>
            </p:cNvSpPr>
            <p:nvPr/>
          </p:nvSpPr>
          <p:spPr bwMode="auto">
            <a:xfrm>
              <a:off x="4178" y="3345"/>
              <a:ext cx="61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34" name="Rectangle 185"/>
            <p:cNvSpPr>
              <a:spLocks noChangeArrowheads="1"/>
            </p:cNvSpPr>
            <p:nvPr/>
          </p:nvSpPr>
          <p:spPr bwMode="auto">
            <a:xfrm>
              <a:off x="1275" y="3286"/>
              <a:ext cx="10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35" name="Rectangle 186"/>
            <p:cNvSpPr>
              <a:spLocks noChangeArrowheads="1"/>
            </p:cNvSpPr>
            <p:nvPr/>
          </p:nvSpPr>
          <p:spPr bwMode="auto">
            <a:xfrm>
              <a:off x="2419" y="3286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36" name="Rectangle 187"/>
            <p:cNvSpPr>
              <a:spLocks noChangeArrowheads="1"/>
            </p:cNvSpPr>
            <p:nvPr/>
          </p:nvSpPr>
          <p:spPr bwMode="auto">
            <a:xfrm>
              <a:off x="3593" y="3286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37" name="Rectangle 188"/>
            <p:cNvSpPr>
              <a:spLocks noChangeArrowheads="1"/>
            </p:cNvSpPr>
            <p:nvPr/>
          </p:nvSpPr>
          <p:spPr bwMode="auto">
            <a:xfrm>
              <a:off x="4764" y="3286"/>
              <a:ext cx="30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38" name="Freeform 189"/>
            <p:cNvSpPr>
              <a:spLocks/>
            </p:cNvSpPr>
            <p:nvPr/>
          </p:nvSpPr>
          <p:spPr bwMode="auto">
            <a:xfrm>
              <a:off x="1801" y="3112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5 h 57"/>
                <a:gd name="T12" fmla="*/ 1 w 59"/>
                <a:gd name="T13" fmla="*/ 6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90"/>
            <p:cNvSpPr>
              <a:spLocks/>
            </p:cNvSpPr>
            <p:nvPr/>
          </p:nvSpPr>
          <p:spPr bwMode="auto">
            <a:xfrm>
              <a:off x="1771" y="3112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4 h 57"/>
                <a:gd name="T24" fmla="*/ 3 w 57"/>
                <a:gd name="T25" fmla="*/ 4 h 57"/>
                <a:gd name="T26" fmla="*/ 5 w 57"/>
                <a:gd name="T27" fmla="*/ 5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2"/>
                  </a:lnTo>
                  <a:lnTo>
                    <a:pt x="24" y="48"/>
                  </a:lnTo>
                  <a:lnTo>
                    <a:pt x="17" y="40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91"/>
            <p:cNvSpPr>
              <a:spLocks/>
            </p:cNvSpPr>
            <p:nvPr/>
          </p:nvSpPr>
          <p:spPr bwMode="auto">
            <a:xfrm>
              <a:off x="1801" y="3141"/>
              <a:ext cx="1" cy="3"/>
            </a:xfrm>
            <a:custGeom>
              <a:avLst/>
              <a:gdLst>
                <a:gd name="T0" fmla="*/ 0 w 3"/>
                <a:gd name="T1" fmla="*/ 1 h 5"/>
                <a:gd name="T2" fmla="*/ 0 w 3"/>
                <a:gd name="T3" fmla="*/ 1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92"/>
            <p:cNvSpPr>
              <a:spLocks/>
            </p:cNvSpPr>
            <p:nvPr/>
          </p:nvSpPr>
          <p:spPr bwMode="auto">
            <a:xfrm>
              <a:off x="1771" y="3082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4"/>
                  </a:lnTo>
                  <a:lnTo>
                    <a:pt x="9" y="25"/>
                  </a:lnTo>
                  <a:lnTo>
                    <a:pt x="17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1" y="22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93"/>
            <p:cNvSpPr>
              <a:spLocks/>
            </p:cNvSpPr>
            <p:nvPr/>
          </p:nvSpPr>
          <p:spPr bwMode="auto">
            <a:xfrm>
              <a:off x="1771" y="3112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94"/>
            <p:cNvSpPr>
              <a:spLocks/>
            </p:cNvSpPr>
            <p:nvPr/>
          </p:nvSpPr>
          <p:spPr bwMode="auto">
            <a:xfrm>
              <a:off x="1801" y="3082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95"/>
            <p:cNvSpPr>
              <a:spLocks/>
            </p:cNvSpPr>
            <p:nvPr/>
          </p:nvSpPr>
          <p:spPr bwMode="auto">
            <a:xfrm>
              <a:off x="1801" y="3082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96"/>
            <p:cNvSpPr>
              <a:spLocks/>
            </p:cNvSpPr>
            <p:nvPr/>
          </p:nvSpPr>
          <p:spPr bwMode="auto">
            <a:xfrm>
              <a:off x="1829" y="3112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97"/>
            <p:cNvSpPr>
              <a:spLocks/>
            </p:cNvSpPr>
            <p:nvPr/>
          </p:nvSpPr>
          <p:spPr bwMode="auto">
            <a:xfrm>
              <a:off x="2387" y="3171"/>
              <a:ext cx="33" cy="31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98"/>
            <p:cNvSpPr>
              <a:spLocks/>
            </p:cNvSpPr>
            <p:nvPr/>
          </p:nvSpPr>
          <p:spPr bwMode="auto">
            <a:xfrm>
              <a:off x="2359" y="3171"/>
              <a:ext cx="29" cy="31"/>
            </a:xfrm>
            <a:custGeom>
              <a:avLst/>
              <a:gdLst>
                <a:gd name="T0" fmla="*/ 4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5 h 57"/>
                <a:gd name="T28" fmla="*/ 4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99"/>
            <p:cNvSpPr>
              <a:spLocks/>
            </p:cNvSpPr>
            <p:nvPr/>
          </p:nvSpPr>
          <p:spPr bwMode="auto">
            <a:xfrm>
              <a:off x="2387" y="3199"/>
              <a:ext cx="3" cy="3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3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200"/>
            <p:cNvSpPr>
              <a:spLocks/>
            </p:cNvSpPr>
            <p:nvPr/>
          </p:nvSpPr>
          <p:spPr bwMode="auto">
            <a:xfrm>
              <a:off x="2359" y="3140"/>
              <a:ext cx="29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201"/>
            <p:cNvSpPr>
              <a:spLocks/>
            </p:cNvSpPr>
            <p:nvPr/>
          </p:nvSpPr>
          <p:spPr bwMode="auto">
            <a:xfrm>
              <a:off x="2359" y="3171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202"/>
            <p:cNvSpPr>
              <a:spLocks/>
            </p:cNvSpPr>
            <p:nvPr/>
          </p:nvSpPr>
          <p:spPr bwMode="auto">
            <a:xfrm>
              <a:off x="2387" y="3140"/>
              <a:ext cx="33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5 h 57"/>
                <a:gd name="T14" fmla="*/ 6 w 58"/>
                <a:gd name="T15" fmla="*/ 5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203"/>
            <p:cNvSpPr>
              <a:spLocks/>
            </p:cNvSpPr>
            <p:nvPr/>
          </p:nvSpPr>
          <p:spPr bwMode="auto">
            <a:xfrm>
              <a:off x="2387" y="3140"/>
              <a:ext cx="1" cy="4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204"/>
            <p:cNvSpPr>
              <a:spLocks/>
            </p:cNvSpPr>
            <p:nvPr/>
          </p:nvSpPr>
          <p:spPr bwMode="auto">
            <a:xfrm>
              <a:off x="2416" y="3171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205"/>
            <p:cNvSpPr>
              <a:spLocks/>
            </p:cNvSpPr>
            <p:nvPr/>
          </p:nvSpPr>
          <p:spPr bwMode="auto">
            <a:xfrm>
              <a:off x="2975" y="3112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5 h 57"/>
                <a:gd name="T12" fmla="*/ 1 w 59"/>
                <a:gd name="T13" fmla="*/ 6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207"/>
            <p:cNvSpPr>
              <a:spLocks/>
            </p:cNvSpPr>
            <p:nvPr/>
          </p:nvSpPr>
          <p:spPr bwMode="auto">
            <a:xfrm>
              <a:off x="2945" y="3112"/>
              <a:ext cx="30" cy="32"/>
            </a:xfrm>
            <a:custGeom>
              <a:avLst/>
              <a:gdLst>
                <a:gd name="T0" fmla="*/ 4 w 57"/>
                <a:gd name="T1" fmla="*/ 6 h 57"/>
                <a:gd name="T2" fmla="*/ 3 w 57"/>
                <a:gd name="T3" fmla="*/ 5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5 h 57"/>
                <a:gd name="T28" fmla="*/ 4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2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7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208"/>
            <p:cNvSpPr>
              <a:spLocks/>
            </p:cNvSpPr>
            <p:nvPr/>
          </p:nvSpPr>
          <p:spPr bwMode="auto">
            <a:xfrm>
              <a:off x="2975" y="3141"/>
              <a:ext cx="1" cy="3"/>
            </a:xfrm>
            <a:custGeom>
              <a:avLst/>
              <a:gdLst>
                <a:gd name="T0" fmla="*/ 0 w 3"/>
                <a:gd name="T1" fmla="*/ 1 h 5"/>
                <a:gd name="T2" fmla="*/ 0 w 3"/>
                <a:gd name="T3" fmla="*/ 1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209"/>
            <p:cNvSpPr>
              <a:spLocks/>
            </p:cNvSpPr>
            <p:nvPr/>
          </p:nvSpPr>
          <p:spPr bwMode="auto">
            <a:xfrm>
              <a:off x="2945" y="3082"/>
              <a:ext cx="30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2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211"/>
            <p:cNvSpPr>
              <a:spLocks/>
            </p:cNvSpPr>
            <p:nvPr/>
          </p:nvSpPr>
          <p:spPr bwMode="auto">
            <a:xfrm>
              <a:off x="2975" y="3082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212"/>
            <p:cNvSpPr>
              <a:spLocks/>
            </p:cNvSpPr>
            <p:nvPr/>
          </p:nvSpPr>
          <p:spPr bwMode="auto">
            <a:xfrm>
              <a:off x="2975" y="3082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213"/>
            <p:cNvSpPr>
              <a:spLocks/>
            </p:cNvSpPr>
            <p:nvPr/>
          </p:nvSpPr>
          <p:spPr bwMode="auto">
            <a:xfrm>
              <a:off x="3002" y="3112"/>
              <a:ext cx="5" cy="1"/>
            </a:xfrm>
            <a:custGeom>
              <a:avLst/>
              <a:gdLst>
                <a:gd name="T0" fmla="*/ 3 w 6"/>
                <a:gd name="T1" fmla="*/ 0 h 1"/>
                <a:gd name="T2" fmla="*/ 0 w 6"/>
                <a:gd name="T3" fmla="*/ 0 h 1"/>
                <a:gd name="T4" fmla="*/ 3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214"/>
            <p:cNvSpPr>
              <a:spLocks/>
            </p:cNvSpPr>
            <p:nvPr/>
          </p:nvSpPr>
          <p:spPr bwMode="auto">
            <a:xfrm>
              <a:off x="3561" y="3171"/>
              <a:ext cx="32" cy="31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215"/>
            <p:cNvSpPr>
              <a:spLocks/>
            </p:cNvSpPr>
            <p:nvPr/>
          </p:nvSpPr>
          <p:spPr bwMode="auto">
            <a:xfrm>
              <a:off x="3531" y="3171"/>
              <a:ext cx="31" cy="31"/>
            </a:xfrm>
            <a:custGeom>
              <a:avLst/>
              <a:gdLst>
                <a:gd name="T0" fmla="*/ 5 w 58"/>
                <a:gd name="T1" fmla="*/ 5 h 57"/>
                <a:gd name="T2" fmla="*/ 3 w 58"/>
                <a:gd name="T3" fmla="*/ 5 h 57"/>
                <a:gd name="T4" fmla="*/ 2 w 58"/>
                <a:gd name="T5" fmla="*/ 4 h 57"/>
                <a:gd name="T6" fmla="*/ 2 w 58"/>
                <a:gd name="T7" fmla="*/ 4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2 w 58"/>
                <a:gd name="T23" fmla="*/ 4 h 57"/>
                <a:gd name="T24" fmla="*/ 3 w 58"/>
                <a:gd name="T25" fmla="*/ 4 h 57"/>
                <a:gd name="T26" fmla="*/ 5 w 58"/>
                <a:gd name="T27" fmla="*/ 5 h 57"/>
                <a:gd name="T28" fmla="*/ 5 w 58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3"/>
                  </a:lnTo>
                  <a:lnTo>
                    <a:pt x="25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2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216"/>
            <p:cNvSpPr>
              <a:spLocks/>
            </p:cNvSpPr>
            <p:nvPr/>
          </p:nvSpPr>
          <p:spPr bwMode="auto">
            <a:xfrm>
              <a:off x="3561" y="3199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217"/>
            <p:cNvSpPr>
              <a:spLocks/>
            </p:cNvSpPr>
            <p:nvPr/>
          </p:nvSpPr>
          <p:spPr bwMode="auto">
            <a:xfrm>
              <a:off x="3531" y="3140"/>
              <a:ext cx="31" cy="31"/>
            </a:xfrm>
            <a:custGeom>
              <a:avLst/>
              <a:gdLst>
                <a:gd name="T0" fmla="*/ 0 w 58"/>
                <a:gd name="T1" fmla="*/ 5 h 57"/>
                <a:gd name="T2" fmla="*/ 1 w 58"/>
                <a:gd name="T3" fmla="*/ 4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5 w 58"/>
                <a:gd name="T13" fmla="*/ 0 h 57"/>
                <a:gd name="T14" fmla="*/ 5 w 58"/>
                <a:gd name="T15" fmla="*/ 1 h 57"/>
                <a:gd name="T16" fmla="*/ 3 w 58"/>
                <a:gd name="T17" fmla="*/ 1 h 57"/>
                <a:gd name="T18" fmla="*/ 2 w 58"/>
                <a:gd name="T19" fmla="*/ 2 h 57"/>
                <a:gd name="T20" fmla="*/ 1 w 58"/>
                <a:gd name="T21" fmla="*/ 3 h 57"/>
                <a:gd name="T22" fmla="*/ 1 w 58"/>
                <a:gd name="T23" fmla="*/ 3 h 57"/>
                <a:gd name="T24" fmla="*/ 1 w 58"/>
                <a:gd name="T25" fmla="*/ 4 h 57"/>
                <a:gd name="T26" fmla="*/ 1 w 58"/>
                <a:gd name="T27" fmla="*/ 5 h 57"/>
                <a:gd name="T28" fmla="*/ 0 w 58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7" y="4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1"/>
                  </a:lnTo>
                  <a:lnTo>
                    <a:pt x="22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218"/>
            <p:cNvSpPr>
              <a:spLocks/>
            </p:cNvSpPr>
            <p:nvPr/>
          </p:nvSpPr>
          <p:spPr bwMode="auto">
            <a:xfrm>
              <a:off x="3531" y="3171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219"/>
            <p:cNvSpPr>
              <a:spLocks/>
            </p:cNvSpPr>
            <p:nvPr/>
          </p:nvSpPr>
          <p:spPr bwMode="auto">
            <a:xfrm>
              <a:off x="3561" y="3140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220"/>
            <p:cNvSpPr>
              <a:spLocks/>
            </p:cNvSpPr>
            <p:nvPr/>
          </p:nvSpPr>
          <p:spPr bwMode="auto">
            <a:xfrm>
              <a:off x="3561" y="3140"/>
              <a:ext cx="1" cy="4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221"/>
            <p:cNvSpPr>
              <a:spLocks/>
            </p:cNvSpPr>
            <p:nvPr/>
          </p:nvSpPr>
          <p:spPr bwMode="auto">
            <a:xfrm>
              <a:off x="3589" y="3171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222"/>
            <p:cNvSpPr>
              <a:spLocks/>
            </p:cNvSpPr>
            <p:nvPr/>
          </p:nvSpPr>
          <p:spPr bwMode="auto">
            <a:xfrm>
              <a:off x="4147" y="3112"/>
              <a:ext cx="33" cy="32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5 h 57"/>
                <a:gd name="T12" fmla="*/ 1 w 58"/>
                <a:gd name="T13" fmla="*/ 6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223"/>
            <p:cNvSpPr>
              <a:spLocks/>
            </p:cNvSpPr>
            <p:nvPr/>
          </p:nvSpPr>
          <p:spPr bwMode="auto">
            <a:xfrm>
              <a:off x="4118" y="3112"/>
              <a:ext cx="30" cy="32"/>
            </a:xfrm>
            <a:custGeom>
              <a:avLst/>
              <a:gdLst>
                <a:gd name="T0" fmla="*/ 4 w 57"/>
                <a:gd name="T1" fmla="*/ 6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5 h 57"/>
                <a:gd name="T28" fmla="*/ 4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2"/>
                  </a:lnTo>
                  <a:lnTo>
                    <a:pt x="24" y="48"/>
                  </a:lnTo>
                  <a:lnTo>
                    <a:pt x="17" y="40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224"/>
            <p:cNvSpPr>
              <a:spLocks/>
            </p:cNvSpPr>
            <p:nvPr/>
          </p:nvSpPr>
          <p:spPr bwMode="auto">
            <a:xfrm>
              <a:off x="4147" y="3141"/>
              <a:ext cx="2" cy="3"/>
            </a:xfrm>
            <a:custGeom>
              <a:avLst/>
              <a:gdLst>
                <a:gd name="T0" fmla="*/ 1 w 3"/>
                <a:gd name="T1" fmla="*/ 1 h 5"/>
                <a:gd name="T2" fmla="*/ 1 w 3"/>
                <a:gd name="T3" fmla="*/ 1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225"/>
            <p:cNvSpPr>
              <a:spLocks/>
            </p:cNvSpPr>
            <p:nvPr/>
          </p:nvSpPr>
          <p:spPr bwMode="auto">
            <a:xfrm>
              <a:off x="4118" y="3082"/>
              <a:ext cx="30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4"/>
                  </a:lnTo>
                  <a:lnTo>
                    <a:pt x="9" y="25"/>
                  </a:lnTo>
                  <a:lnTo>
                    <a:pt x="17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1" y="22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226"/>
            <p:cNvSpPr>
              <a:spLocks/>
            </p:cNvSpPr>
            <p:nvPr/>
          </p:nvSpPr>
          <p:spPr bwMode="auto">
            <a:xfrm>
              <a:off x="4118" y="3112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227"/>
            <p:cNvSpPr>
              <a:spLocks/>
            </p:cNvSpPr>
            <p:nvPr/>
          </p:nvSpPr>
          <p:spPr bwMode="auto">
            <a:xfrm>
              <a:off x="4147" y="3082"/>
              <a:ext cx="33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228"/>
            <p:cNvSpPr>
              <a:spLocks/>
            </p:cNvSpPr>
            <p:nvPr/>
          </p:nvSpPr>
          <p:spPr bwMode="auto">
            <a:xfrm>
              <a:off x="4147" y="3082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229"/>
            <p:cNvSpPr>
              <a:spLocks/>
            </p:cNvSpPr>
            <p:nvPr/>
          </p:nvSpPr>
          <p:spPr bwMode="auto">
            <a:xfrm>
              <a:off x="4176" y="3112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230"/>
            <p:cNvSpPr>
              <a:spLocks/>
            </p:cNvSpPr>
            <p:nvPr/>
          </p:nvSpPr>
          <p:spPr bwMode="auto">
            <a:xfrm>
              <a:off x="4734" y="3171"/>
              <a:ext cx="32" cy="31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4 h 57"/>
                <a:gd name="T10" fmla="*/ 2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3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231"/>
            <p:cNvSpPr>
              <a:spLocks/>
            </p:cNvSpPr>
            <p:nvPr/>
          </p:nvSpPr>
          <p:spPr bwMode="auto">
            <a:xfrm>
              <a:off x="4705" y="3171"/>
              <a:ext cx="30" cy="31"/>
            </a:xfrm>
            <a:custGeom>
              <a:avLst/>
              <a:gdLst>
                <a:gd name="T0" fmla="*/ 4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5 h 57"/>
                <a:gd name="T28" fmla="*/ 4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232"/>
            <p:cNvSpPr>
              <a:spLocks/>
            </p:cNvSpPr>
            <p:nvPr/>
          </p:nvSpPr>
          <p:spPr bwMode="auto">
            <a:xfrm>
              <a:off x="4734" y="3199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233"/>
            <p:cNvSpPr>
              <a:spLocks/>
            </p:cNvSpPr>
            <p:nvPr/>
          </p:nvSpPr>
          <p:spPr bwMode="auto">
            <a:xfrm>
              <a:off x="4705" y="3140"/>
              <a:ext cx="30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234"/>
            <p:cNvSpPr>
              <a:spLocks/>
            </p:cNvSpPr>
            <p:nvPr/>
          </p:nvSpPr>
          <p:spPr bwMode="auto">
            <a:xfrm>
              <a:off x="4705" y="3171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235"/>
            <p:cNvSpPr>
              <a:spLocks/>
            </p:cNvSpPr>
            <p:nvPr/>
          </p:nvSpPr>
          <p:spPr bwMode="auto">
            <a:xfrm>
              <a:off x="4734" y="3140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236"/>
            <p:cNvSpPr>
              <a:spLocks/>
            </p:cNvSpPr>
            <p:nvPr/>
          </p:nvSpPr>
          <p:spPr bwMode="auto">
            <a:xfrm>
              <a:off x="4734" y="3140"/>
              <a:ext cx="1" cy="4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237"/>
            <p:cNvSpPr>
              <a:spLocks/>
            </p:cNvSpPr>
            <p:nvPr/>
          </p:nvSpPr>
          <p:spPr bwMode="auto">
            <a:xfrm>
              <a:off x="4762" y="3171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Rectangle 238"/>
            <p:cNvSpPr>
              <a:spLocks noChangeArrowheads="1"/>
            </p:cNvSpPr>
            <p:nvPr/>
          </p:nvSpPr>
          <p:spPr bwMode="auto">
            <a:xfrm>
              <a:off x="1275" y="3110"/>
              <a:ext cx="498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86" name="Rectangle 239"/>
            <p:cNvSpPr>
              <a:spLocks noChangeArrowheads="1"/>
            </p:cNvSpPr>
            <p:nvPr/>
          </p:nvSpPr>
          <p:spPr bwMode="auto">
            <a:xfrm>
              <a:off x="1833" y="3110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87" name="Rectangle 240"/>
            <p:cNvSpPr>
              <a:spLocks noChangeArrowheads="1"/>
            </p:cNvSpPr>
            <p:nvPr/>
          </p:nvSpPr>
          <p:spPr bwMode="auto">
            <a:xfrm>
              <a:off x="3006" y="3110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88" name="Rectangle 241"/>
            <p:cNvSpPr>
              <a:spLocks noChangeArrowheads="1"/>
            </p:cNvSpPr>
            <p:nvPr/>
          </p:nvSpPr>
          <p:spPr bwMode="auto">
            <a:xfrm>
              <a:off x="4179" y="3110"/>
              <a:ext cx="615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89" name="Rectangle 242"/>
            <p:cNvSpPr>
              <a:spLocks noChangeArrowheads="1"/>
            </p:cNvSpPr>
            <p:nvPr/>
          </p:nvSpPr>
          <p:spPr bwMode="auto">
            <a:xfrm>
              <a:off x="1275" y="3170"/>
              <a:ext cx="10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90" name="Rectangle 243"/>
            <p:cNvSpPr>
              <a:spLocks noChangeArrowheads="1"/>
            </p:cNvSpPr>
            <p:nvPr/>
          </p:nvSpPr>
          <p:spPr bwMode="auto">
            <a:xfrm>
              <a:off x="2419" y="3170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91" name="Rectangle 244"/>
            <p:cNvSpPr>
              <a:spLocks noChangeArrowheads="1"/>
            </p:cNvSpPr>
            <p:nvPr/>
          </p:nvSpPr>
          <p:spPr bwMode="auto">
            <a:xfrm>
              <a:off x="3593" y="3170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92" name="Rectangle 245"/>
            <p:cNvSpPr>
              <a:spLocks noChangeArrowheads="1"/>
            </p:cNvSpPr>
            <p:nvPr/>
          </p:nvSpPr>
          <p:spPr bwMode="auto">
            <a:xfrm>
              <a:off x="4765" y="3170"/>
              <a:ext cx="29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93" name="Freeform 2147"/>
            <p:cNvSpPr>
              <a:spLocks/>
            </p:cNvSpPr>
            <p:nvPr/>
          </p:nvSpPr>
          <p:spPr bwMode="auto">
            <a:xfrm>
              <a:off x="863" y="2967"/>
              <a:ext cx="560" cy="439"/>
            </a:xfrm>
            <a:custGeom>
              <a:avLst/>
              <a:gdLst>
                <a:gd name="T0" fmla="*/ 1 w 1033"/>
                <a:gd name="T1" fmla="*/ 0 h 818"/>
                <a:gd name="T2" fmla="*/ 0 w 1033"/>
                <a:gd name="T3" fmla="*/ 1 h 818"/>
                <a:gd name="T4" fmla="*/ 89 w 1033"/>
                <a:gd name="T5" fmla="*/ 68 h 818"/>
                <a:gd name="T6" fmla="*/ 89 w 1033"/>
                <a:gd name="T7" fmla="*/ 68 h 818"/>
                <a:gd name="T8" fmla="*/ 1 w 1033"/>
                <a:gd name="T9" fmla="*/ 0 h 8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3" h="818">
                  <a:moveTo>
                    <a:pt x="4" y="0"/>
                  </a:moveTo>
                  <a:lnTo>
                    <a:pt x="0" y="5"/>
                  </a:lnTo>
                  <a:lnTo>
                    <a:pt x="1028" y="818"/>
                  </a:lnTo>
                  <a:lnTo>
                    <a:pt x="1033" y="8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2148"/>
            <p:cNvSpPr>
              <a:spLocks/>
            </p:cNvSpPr>
            <p:nvPr/>
          </p:nvSpPr>
          <p:spPr bwMode="auto">
            <a:xfrm>
              <a:off x="1369" y="3359"/>
              <a:ext cx="43" cy="39"/>
            </a:xfrm>
            <a:custGeom>
              <a:avLst/>
              <a:gdLst>
                <a:gd name="T0" fmla="*/ 2 w 82"/>
                <a:gd name="T1" fmla="*/ 0 h 71"/>
                <a:gd name="T2" fmla="*/ 6 w 82"/>
                <a:gd name="T3" fmla="*/ 7 h 71"/>
                <a:gd name="T4" fmla="*/ 0 w 82"/>
                <a:gd name="T5" fmla="*/ 3 h 71"/>
                <a:gd name="T6" fmla="*/ 1 w 82"/>
                <a:gd name="T7" fmla="*/ 2 h 71"/>
                <a:gd name="T8" fmla="*/ 2 w 82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71">
                  <a:moveTo>
                    <a:pt x="28" y="0"/>
                  </a:moveTo>
                  <a:lnTo>
                    <a:pt x="82" y="71"/>
                  </a:lnTo>
                  <a:lnTo>
                    <a:pt x="0" y="33"/>
                  </a:lnTo>
                  <a:lnTo>
                    <a:pt x="14" y="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2149"/>
            <p:cNvSpPr>
              <a:spLocks/>
            </p:cNvSpPr>
            <p:nvPr/>
          </p:nvSpPr>
          <p:spPr bwMode="auto">
            <a:xfrm>
              <a:off x="1383" y="3359"/>
              <a:ext cx="30" cy="40"/>
            </a:xfrm>
            <a:custGeom>
              <a:avLst/>
              <a:gdLst>
                <a:gd name="T0" fmla="*/ 1 w 59"/>
                <a:gd name="T1" fmla="*/ 0 h 76"/>
                <a:gd name="T2" fmla="*/ 0 w 59"/>
                <a:gd name="T3" fmla="*/ 1 h 76"/>
                <a:gd name="T4" fmla="*/ 4 w 59"/>
                <a:gd name="T5" fmla="*/ 6 h 76"/>
                <a:gd name="T6" fmla="*/ 4 w 59"/>
                <a:gd name="T7" fmla="*/ 5 h 76"/>
                <a:gd name="T8" fmla="*/ 1 w 59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76">
                  <a:moveTo>
                    <a:pt x="5" y="0"/>
                  </a:moveTo>
                  <a:lnTo>
                    <a:pt x="0" y="5"/>
                  </a:lnTo>
                  <a:lnTo>
                    <a:pt x="55" y="76"/>
                  </a:lnTo>
                  <a:lnTo>
                    <a:pt x="59" y="7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2150"/>
            <p:cNvSpPr>
              <a:spLocks/>
            </p:cNvSpPr>
            <p:nvPr/>
          </p:nvSpPr>
          <p:spPr bwMode="auto">
            <a:xfrm>
              <a:off x="1368" y="3376"/>
              <a:ext cx="45" cy="23"/>
            </a:xfrm>
            <a:custGeom>
              <a:avLst/>
              <a:gdLst>
                <a:gd name="T0" fmla="*/ 6 w 84"/>
                <a:gd name="T1" fmla="*/ 3 h 43"/>
                <a:gd name="T2" fmla="*/ 7 w 84"/>
                <a:gd name="T3" fmla="*/ 3 h 43"/>
                <a:gd name="T4" fmla="*/ 1 w 84"/>
                <a:gd name="T5" fmla="*/ 0 h 43"/>
                <a:gd name="T6" fmla="*/ 0 w 84"/>
                <a:gd name="T7" fmla="*/ 1 h 43"/>
                <a:gd name="T8" fmla="*/ 6 w 84"/>
                <a:gd name="T9" fmla="*/ 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43">
                  <a:moveTo>
                    <a:pt x="81" y="43"/>
                  </a:moveTo>
                  <a:lnTo>
                    <a:pt x="84" y="38"/>
                  </a:lnTo>
                  <a:lnTo>
                    <a:pt x="3" y="0"/>
                  </a:lnTo>
                  <a:lnTo>
                    <a:pt x="0" y="5"/>
                  </a:lnTo>
                  <a:lnTo>
                    <a:pt x="81" y="4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2151"/>
            <p:cNvSpPr>
              <a:spLocks/>
            </p:cNvSpPr>
            <p:nvPr/>
          </p:nvSpPr>
          <p:spPr bwMode="auto">
            <a:xfrm>
              <a:off x="1411" y="3397"/>
              <a:ext cx="7" cy="5"/>
            </a:xfrm>
            <a:custGeom>
              <a:avLst/>
              <a:gdLst>
                <a:gd name="T0" fmla="*/ 1 w 12"/>
                <a:gd name="T1" fmla="*/ 0 h 9"/>
                <a:gd name="T2" fmla="*/ 1 w 12"/>
                <a:gd name="T3" fmla="*/ 1 h 9"/>
                <a:gd name="T4" fmla="*/ 1 w 12"/>
                <a:gd name="T5" fmla="*/ 1 h 9"/>
                <a:gd name="T6" fmla="*/ 1 w 12"/>
                <a:gd name="T7" fmla="*/ 0 h 9"/>
                <a:gd name="T8" fmla="*/ 0 w 12"/>
                <a:gd name="T9" fmla="*/ 1 h 9"/>
                <a:gd name="T10" fmla="*/ 1 w 12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9">
                  <a:moveTo>
                    <a:pt x="4" y="0"/>
                  </a:moveTo>
                  <a:lnTo>
                    <a:pt x="12" y="9"/>
                  </a:lnTo>
                  <a:lnTo>
                    <a:pt x="1" y="5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2152"/>
            <p:cNvSpPr>
              <a:spLocks/>
            </p:cNvSpPr>
            <p:nvPr/>
          </p:nvSpPr>
          <p:spPr bwMode="auto">
            <a:xfrm>
              <a:off x="1367" y="3368"/>
              <a:ext cx="9" cy="10"/>
            </a:xfrm>
            <a:custGeom>
              <a:avLst/>
              <a:gdLst>
                <a:gd name="T0" fmla="*/ 0 w 18"/>
                <a:gd name="T1" fmla="*/ 1 h 21"/>
                <a:gd name="T2" fmla="*/ 1 w 18"/>
                <a:gd name="T3" fmla="*/ 1 h 21"/>
                <a:gd name="T4" fmla="*/ 2 w 18"/>
                <a:gd name="T5" fmla="*/ 0 h 21"/>
                <a:gd name="T6" fmla="*/ 1 w 18"/>
                <a:gd name="T7" fmla="*/ 0 h 21"/>
                <a:gd name="T8" fmla="*/ 0 w 18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1">
                  <a:moveTo>
                    <a:pt x="0" y="16"/>
                  </a:moveTo>
                  <a:lnTo>
                    <a:pt x="5" y="21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2153"/>
            <p:cNvSpPr>
              <a:spLocks/>
            </p:cNvSpPr>
            <p:nvPr/>
          </p:nvSpPr>
          <p:spPr bwMode="auto">
            <a:xfrm>
              <a:off x="1366" y="3376"/>
              <a:ext cx="3" cy="2"/>
            </a:xfrm>
            <a:custGeom>
              <a:avLst/>
              <a:gdLst>
                <a:gd name="T0" fmla="*/ 0 w 8"/>
                <a:gd name="T1" fmla="*/ 0 h 5"/>
                <a:gd name="T2" fmla="*/ 0 w 8"/>
                <a:gd name="T3" fmla="*/ 0 h 5"/>
                <a:gd name="T4" fmla="*/ 0 w 8"/>
                <a:gd name="T5" fmla="*/ 0 h 5"/>
                <a:gd name="T6" fmla="*/ 0 w 8"/>
                <a:gd name="T7" fmla="*/ 0 h 5"/>
                <a:gd name="T8" fmla="*/ 0 w 8"/>
                <a:gd name="T9" fmla="*/ 0 h 5"/>
                <a:gd name="T10" fmla="*/ 0 w 8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5">
                  <a:moveTo>
                    <a:pt x="5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8" y="5"/>
                  </a:lnTo>
                  <a:lnTo>
                    <a:pt x="8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2154"/>
            <p:cNvSpPr>
              <a:spLocks/>
            </p:cNvSpPr>
            <p:nvPr/>
          </p:nvSpPr>
          <p:spPr bwMode="auto">
            <a:xfrm>
              <a:off x="1374" y="3359"/>
              <a:ext cx="11" cy="11"/>
            </a:xfrm>
            <a:custGeom>
              <a:avLst/>
              <a:gdLst>
                <a:gd name="T0" fmla="*/ 0 w 18"/>
                <a:gd name="T1" fmla="*/ 2 h 21"/>
                <a:gd name="T2" fmla="*/ 1 w 18"/>
                <a:gd name="T3" fmla="*/ 2 h 21"/>
                <a:gd name="T4" fmla="*/ 2 w 18"/>
                <a:gd name="T5" fmla="*/ 1 h 21"/>
                <a:gd name="T6" fmla="*/ 2 w 18"/>
                <a:gd name="T7" fmla="*/ 0 h 21"/>
                <a:gd name="T8" fmla="*/ 0 w 18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1">
                  <a:moveTo>
                    <a:pt x="0" y="17"/>
                  </a:moveTo>
                  <a:lnTo>
                    <a:pt x="4" y="21"/>
                  </a:lnTo>
                  <a:lnTo>
                    <a:pt x="18" y="5"/>
                  </a:lnTo>
                  <a:lnTo>
                    <a:pt x="13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2155"/>
            <p:cNvSpPr>
              <a:spLocks/>
            </p:cNvSpPr>
            <p:nvPr/>
          </p:nvSpPr>
          <p:spPr bwMode="auto">
            <a:xfrm>
              <a:off x="1374" y="3368"/>
              <a:ext cx="2" cy="2"/>
            </a:xfrm>
            <a:custGeom>
              <a:avLst/>
              <a:gdLst>
                <a:gd name="T0" fmla="*/ 1 w 4"/>
                <a:gd name="T1" fmla="*/ 1 h 4"/>
                <a:gd name="T2" fmla="*/ 0 w 4"/>
                <a:gd name="T3" fmla="*/ 0 h 4"/>
                <a:gd name="T4" fmla="*/ 1 w 4"/>
                <a:gd name="T5" fmla="*/ 1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156"/>
            <p:cNvSpPr>
              <a:spLocks/>
            </p:cNvSpPr>
            <p:nvPr/>
          </p:nvSpPr>
          <p:spPr bwMode="auto">
            <a:xfrm>
              <a:off x="1383" y="3357"/>
              <a:ext cx="2" cy="5"/>
            </a:xfrm>
            <a:custGeom>
              <a:avLst/>
              <a:gdLst>
                <a:gd name="T0" fmla="*/ 0 w 5"/>
                <a:gd name="T1" fmla="*/ 1 h 8"/>
                <a:gd name="T2" fmla="*/ 0 w 5"/>
                <a:gd name="T3" fmla="*/ 0 h 8"/>
                <a:gd name="T4" fmla="*/ 0 w 5"/>
                <a:gd name="T5" fmla="*/ 1 h 8"/>
                <a:gd name="T6" fmla="*/ 0 w 5"/>
                <a:gd name="T7" fmla="*/ 1 h 8"/>
                <a:gd name="T8" fmla="*/ 0 w 5"/>
                <a:gd name="T9" fmla="*/ 1 h 8"/>
                <a:gd name="T10" fmla="*/ 0 w 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0" y="8"/>
                  </a:lnTo>
                  <a:lnTo>
                    <a:pt x="5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157"/>
            <p:cNvSpPr>
              <a:spLocks/>
            </p:cNvSpPr>
            <p:nvPr/>
          </p:nvSpPr>
          <p:spPr bwMode="auto">
            <a:xfrm>
              <a:off x="4178" y="3024"/>
              <a:ext cx="177" cy="61"/>
            </a:xfrm>
            <a:custGeom>
              <a:avLst/>
              <a:gdLst>
                <a:gd name="T0" fmla="*/ 28 w 328"/>
                <a:gd name="T1" fmla="*/ 1 h 113"/>
                <a:gd name="T2" fmla="*/ 28 w 328"/>
                <a:gd name="T3" fmla="*/ 0 h 113"/>
                <a:gd name="T4" fmla="*/ 0 w 328"/>
                <a:gd name="T5" fmla="*/ 9 h 113"/>
                <a:gd name="T6" fmla="*/ 1 w 328"/>
                <a:gd name="T7" fmla="*/ 10 h 113"/>
                <a:gd name="T8" fmla="*/ 28 w 328"/>
                <a:gd name="T9" fmla="*/ 1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13">
                  <a:moveTo>
                    <a:pt x="328" y="4"/>
                  </a:moveTo>
                  <a:lnTo>
                    <a:pt x="325" y="0"/>
                  </a:lnTo>
                  <a:lnTo>
                    <a:pt x="0" y="108"/>
                  </a:lnTo>
                  <a:lnTo>
                    <a:pt x="3" y="113"/>
                  </a:lnTo>
                  <a:lnTo>
                    <a:pt x="328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158"/>
            <p:cNvSpPr>
              <a:spLocks/>
            </p:cNvSpPr>
            <p:nvPr/>
          </p:nvSpPr>
          <p:spPr bwMode="auto">
            <a:xfrm>
              <a:off x="4188" y="3055"/>
              <a:ext cx="48" cy="26"/>
            </a:xfrm>
            <a:custGeom>
              <a:avLst/>
              <a:gdLst>
                <a:gd name="T0" fmla="*/ 8 w 89"/>
                <a:gd name="T1" fmla="*/ 3 h 49"/>
                <a:gd name="T2" fmla="*/ 0 w 89"/>
                <a:gd name="T3" fmla="*/ 4 h 49"/>
                <a:gd name="T4" fmla="*/ 6 w 89"/>
                <a:gd name="T5" fmla="*/ 0 h 49"/>
                <a:gd name="T6" fmla="*/ 7 w 89"/>
                <a:gd name="T7" fmla="*/ 2 h 49"/>
                <a:gd name="T8" fmla="*/ 8 w 89"/>
                <a:gd name="T9" fmla="*/ 3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49">
                  <a:moveTo>
                    <a:pt x="89" y="41"/>
                  </a:moveTo>
                  <a:lnTo>
                    <a:pt x="0" y="49"/>
                  </a:lnTo>
                  <a:lnTo>
                    <a:pt x="75" y="0"/>
                  </a:lnTo>
                  <a:lnTo>
                    <a:pt x="81" y="22"/>
                  </a:lnTo>
                  <a:lnTo>
                    <a:pt x="89" y="41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159"/>
            <p:cNvSpPr>
              <a:spLocks/>
            </p:cNvSpPr>
            <p:nvPr/>
          </p:nvSpPr>
          <p:spPr bwMode="auto">
            <a:xfrm>
              <a:off x="4188" y="3075"/>
              <a:ext cx="48" cy="7"/>
            </a:xfrm>
            <a:custGeom>
              <a:avLst/>
              <a:gdLst>
                <a:gd name="T0" fmla="*/ 8 w 89"/>
                <a:gd name="T1" fmla="*/ 1 h 12"/>
                <a:gd name="T2" fmla="*/ 8 w 89"/>
                <a:gd name="T3" fmla="*/ 0 h 12"/>
                <a:gd name="T4" fmla="*/ 0 w 89"/>
                <a:gd name="T5" fmla="*/ 1 h 12"/>
                <a:gd name="T6" fmla="*/ 0 w 89"/>
                <a:gd name="T7" fmla="*/ 1 h 12"/>
                <a:gd name="T8" fmla="*/ 8 w 89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12">
                  <a:moveTo>
                    <a:pt x="89" y="4"/>
                  </a:moveTo>
                  <a:lnTo>
                    <a:pt x="89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89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160"/>
            <p:cNvSpPr>
              <a:spLocks/>
            </p:cNvSpPr>
            <p:nvPr/>
          </p:nvSpPr>
          <p:spPr bwMode="auto">
            <a:xfrm>
              <a:off x="4187" y="3054"/>
              <a:ext cx="42" cy="28"/>
            </a:xfrm>
            <a:custGeom>
              <a:avLst/>
              <a:gdLst>
                <a:gd name="T0" fmla="*/ 0 w 80"/>
                <a:gd name="T1" fmla="*/ 4 h 53"/>
                <a:gd name="T2" fmla="*/ 1 w 80"/>
                <a:gd name="T3" fmla="*/ 4 h 53"/>
                <a:gd name="T4" fmla="*/ 6 w 80"/>
                <a:gd name="T5" fmla="*/ 1 h 53"/>
                <a:gd name="T6" fmla="*/ 6 w 80"/>
                <a:gd name="T7" fmla="*/ 0 h 53"/>
                <a:gd name="T8" fmla="*/ 0 w 80"/>
                <a:gd name="T9" fmla="*/ 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53">
                  <a:moveTo>
                    <a:pt x="0" y="48"/>
                  </a:moveTo>
                  <a:lnTo>
                    <a:pt x="5" y="53"/>
                  </a:lnTo>
                  <a:lnTo>
                    <a:pt x="80" y="4"/>
                  </a:lnTo>
                  <a:lnTo>
                    <a:pt x="75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161"/>
            <p:cNvSpPr>
              <a:spLocks/>
            </p:cNvSpPr>
            <p:nvPr/>
          </p:nvSpPr>
          <p:spPr bwMode="auto">
            <a:xfrm>
              <a:off x="4182" y="3080"/>
              <a:ext cx="7" cy="3"/>
            </a:xfrm>
            <a:custGeom>
              <a:avLst/>
              <a:gdLst>
                <a:gd name="T0" fmla="*/ 1 w 14"/>
                <a:gd name="T1" fmla="*/ 1 h 6"/>
                <a:gd name="T2" fmla="*/ 0 w 14"/>
                <a:gd name="T3" fmla="*/ 1 h 6"/>
                <a:gd name="T4" fmla="*/ 1 w 14"/>
                <a:gd name="T5" fmla="*/ 0 h 6"/>
                <a:gd name="T6" fmla="*/ 1 w 14"/>
                <a:gd name="T7" fmla="*/ 1 h 6"/>
                <a:gd name="T8" fmla="*/ 1 w 14"/>
                <a:gd name="T9" fmla="*/ 0 h 6"/>
                <a:gd name="T10" fmla="*/ 1 w 14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6">
                  <a:moveTo>
                    <a:pt x="12" y="5"/>
                  </a:moveTo>
                  <a:lnTo>
                    <a:pt x="0" y="6"/>
                  </a:lnTo>
                  <a:lnTo>
                    <a:pt x="9" y="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164"/>
            <p:cNvSpPr>
              <a:spLocks/>
            </p:cNvSpPr>
            <p:nvPr/>
          </p:nvSpPr>
          <p:spPr bwMode="auto">
            <a:xfrm>
              <a:off x="4230" y="3065"/>
              <a:ext cx="9" cy="13"/>
            </a:xfrm>
            <a:custGeom>
              <a:avLst/>
              <a:gdLst>
                <a:gd name="T0" fmla="*/ 1 w 14"/>
                <a:gd name="T1" fmla="*/ 0 h 21"/>
                <a:gd name="T2" fmla="*/ 0 w 14"/>
                <a:gd name="T3" fmla="*/ 1 h 21"/>
                <a:gd name="T4" fmla="*/ 1 w 14"/>
                <a:gd name="T5" fmla="*/ 3 h 21"/>
                <a:gd name="T6" fmla="*/ 3 w 14"/>
                <a:gd name="T7" fmla="*/ 2 h 21"/>
                <a:gd name="T8" fmla="*/ 1 w 14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1">
                  <a:moveTo>
                    <a:pt x="6" y="0"/>
                  </a:moveTo>
                  <a:lnTo>
                    <a:pt x="0" y="1"/>
                  </a:lnTo>
                  <a:lnTo>
                    <a:pt x="8" y="21"/>
                  </a:lnTo>
                  <a:lnTo>
                    <a:pt x="14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166"/>
            <p:cNvSpPr>
              <a:spLocks/>
            </p:cNvSpPr>
            <p:nvPr/>
          </p:nvSpPr>
          <p:spPr bwMode="auto">
            <a:xfrm>
              <a:off x="4235" y="3075"/>
              <a:ext cx="5" cy="4"/>
            </a:xfrm>
            <a:custGeom>
              <a:avLst/>
              <a:gdLst>
                <a:gd name="T0" fmla="*/ 1 w 7"/>
                <a:gd name="T1" fmla="*/ 1 h 4"/>
                <a:gd name="T2" fmla="*/ 2 w 7"/>
                <a:gd name="T3" fmla="*/ 4 h 4"/>
                <a:gd name="T4" fmla="*/ 1 w 7"/>
                <a:gd name="T5" fmla="*/ 4 h 4"/>
                <a:gd name="T6" fmla="*/ 1 w 7"/>
                <a:gd name="T7" fmla="*/ 0 h 4"/>
                <a:gd name="T8" fmla="*/ 0 w 7"/>
                <a:gd name="T9" fmla="*/ 3 h 4"/>
                <a:gd name="T10" fmla="*/ 1 w 7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lnTo>
                    <a:pt x="7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Rectangle 2167"/>
            <p:cNvSpPr>
              <a:spLocks noChangeArrowheads="1"/>
            </p:cNvSpPr>
            <p:nvPr/>
          </p:nvSpPr>
          <p:spPr bwMode="auto">
            <a:xfrm>
              <a:off x="1275" y="3228"/>
              <a:ext cx="3519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11" name="Rectangle 2168"/>
            <p:cNvSpPr>
              <a:spLocks noChangeArrowheads="1"/>
            </p:cNvSpPr>
            <p:nvPr/>
          </p:nvSpPr>
          <p:spPr bwMode="auto">
            <a:xfrm>
              <a:off x="2477" y="2851"/>
              <a:ext cx="3" cy="612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12" name="Rectangle 2169"/>
            <p:cNvSpPr>
              <a:spLocks noChangeArrowheads="1"/>
            </p:cNvSpPr>
            <p:nvPr/>
          </p:nvSpPr>
          <p:spPr bwMode="auto">
            <a:xfrm>
              <a:off x="2564" y="2851"/>
              <a:ext cx="3" cy="612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13" name="Rectangle 2170"/>
            <p:cNvSpPr>
              <a:spLocks noChangeArrowheads="1"/>
            </p:cNvSpPr>
            <p:nvPr/>
          </p:nvSpPr>
          <p:spPr bwMode="auto">
            <a:xfrm>
              <a:off x="2652" y="2851"/>
              <a:ext cx="3" cy="612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14" name="Rectangle 2171"/>
            <p:cNvSpPr>
              <a:spLocks noChangeArrowheads="1"/>
            </p:cNvSpPr>
            <p:nvPr/>
          </p:nvSpPr>
          <p:spPr bwMode="auto">
            <a:xfrm>
              <a:off x="2740" y="2851"/>
              <a:ext cx="3" cy="612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15" name="Rectangle 2172"/>
            <p:cNvSpPr>
              <a:spLocks noChangeArrowheads="1"/>
            </p:cNvSpPr>
            <p:nvPr/>
          </p:nvSpPr>
          <p:spPr bwMode="auto">
            <a:xfrm>
              <a:off x="2828" y="2851"/>
              <a:ext cx="3" cy="612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216" name="Rectangle 2255"/>
            <p:cNvSpPr>
              <a:spLocks noChangeArrowheads="1"/>
            </p:cNvSpPr>
            <p:nvPr/>
          </p:nvSpPr>
          <p:spPr bwMode="auto">
            <a:xfrm>
              <a:off x="673" y="282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accent2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217" name="Rectangle 2256"/>
            <p:cNvSpPr>
              <a:spLocks noChangeArrowheads="1"/>
            </p:cNvSpPr>
            <p:nvPr/>
          </p:nvSpPr>
          <p:spPr bwMode="auto">
            <a:xfrm>
              <a:off x="736" y="282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accent2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218" name="Rectangle 2257"/>
            <p:cNvSpPr>
              <a:spLocks noChangeArrowheads="1"/>
            </p:cNvSpPr>
            <p:nvPr/>
          </p:nvSpPr>
          <p:spPr bwMode="auto">
            <a:xfrm>
              <a:off x="764" y="282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accent2"/>
                  </a:solidFill>
                  <a:latin typeface="Arial" panose="020B0604020202020204" pitchFamily="34" charset="0"/>
                </a:rPr>
                <a:t>N</a:t>
              </a:r>
              <a:endParaRPr lang="es-ES_tradnl" alt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219" name="Rectangle 2258"/>
            <p:cNvSpPr>
              <a:spLocks noChangeArrowheads="1"/>
            </p:cNvSpPr>
            <p:nvPr/>
          </p:nvSpPr>
          <p:spPr bwMode="auto">
            <a:xfrm>
              <a:off x="835" y="2826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accent2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220" name="Rectangle 2259"/>
            <p:cNvSpPr>
              <a:spLocks noChangeArrowheads="1"/>
            </p:cNvSpPr>
            <p:nvPr/>
          </p:nvSpPr>
          <p:spPr bwMode="auto">
            <a:xfrm>
              <a:off x="908" y="282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accent2"/>
                  </a:solidFill>
                  <a:latin typeface="Arial" panose="020B0604020202020204" pitchFamily="34" charset="0"/>
                </a:rPr>
                <a:t>A</a:t>
              </a:r>
              <a:endParaRPr lang="es-ES_tradnl" alt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221" name="Rectangle 2260"/>
            <p:cNvSpPr>
              <a:spLocks noChangeArrowheads="1"/>
            </p:cNvSpPr>
            <p:nvPr/>
          </p:nvSpPr>
          <p:spPr bwMode="auto">
            <a:xfrm>
              <a:off x="978" y="2826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accent2"/>
                  </a:solidFill>
                  <a:latin typeface="Arial" panose="020B0604020202020204" pitchFamily="34" charset="0"/>
                </a:rPr>
                <a:t>S</a:t>
              </a:r>
              <a:endParaRPr lang="es-ES_tradnl" alt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222" name="Rectangle 2261"/>
            <p:cNvSpPr>
              <a:spLocks noChangeArrowheads="1"/>
            </p:cNvSpPr>
            <p:nvPr/>
          </p:nvSpPr>
          <p:spPr bwMode="auto">
            <a:xfrm>
              <a:off x="1048" y="282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endParaRPr lang="es-ES_tradnl" alt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223" name="Rectangle 2262"/>
            <p:cNvSpPr>
              <a:spLocks noChangeArrowheads="1"/>
            </p:cNvSpPr>
            <p:nvPr/>
          </p:nvSpPr>
          <p:spPr bwMode="auto">
            <a:xfrm>
              <a:off x="1072" y="282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accent2"/>
                  </a:solidFill>
                  <a:latin typeface="Arial" panose="020B0604020202020204" pitchFamily="34" charset="0"/>
                </a:rPr>
                <a:t>D</a:t>
              </a:r>
              <a:endParaRPr lang="es-ES_tradnl" alt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224" name="Rectangle 2263"/>
            <p:cNvSpPr>
              <a:spLocks noChangeArrowheads="1"/>
            </p:cNvSpPr>
            <p:nvPr/>
          </p:nvSpPr>
          <p:spPr bwMode="auto">
            <a:xfrm>
              <a:off x="1150" y="2826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accent2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225" name="Rectangle 2264"/>
            <p:cNvSpPr>
              <a:spLocks noChangeArrowheads="1"/>
            </p:cNvSpPr>
            <p:nvPr/>
          </p:nvSpPr>
          <p:spPr bwMode="auto">
            <a:xfrm>
              <a:off x="1218" y="282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endParaRPr lang="es-ES_tradnl" alt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226" name="Rectangle 2265"/>
            <p:cNvSpPr>
              <a:spLocks noChangeArrowheads="1"/>
            </p:cNvSpPr>
            <p:nvPr/>
          </p:nvSpPr>
          <p:spPr bwMode="auto">
            <a:xfrm>
              <a:off x="1246" y="282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accent2"/>
                  </a:solidFill>
                  <a:latin typeface="Arial" panose="020B0604020202020204" pitchFamily="34" charset="0"/>
                </a:rPr>
                <a:t>R</a:t>
              </a:r>
              <a:endParaRPr lang="es-ES_tradnl" alt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227" name="Rectangle 2266"/>
            <p:cNvSpPr>
              <a:spLocks noChangeArrowheads="1"/>
            </p:cNvSpPr>
            <p:nvPr/>
          </p:nvSpPr>
          <p:spPr bwMode="auto">
            <a:xfrm>
              <a:off x="1315" y="2826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accent2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228" name="Rectangle 2267"/>
            <p:cNvSpPr>
              <a:spLocks noChangeArrowheads="1"/>
            </p:cNvSpPr>
            <p:nvPr/>
          </p:nvSpPr>
          <p:spPr bwMode="auto">
            <a:xfrm>
              <a:off x="1388" y="282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accent2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229" name="Rectangle 2268"/>
            <p:cNvSpPr>
              <a:spLocks noChangeArrowheads="1"/>
            </p:cNvSpPr>
            <p:nvPr/>
          </p:nvSpPr>
          <p:spPr bwMode="auto">
            <a:xfrm>
              <a:off x="1449" y="28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accent2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230" name="Rectangle 2269"/>
            <p:cNvSpPr>
              <a:spLocks noChangeArrowheads="1"/>
            </p:cNvSpPr>
            <p:nvPr/>
          </p:nvSpPr>
          <p:spPr bwMode="auto">
            <a:xfrm>
              <a:off x="1529" y="2826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accent2"/>
                  </a:solidFill>
                  <a:latin typeface="Arial" panose="020B0604020202020204" pitchFamily="34" charset="0"/>
                </a:rPr>
                <a:t>J</a:t>
              </a:r>
              <a:endParaRPr lang="es-ES_tradnl" alt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231" name="Freeform 2162"/>
            <p:cNvSpPr>
              <a:spLocks/>
            </p:cNvSpPr>
            <p:nvPr/>
          </p:nvSpPr>
          <p:spPr bwMode="auto">
            <a:xfrm>
              <a:off x="4229" y="3052"/>
              <a:ext cx="6" cy="14"/>
            </a:xfrm>
            <a:custGeom>
              <a:avLst/>
              <a:gdLst>
                <a:gd name="T0" fmla="*/ 1 w 12"/>
                <a:gd name="T1" fmla="*/ 0 h 23"/>
                <a:gd name="T2" fmla="*/ 0 w 12"/>
                <a:gd name="T3" fmla="*/ 1 h 23"/>
                <a:gd name="T4" fmla="*/ 1 w 12"/>
                <a:gd name="T5" fmla="*/ 3 h 23"/>
                <a:gd name="T6" fmla="*/ 1 w 12"/>
                <a:gd name="T7" fmla="*/ 3 h 23"/>
                <a:gd name="T8" fmla="*/ 1 w 12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0" y="2"/>
                  </a:lnTo>
                  <a:lnTo>
                    <a:pt x="6" y="23"/>
                  </a:lnTo>
                  <a:lnTo>
                    <a:pt x="12" y="2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163"/>
            <p:cNvSpPr>
              <a:spLocks/>
            </p:cNvSpPr>
            <p:nvPr/>
          </p:nvSpPr>
          <p:spPr bwMode="auto">
            <a:xfrm>
              <a:off x="4229" y="3049"/>
              <a:ext cx="3" cy="5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0 h 7"/>
                <a:gd name="T4" fmla="*/ 1 w 6"/>
                <a:gd name="T5" fmla="*/ 1 h 7"/>
                <a:gd name="T6" fmla="*/ 0 w 6"/>
                <a:gd name="T7" fmla="*/ 1 h 7"/>
                <a:gd name="T8" fmla="*/ 1 w 6"/>
                <a:gd name="T9" fmla="*/ 2 h 7"/>
                <a:gd name="T10" fmla="*/ 0 w 6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5" y="0"/>
                  </a:lnTo>
                  <a:lnTo>
                    <a:pt x="6" y="4"/>
                  </a:lnTo>
                  <a:lnTo>
                    <a:pt x="0" y="6"/>
                  </a:lnTo>
                  <a:lnTo>
                    <a:pt x="5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165"/>
            <p:cNvSpPr>
              <a:spLocks/>
            </p:cNvSpPr>
            <p:nvPr/>
          </p:nvSpPr>
          <p:spPr bwMode="auto">
            <a:xfrm>
              <a:off x="4232" y="3065"/>
              <a:ext cx="3" cy="1"/>
            </a:xfrm>
            <a:custGeom>
              <a:avLst/>
              <a:gdLst>
                <a:gd name="T0" fmla="*/ 0 w 6"/>
                <a:gd name="T1" fmla="*/ 1 h 1"/>
                <a:gd name="T2" fmla="*/ 1 w 6"/>
                <a:gd name="T3" fmla="*/ 0 h 1"/>
                <a:gd name="T4" fmla="*/ 0 w 6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2270"/>
            <p:cNvSpPr>
              <a:spLocks noChangeArrowheads="1"/>
            </p:cNvSpPr>
            <p:nvPr/>
          </p:nvSpPr>
          <p:spPr bwMode="auto">
            <a:xfrm>
              <a:off x="4179" y="287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235" name="Rectangle 2271"/>
            <p:cNvSpPr>
              <a:spLocks noChangeArrowheads="1"/>
            </p:cNvSpPr>
            <p:nvPr/>
          </p:nvSpPr>
          <p:spPr bwMode="auto">
            <a:xfrm>
              <a:off x="4202" y="287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N</a:t>
              </a:r>
              <a:endParaRPr lang="es-ES_tradnl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236" name="Rectangle 2272"/>
            <p:cNvSpPr>
              <a:spLocks noChangeArrowheads="1"/>
            </p:cNvSpPr>
            <p:nvPr/>
          </p:nvSpPr>
          <p:spPr bwMode="auto">
            <a:xfrm>
              <a:off x="4272" y="287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T</a:t>
              </a:r>
              <a:endParaRPr lang="es-ES_tradnl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237" name="Rectangle 2273"/>
            <p:cNvSpPr>
              <a:spLocks noChangeArrowheads="1"/>
            </p:cNvSpPr>
            <p:nvPr/>
          </p:nvSpPr>
          <p:spPr bwMode="auto">
            <a:xfrm>
              <a:off x="4335" y="2876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238" name="Rectangle 2274"/>
            <p:cNvSpPr>
              <a:spLocks noChangeArrowheads="1"/>
            </p:cNvSpPr>
            <p:nvPr/>
          </p:nvSpPr>
          <p:spPr bwMode="auto">
            <a:xfrm>
              <a:off x="4398" y="287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R</a:t>
              </a:r>
              <a:endParaRPr lang="es-ES_tradnl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239" name="Rectangle 2275"/>
            <p:cNvSpPr>
              <a:spLocks noChangeArrowheads="1"/>
            </p:cNvSpPr>
            <p:nvPr/>
          </p:nvSpPr>
          <p:spPr bwMode="auto">
            <a:xfrm>
              <a:off x="4468" y="287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R</a:t>
              </a:r>
              <a:endParaRPr lang="es-ES_tradnl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240" name="Rectangle 2276"/>
            <p:cNvSpPr>
              <a:spLocks noChangeArrowheads="1"/>
            </p:cNvSpPr>
            <p:nvPr/>
          </p:nvSpPr>
          <p:spPr bwMode="auto">
            <a:xfrm>
              <a:off x="4538" y="287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241" name="Rectangle 2277"/>
            <p:cNvSpPr>
              <a:spLocks noChangeArrowheads="1"/>
            </p:cNvSpPr>
            <p:nvPr/>
          </p:nvSpPr>
          <p:spPr bwMode="auto">
            <a:xfrm>
              <a:off x="4607" y="2876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P</a:t>
              </a:r>
              <a:endParaRPr lang="es-ES_tradnl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242" name="Rectangle 2278"/>
            <p:cNvSpPr>
              <a:spLocks noChangeArrowheads="1"/>
            </p:cNvSpPr>
            <p:nvPr/>
          </p:nvSpPr>
          <p:spPr bwMode="auto">
            <a:xfrm>
              <a:off x="4672" y="287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T</a:t>
              </a:r>
              <a:endParaRPr lang="es-ES_tradnl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243" name="Rectangle 2279"/>
            <p:cNvSpPr>
              <a:spLocks noChangeArrowheads="1"/>
            </p:cNvSpPr>
            <p:nvPr/>
          </p:nvSpPr>
          <p:spPr bwMode="auto">
            <a:xfrm>
              <a:off x="4730" y="287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244" name="Rectangle 2280"/>
            <p:cNvSpPr>
              <a:spLocks noChangeArrowheads="1"/>
            </p:cNvSpPr>
            <p:nvPr/>
          </p:nvSpPr>
          <p:spPr bwMode="auto">
            <a:xfrm>
              <a:off x="4807" y="287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R</a:t>
              </a:r>
              <a:endParaRPr lang="es-ES_tradnl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245" name="Rectangle 2281"/>
            <p:cNvSpPr>
              <a:spLocks noChangeArrowheads="1"/>
            </p:cNvSpPr>
            <p:nvPr/>
          </p:nvSpPr>
          <p:spPr bwMode="auto">
            <a:xfrm>
              <a:off x="4875" y="2876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246" name="Rectangle 2282"/>
            <p:cNvSpPr>
              <a:spLocks noChangeArrowheads="1"/>
            </p:cNvSpPr>
            <p:nvPr/>
          </p:nvSpPr>
          <p:spPr bwMode="auto">
            <a:xfrm>
              <a:off x="4939" y="2876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S</a:t>
              </a:r>
              <a:endParaRPr lang="es-ES_tradnl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247" name="Rectangle 15"/>
            <p:cNvSpPr>
              <a:spLocks noChangeArrowheads="1"/>
            </p:cNvSpPr>
            <p:nvPr/>
          </p:nvSpPr>
          <p:spPr bwMode="auto">
            <a:xfrm>
              <a:off x="1393" y="372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248" name="Rectangle 16"/>
            <p:cNvSpPr>
              <a:spLocks noChangeArrowheads="1"/>
            </p:cNvSpPr>
            <p:nvPr/>
          </p:nvSpPr>
          <p:spPr bwMode="auto">
            <a:xfrm>
              <a:off x="1449" y="37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249" name="Rectangle 17"/>
            <p:cNvSpPr>
              <a:spLocks noChangeArrowheads="1"/>
            </p:cNvSpPr>
            <p:nvPr/>
          </p:nvSpPr>
          <p:spPr bwMode="auto">
            <a:xfrm>
              <a:off x="1521" y="37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/>
            </a:p>
          </p:txBody>
        </p:sp>
        <p:sp>
          <p:nvSpPr>
            <p:cNvPr id="250" name="Rectangle 18"/>
            <p:cNvSpPr>
              <a:spLocks noChangeArrowheads="1"/>
            </p:cNvSpPr>
            <p:nvPr/>
          </p:nvSpPr>
          <p:spPr bwMode="auto">
            <a:xfrm>
              <a:off x="1594" y="372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/>
            </a:p>
          </p:txBody>
        </p:sp>
        <p:sp>
          <p:nvSpPr>
            <p:cNvPr id="251" name="Rectangle 19"/>
            <p:cNvSpPr>
              <a:spLocks noChangeArrowheads="1"/>
            </p:cNvSpPr>
            <p:nvPr/>
          </p:nvSpPr>
          <p:spPr bwMode="auto">
            <a:xfrm>
              <a:off x="1621" y="372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/>
            </a:p>
          </p:txBody>
        </p:sp>
        <p:sp>
          <p:nvSpPr>
            <p:cNvPr id="252" name="Rectangle 20"/>
            <p:cNvSpPr>
              <a:spLocks noChangeArrowheads="1"/>
            </p:cNvSpPr>
            <p:nvPr/>
          </p:nvSpPr>
          <p:spPr bwMode="auto">
            <a:xfrm>
              <a:off x="1690" y="37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253" name="Rectangle 21"/>
            <p:cNvSpPr>
              <a:spLocks noChangeArrowheads="1"/>
            </p:cNvSpPr>
            <p:nvPr/>
          </p:nvSpPr>
          <p:spPr bwMode="auto">
            <a:xfrm>
              <a:off x="1362" y="35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800"/>
            </a:p>
          </p:txBody>
        </p:sp>
        <p:sp>
          <p:nvSpPr>
            <p:cNvPr id="254" name="Rectangle 22"/>
            <p:cNvSpPr>
              <a:spLocks noChangeArrowheads="1"/>
            </p:cNvSpPr>
            <p:nvPr/>
          </p:nvSpPr>
          <p:spPr bwMode="auto">
            <a:xfrm>
              <a:off x="1431" y="3551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255" name="Rectangle 23"/>
            <p:cNvSpPr>
              <a:spLocks noChangeArrowheads="1"/>
            </p:cNvSpPr>
            <p:nvPr/>
          </p:nvSpPr>
          <p:spPr bwMode="auto">
            <a:xfrm>
              <a:off x="1485" y="35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256" name="Rectangle 24"/>
            <p:cNvSpPr>
              <a:spLocks noChangeArrowheads="1"/>
            </p:cNvSpPr>
            <p:nvPr/>
          </p:nvSpPr>
          <p:spPr bwMode="auto">
            <a:xfrm>
              <a:off x="1561" y="35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800"/>
            </a:p>
          </p:txBody>
        </p:sp>
        <p:sp>
          <p:nvSpPr>
            <p:cNvPr id="257" name="Rectangle 25"/>
            <p:cNvSpPr>
              <a:spLocks noChangeArrowheads="1"/>
            </p:cNvSpPr>
            <p:nvPr/>
          </p:nvSpPr>
          <p:spPr bwMode="auto">
            <a:xfrm>
              <a:off x="1634" y="35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/>
            </a:p>
          </p:txBody>
        </p:sp>
        <p:sp>
          <p:nvSpPr>
            <p:cNvPr id="258" name="Rectangle 26"/>
            <p:cNvSpPr>
              <a:spLocks noChangeArrowheads="1"/>
            </p:cNvSpPr>
            <p:nvPr/>
          </p:nvSpPr>
          <p:spPr bwMode="auto">
            <a:xfrm>
              <a:off x="1701" y="355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/>
            </a:p>
          </p:txBody>
        </p:sp>
        <p:sp>
          <p:nvSpPr>
            <p:cNvPr id="259" name="Rectangle 36"/>
            <p:cNvSpPr>
              <a:spLocks noChangeArrowheads="1"/>
            </p:cNvSpPr>
            <p:nvPr/>
          </p:nvSpPr>
          <p:spPr bwMode="auto">
            <a:xfrm>
              <a:off x="1979" y="372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260" name="Rectangle 37"/>
            <p:cNvSpPr>
              <a:spLocks noChangeArrowheads="1"/>
            </p:cNvSpPr>
            <p:nvPr/>
          </p:nvSpPr>
          <p:spPr bwMode="auto">
            <a:xfrm>
              <a:off x="2037" y="37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261" name="Rectangle 38"/>
            <p:cNvSpPr>
              <a:spLocks noChangeArrowheads="1"/>
            </p:cNvSpPr>
            <p:nvPr/>
          </p:nvSpPr>
          <p:spPr bwMode="auto">
            <a:xfrm>
              <a:off x="2108" y="37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/>
            </a:p>
          </p:txBody>
        </p:sp>
        <p:sp>
          <p:nvSpPr>
            <p:cNvPr id="262" name="Rectangle 39"/>
            <p:cNvSpPr>
              <a:spLocks noChangeArrowheads="1"/>
            </p:cNvSpPr>
            <p:nvPr/>
          </p:nvSpPr>
          <p:spPr bwMode="auto">
            <a:xfrm>
              <a:off x="2182" y="372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/>
            </a:p>
          </p:txBody>
        </p:sp>
        <p:sp>
          <p:nvSpPr>
            <p:cNvPr id="263" name="Rectangle 40"/>
            <p:cNvSpPr>
              <a:spLocks noChangeArrowheads="1"/>
            </p:cNvSpPr>
            <p:nvPr/>
          </p:nvSpPr>
          <p:spPr bwMode="auto">
            <a:xfrm>
              <a:off x="2209" y="372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/>
            </a:p>
          </p:txBody>
        </p:sp>
        <p:sp>
          <p:nvSpPr>
            <p:cNvPr id="264" name="Rectangle 41"/>
            <p:cNvSpPr>
              <a:spLocks noChangeArrowheads="1"/>
            </p:cNvSpPr>
            <p:nvPr/>
          </p:nvSpPr>
          <p:spPr bwMode="auto">
            <a:xfrm>
              <a:off x="2276" y="37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265" name="Rectangle 42"/>
            <p:cNvSpPr>
              <a:spLocks noChangeArrowheads="1"/>
            </p:cNvSpPr>
            <p:nvPr/>
          </p:nvSpPr>
          <p:spPr bwMode="auto">
            <a:xfrm>
              <a:off x="1948" y="35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800"/>
            </a:p>
          </p:txBody>
        </p:sp>
        <p:sp>
          <p:nvSpPr>
            <p:cNvPr id="266" name="Rectangle 43"/>
            <p:cNvSpPr>
              <a:spLocks noChangeArrowheads="1"/>
            </p:cNvSpPr>
            <p:nvPr/>
          </p:nvSpPr>
          <p:spPr bwMode="auto">
            <a:xfrm>
              <a:off x="2017" y="3551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267" name="Rectangle 44"/>
            <p:cNvSpPr>
              <a:spLocks noChangeArrowheads="1"/>
            </p:cNvSpPr>
            <p:nvPr/>
          </p:nvSpPr>
          <p:spPr bwMode="auto">
            <a:xfrm>
              <a:off x="2075" y="35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268" name="Rectangle 45"/>
            <p:cNvSpPr>
              <a:spLocks noChangeArrowheads="1"/>
            </p:cNvSpPr>
            <p:nvPr/>
          </p:nvSpPr>
          <p:spPr bwMode="auto">
            <a:xfrm>
              <a:off x="2148" y="35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800"/>
            </a:p>
          </p:txBody>
        </p:sp>
        <p:sp>
          <p:nvSpPr>
            <p:cNvPr id="269" name="Rectangle 46"/>
            <p:cNvSpPr>
              <a:spLocks noChangeArrowheads="1"/>
            </p:cNvSpPr>
            <p:nvPr/>
          </p:nvSpPr>
          <p:spPr bwMode="auto">
            <a:xfrm>
              <a:off x="2220" y="35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/>
            </a:p>
          </p:txBody>
        </p:sp>
        <p:sp>
          <p:nvSpPr>
            <p:cNvPr id="270" name="Rectangle 47"/>
            <p:cNvSpPr>
              <a:spLocks noChangeArrowheads="1"/>
            </p:cNvSpPr>
            <p:nvPr/>
          </p:nvSpPr>
          <p:spPr bwMode="auto">
            <a:xfrm>
              <a:off x="2289" y="355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/>
            </a:p>
          </p:txBody>
        </p:sp>
        <p:sp>
          <p:nvSpPr>
            <p:cNvPr id="271" name="Rectangle 57"/>
            <p:cNvSpPr>
              <a:spLocks noChangeArrowheads="1"/>
            </p:cNvSpPr>
            <p:nvPr/>
          </p:nvSpPr>
          <p:spPr bwMode="auto">
            <a:xfrm>
              <a:off x="2565" y="372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272" name="Rectangle 58"/>
            <p:cNvSpPr>
              <a:spLocks noChangeArrowheads="1"/>
            </p:cNvSpPr>
            <p:nvPr/>
          </p:nvSpPr>
          <p:spPr bwMode="auto">
            <a:xfrm>
              <a:off x="2623" y="37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273" name="Rectangle 59"/>
            <p:cNvSpPr>
              <a:spLocks noChangeArrowheads="1"/>
            </p:cNvSpPr>
            <p:nvPr/>
          </p:nvSpPr>
          <p:spPr bwMode="auto">
            <a:xfrm>
              <a:off x="2695" y="37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/>
            </a:p>
          </p:txBody>
        </p:sp>
        <p:sp>
          <p:nvSpPr>
            <p:cNvPr id="274" name="Rectangle 60"/>
            <p:cNvSpPr>
              <a:spLocks noChangeArrowheads="1"/>
            </p:cNvSpPr>
            <p:nvPr/>
          </p:nvSpPr>
          <p:spPr bwMode="auto">
            <a:xfrm>
              <a:off x="2768" y="372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/>
            </a:p>
          </p:txBody>
        </p:sp>
        <p:sp>
          <p:nvSpPr>
            <p:cNvPr id="275" name="Rectangle 61"/>
            <p:cNvSpPr>
              <a:spLocks noChangeArrowheads="1"/>
            </p:cNvSpPr>
            <p:nvPr/>
          </p:nvSpPr>
          <p:spPr bwMode="auto">
            <a:xfrm>
              <a:off x="2795" y="372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/>
            </a:p>
          </p:txBody>
        </p:sp>
        <p:sp>
          <p:nvSpPr>
            <p:cNvPr id="276" name="Rectangle 62"/>
            <p:cNvSpPr>
              <a:spLocks noChangeArrowheads="1"/>
            </p:cNvSpPr>
            <p:nvPr/>
          </p:nvSpPr>
          <p:spPr bwMode="auto">
            <a:xfrm>
              <a:off x="2861" y="37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277" name="Rectangle 63"/>
            <p:cNvSpPr>
              <a:spLocks noChangeArrowheads="1"/>
            </p:cNvSpPr>
            <p:nvPr/>
          </p:nvSpPr>
          <p:spPr bwMode="auto">
            <a:xfrm>
              <a:off x="2535" y="35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800"/>
            </a:p>
          </p:txBody>
        </p:sp>
        <p:sp>
          <p:nvSpPr>
            <p:cNvPr id="278" name="Rectangle 64"/>
            <p:cNvSpPr>
              <a:spLocks noChangeArrowheads="1"/>
            </p:cNvSpPr>
            <p:nvPr/>
          </p:nvSpPr>
          <p:spPr bwMode="auto">
            <a:xfrm>
              <a:off x="2606" y="3551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279" name="Rectangle 65"/>
            <p:cNvSpPr>
              <a:spLocks noChangeArrowheads="1"/>
            </p:cNvSpPr>
            <p:nvPr/>
          </p:nvSpPr>
          <p:spPr bwMode="auto">
            <a:xfrm>
              <a:off x="2661" y="35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280" name="Rectangle 66"/>
            <p:cNvSpPr>
              <a:spLocks noChangeArrowheads="1"/>
            </p:cNvSpPr>
            <p:nvPr/>
          </p:nvSpPr>
          <p:spPr bwMode="auto">
            <a:xfrm>
              <a:off x="2734" y="35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800"/>
            </a:p>
          </p:txBody>
        </p:sp>
        <p:sp>
          <p:nvSpPr>
            <p:cNvPr id="281" name="Rectangle 67"/>
            <p:cNvSpPr>
              <a:spLocks noChangeArrowheads="1"/>
            </p:cNvSpPr>
            <p:nvPr/>
          </p:nvSpPr>
          <p:spPr bwMode="auto">
            <a:xfrm>
              <a:off x="2807" y="35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/>
            </a:p>
          </p:txBody>
        </p:sp>
        <p:sp>
          <p:nvSpPr>
            <p:cNvPr id="282" name="Rectangle 68"/>
            <p:cNvSpPr>
              <a:spLocks noChangeArrowheads="1"/>
            </p:cNvSpPr>
            <p:nvPr/>
          </p:nvSpPr>
          <p:spPr bwMode="auto">
            <a:xfrm>
              <a:off x="2875" y="355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/>
            </a:p>
          </p:txBody>
        </p:sp>
        <p:sp>
          <p:nvSpPr>
            <p:cNvPr id="283" name="Rectangle 78"/>
            <p:cNvSpPr>
              <a:spLocks noChangeArrowheads="1"/>
            </p:cNvSpPr>
            <p:nvPr/>
          </p:nvSpPr>
          <p:spPr bwMode="auto">
            <a:xfrm>
              <a:off x="3153" y="372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284" name="Rectangle 79"/>
            <p:cNvSpPr>
              <a:spLocks noChangeArrowheads="1"/>
            </p:cNvSpPr>
            <p:nvPr/>
          </p:nvSpPr>
          <p:spPr bwMode="auto">
            <a:xfrm>
              <a:off x="3209" y="37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285" name="Rectangle 80"/>
            <p:cNvSpPr>
              <a:spLocks noChangeArrowheads="1"/>
            </p:cNvSpPr>
            <p:nvPr/>
          </p:nvSpPr>
          <p:spPr bwMode="auto">
            <a:xfrm>
              <a:off x="3281" y="37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/>
            </a:p>
          </p:txBody>
        </p:sp>
        <p:sp>
          <p:nvSpPr>
            <p:cNvPr id="286" name="Rectangle 81"/>
            <p:cNvSpPr>
              <a:spLocks noChangeArrowheads="1"/>
            </p:cNvSpPr>
            <p:nvPr/>
          </p:nvSpPr>
          <p:spPr bwMode="auto">
            <a:xfrm>
              <a:off x="3355" y="372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/>
            </a:p>
          </p:txBody>
        </p:sp>
        <p:sp>
          <p:nvSpPr>
            <p:cNvPr id="287" name="Rectangle 82"/>
            <p:cNvSpPr>
              <a:spLocks noChangeArrowheads="1"/>
            </p:cNvSpPr>
            <p:nvPr/>
          </p:nvSpPr>
          <p:spPr bwMode="auto">
            <a:xfrm>
              <a:off x="3381" y="372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/>
            </a:p>
          </p:txBody>
        </p:sp>
        <p:sp>
          <p:nvSpPr>
            <p:cNvPr id="288" name="Rectangle 83"/>
            <p:cNvSpPr>
              <a:spLocks noChangeArrowheads="1"/>
            </p:cNvSpPr>
            <p:nvPr/>
          </p:nvSpPr>
          <p:spPr bwMode="auto">
            <a:xfrm>
              <a:off x="3447" y="37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289" name="Rectangle 84"/>
            <p:cNvSpPr>
              <a:spLocks noChangeArrowheads="1"/>
            </p:cNvSpPr>
            <p:nvPr/>
          </p:nvSpPr>
          <p:spPr bwMode="auto">
            <a:xfrm>
              <a:off x="3121" y="35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800"/>
            </a:p>
          </p:txBody>
        </p:sp>
        <p:sp>
          <p:nvSpPr>
            <p:cNvPr id="290" name="Rectangle 85"/>
            <p:cNvSpPr>
              <a:spLocks noChangeArrowheads="1"/>
            </p:cNvSpPr>
            <p:nvPr/>
          </p:nvSpPr>
          <p:spPr bwMode="auto">
            <a:xfrm>
              <a:off x="3191" y="3551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291" name="Rectangle 86"/>
            <p:cNvSpPr>
              <a:spLocks noChangeArrowheads="1"/>
            </p:cNvSpPr>
            <p:nvPr/>
          </p:nvSpPr>
          <p:spPr bwMode="auto">
            <a:xfrm>
              <a:off x="3248" y="35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292" name="Rectangle 87"/>
            <p:cNvSpPr>
              <a:spLocks noChangeArrowheads="1"/>
            </p:cNvSpPr>
            <p:nvPr/>
          </p:nvSpPr>
          <p:spPr bwMode="auto">
            <a:xfrm>
              <a:off x="3321" y="35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800"/>
            </a:p>
          </p:txBody>
        </p:sp>
        <p:sp>
          <p:nvSpPr>
            <p:cNvPr id="293" name="Rectangle 88"/>
            <p:cNvSpPr>
              <a:spLocks noChangeArrowheads="1"/>
            </p:cNvSpPr>
            <p:nvPr/>
          </p:nvSpPr>
          <p:spPr bwMode="auto">
            <a:xfrm>
              <a:off x="3394" y="35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/>
            </a:p>
          </p:txBody>
        </p:sp>
        <p:sp>
          <p:nvSpPr>
            <p:cNvPr id="294" name="Rectangle 89"/>
            <p:cNvSpPr>
              <a:spLocks noChangeArrowheads="1"/>
            </p:cNvSpPr>
            <p:nvPr/>
          </p:nvSpPr>
          <p:spPr bwMode="auto">
            <a:xfrm>
              <a:off x="3461" y="355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/>
            </a:p>
          </p:txBody>
        </p:sp>
        <p:sp>
          <p:nvSpPr>
            <p:cNvPr id="295" name="Rectangle 99"/>
            <p:cNvSpPr>
              <a:spLocks noChangeArrowheads="1"/>
            </p:cNvSpPr>
            <p:nvPr/>
          </p:nvSpPr>
          <p:spPr bwMode="auto">
            <a:xfrm>
              <a:off x="3739" y="372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296" name="Rectangle 100"/>
            <p:cNvSpPr>
              <a:spLocks noChangeArrowheads="1"/>
            </p:cNvSpPr>
            <p:nvPr/>
          </p:nvSpPr>
          <p:spPr bwMode="auto">
            <a:xfrm>
              <a:off x="3798" y="37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297" name="Rectangle 101"/>
            <p:cNvSpPr>
              <a:spLocks noChangeArrowheads="1"/>
            </p:cNvSpPr>
            <p:nvPr/>
          </p:nvSpPr>
          <p:spPr bwMode="auto">
            <a:xfrm>
              <a:off x="3870" y="37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/>
            </a:p>
          </p:txBody>
        </p:sp>
        <p:sp>
          <p:nvSpPr>
            <p:cNvPr id="298" name="Rectangle 102"/>
            <p:cNvSpPr>
              <a:spLocks noChangeArrowheads="1"/>
            </p:cNvSpPr>
            <p:nvPr/>
          </p:nvSpPr>
          <p:spPr bwMode="auto">
            <a:xfrm>
              <a:off x="3942" y="372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/>
            </a:p>
          </p:txBody>
        </p:sp>
        <p:sp>
          <p:nvSpPr>
            <p:cNvPr id="299" name="Rectangle 103"/>
            <p:cNvSpPr>
              <a:spLocks noChangeArrowheads="1"/>
            </p:cNvSpPr>
            <p:nvPr/>
          </p:nvSpPr>
          <p:spPr bwMode="auto">
            <a:xfrm>
              <a:off x="3968" y="372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/>
            </a:p>
          </p:txBody>
        </p:sp>
        <p:sp>
          <p:nvSpPr>
            <p:cNvPr id="300" name="Rectangle 104"/>
            <p:cNvSpPr>
              <a:spLocks noChangeArrowheads="1"/>
            </p:cNvSpPr>
            <p:nvPr/>
          </p:nvSpPr>
          <p:spPr bwMode="auto">
            <a:xfrm>
              <a:off x="4034" y="37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301" name="Rectangle 105"/>
            <p:cNvSpPr>
              <a:spLocks noChangeArrowheads="1"/>
            </p:cNvSpPr>
            <p:nvPr/>
          </p:nvSpPr>
          <p:spPr bwMode="auto">
            <a:xfrm>
              <a:off x="3708" y="35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800"/>
            </a:p>
          </p:txBody>
        </p:sp>
        <p:sp>
          <p:nvSpPr>
            <p:cNvPr id="302" name="Rectangle 106"/>
            <p:cNvSpPr>
              <a:spLocks noChangeArrowheads="1"/>
            </p:cNvSpPr>
            <p:nvPr/>
          </p:nvSpPr>
          <p:spPr bwMode="auto">
            <a:xfrm>
              <a:off x="3777" y="3551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303" name="Rectangle 107"/>
            <p:cNvSpPr>
              <a:spLocks noChangeArrowheads="1"/>
            </p:cNvSpPr>
            <p:nvPr/>
          </p:nvSpPr>
          <p:spPr bwMode="auto">
            <a:xfrm>
              <a:off x="3834" y="35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304" name="Rectangle 108"/>
            <p:cNvSpPr>
              <a:spLocks noChangeArrowheads="1"/>
            </p:cNvSpPr>
            <p:nvPr/>
          </p:nvSpPr>
          <p:spPr bwMode="auto">
            <a:xfrm>
              <a:off x="3908" y="35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800"/>
            </a:p>
          </p:txBody>
        </p:sp>
        <p:sp>
          <p:nvSpPr>
            <p:cNvPr id="305" name="Rectangle 109"/>
            <p:cNvSpPr>
              <a:spLocks noChangeArrowheads="1"/>
            </p:cNvSpPr>
            <p:nvPr/>
          </p:nvSpPr>
          <p:spPr bwMode="auto">
            <a:xfrm>
              <a:off x="3980" y="35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/>
            </a:p>
          </p:txBody>
        </p:sp>
        <p:sp>
          <p:nvSpPr>
            <p:cNvPr id="306" name="Rectangle 110"/>
            <p:cNvSpPr>
              <a:spLocks noChangeArrowheads="1"/>
            </p:cNvSpPr>
            <p:nvPr/>
          </p:nvSpPr>
          <p:spPr bwMode="auto">
            <a:xfrm>
              <a:off x="4049" y="355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/>
            </a:p>
          </p:txBody>
        </p:sp>
        <p:sp>
          <p:nvSpPr>
            <p:cNvPr id="307" name="Rectangle 120"/>
            <p:cNvSpPr>
              <a:spLocks noChangeArrowheads="1"/>
            </p:cNvSpPr>
            <p:nvPr/>
          </p:nvSpPr>
          <p:spPr bwMode="auto">
            <a:xfrm>
              <a:off x="4325" y="372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308" name="Rectangle 121"/>
            <p:cNvSpPr>
              <a:spLocks noChangeArrowheads="1"/>
            </p:cNvSpPr>
            <p:nvPr/>
          </p:nvSpPr>
          <p:spPr bwMode="auto">
            <a:xfrm>
              <a:off x="4382" y="37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309" name="Rectangle 122"/>
            <p:cNvSpPr>
              <a:spLocks noChangeArrowheads="1"/>
            </p:cNvSpPr>
            <p:nvPr/>
          </p:nvSpPr>
          <p:spPr bwMode="auto">
            <a:xfrm>
              <a:off x="4454" y="37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/>
            </a:p>
          </p:txBody>
        </p:sp>
        <p:sp>
          <p:nvSpPr>
            <p:cNvPr id="310" name="Rectangle 123"/>
            <p:cNvSpPr>
              <a:spLocks noChangeArrowheads="1"/>
            </p:cNvSpPr>
            <p:nvPr/>
          </p:nvSpPr>
          <p:spPr bwMode="auto">
            <a:xfrm>
              <a:off x="4529" y="372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/>
            </a:p>
          </p:txBody>
        </p:sp>
        <p:sp>
          <p:nvSpPr>
            <p:cNvPr id="311" name="Rectangle 124"/>
            <p:cNvSpPr>
              <a:spLocks noChangeArrowheads="1"/>
            </p:cNvSpPr>
            <p:nvPr/>
          </p:nvSpPr>
          <p:spPr bwMode="auto">
            <a:xfrm>
              <a:off x="4555" y="372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/>
            </a:p>
          </p:txBody>
        </p:sp>
        <p:sp>
          <p:nvSpPr>
            <p:cNvPr id="312" name="Rectangle 125"/>
            <p:cNvSpPr>
              <a:spLocks noChangeArrowheads="1"/>
            </p:cNvSpPr>
            <p:nvPr/>
          </p:nvSpPr>
          <p:spPr bwMode="auto">
            <a:xfrm>
              <a:off x="4621" y="37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313" name="Rectangle 126"/>
            <p:cNvSpPr>
              <a:spLocks noChangeArrowheads="1"/>
            </p:cNvSpPr>
            <p:nvPr/>
          </p:nvSpPr>
          <p:spPr bwMode="auto">
            <a:xfrm>
              <a:off x="4296" y="35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800"/>
            </a:p>
          </p:txBody>
        </p:sp>
        <p:sp>
          <p:nvSpPr>
            <p:cNvPr id="314" name="Rectangle 127"/>
            <p:cNvSpPr>
              <a:spLocks noChangeArrowheads="1"/>
            </p:cNvSpPr>
            <p:nvPr/>
          </p:nvSpPr>
          <p:spPr bwMode="auto">
            <a:xfrm>
              <a:off x="4367" y="3551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315" name="Rectangle 128"/>
            <p:cNvSpPr>
              <a:spLocks noChangeArrowheads="1"/>
            </p:cNvSpPr>
            <p:nvPr/>
          </p:nvSpPr>
          <p:spPr bwMode="auto">
            <a:xfrm>
              <a:off x="4419" y="35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316" name="Rectangle 129"/>
            <p:cNvSpPr>
              <a:spLocks noChangeArrowheads="1"/>
            </p:cNvSpPr>
            <p:nvPr/>
          </p:nvSpPr>
          <p:spPr bwMode="auto">
            <a:xfrm>
              <a:off x="4494" y="35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800"/>
            </a:p>
          </p:txBody>
        </p:sp>
        <p:sp>
          <p:nvSpPr>
            <p:cNvPr id="317" name="Rectangle 130"/>
            <p:cNvSpPr>
              <a:spLocks noChangeArrowheads="1"/>
            </p:cNvSpPr>
            <p:nvPr/>
          </p:nvSpPr>
          <p:spPr bwMode="auto">
            <a:xfrm>
              <a:off x="4567" y="35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/>
            </a:p>
          </p:txBody>
        </p:sp>
        <p:sp>
          <p:nvSpPr>
            <p:cNvPr id="318" name="Rectangle 131"/>
            <p:cNvSpPr>
              <a:spLocks noChangeArrowheads="1"/>
            </p:cNvSpPr>
            <p:nvPr/>
          </p:nvSpPr>
          <p:spPr bwMode="auto">
            <a:xfrm>
              <a:off x="4635" y="355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/>
            </a:p>
          </p:txBody>
        </p:sp>
        <p:sp>
          <p:nvSpPr>
            <p:cNvPr id="319" name="Freeform 2627"/>
            <p:cNvSpPr>
              <a:spLocks/>
            </p:cNvSpPr>
            <p:nvPr/>
          </p:nvSpPr>
          <p:spPr bwMode="auto">
            <a:xfrm>
              <a:off x="2446" y="3459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2628"/>
            <p:cNvSpPr>
              <a:spLocks/>
            </p:cNvSpPr>
            <p:nvPr/>
          </p:nvSpPr>
          <p:spPr bwMode="auto">
            <a:xfrm>
              <a:off x="2446" y="3459"/>
              <a:ext cx="3" cy="3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0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2629"/>
            <p:cNvSpPr>
              <a:spLocks/>
            </p:cNvSpPr>
            <p:nvPr/>
          </p:nvSpPr>
          <p:spPr bwMode="auto">
            <a:xfrm>
              <a:off x="2945" y="3344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2630"/>
            <p:cNvSpPr>
              <a:spLocks/>
            </p:cNvSpPr>
            <p:nvPr/>
          </p:nvSpPr>
          <p:spPr bwMode="auto">
            <a:xfrm>
              <a:off x="2945" y="3110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2631"/>
            <p:cNvSpPr>
              <a:spLocks/>
            </p:cNvSpPr>
            <p:nvPr/>
          </p:nvSpPr>
          <p:spPr bwMode="auto">
            <a:xfrm>
              <a:off x="2476" y="3401"/>
              <a:ext cx="33" cy="32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6 h 57"/>
                <a:gd name="T12" fmla="*/ 1 w 58"/>
                <a:gd name="T13" fmla="*/ 6 h 57"/>
                <a:gd name="T14" fmla="*/ 0 w 58"/>
                <a:gd name="T15" fmla="*/ 6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2632"/>
            <p:cNvSpPr>
              <a:spLocks/>
            </p:cNvSpPr>
            <p:nvPr/>
          </p:nvSpPr>
          <p:spPr bwMode="auto">
            <a:xfrm>
              <a:off x="2446" y="3401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2633"/>
            <p:cNvSpPr>
              <a:spLocks/>
            </p:cNvSpPr>
            <p:nvPr/>
          </p:nvSpPr>
          <p:spPr bwMode="auto">
            <a:xfrm>
              <a:off x="2476" y="3430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2634"/>
            <p:cNvSpPr>
              <a:spLocks/>
            </p:cNvSpPr>
            <p:nvPr/>
          </p:nvSpPr>
          <p:spPr bwMode="auto">
            <a:xfrm>
              <a:off x="2446" y="3371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19" y="22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2635"/>
            <p:cNvSpPr>
              <a:spLocks/>
            </p:cNvSpPr>
            <p:nvPr/>
          </p:nvSpPr>
          <p:spPr bwMode="auto">
            <a:xfrm>
              <a:off x="2446" y="3401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2636"/>
            <p:cNvSpPr>
              <a:spLocks/>
            </p:cNvSpPr>
            <p:nvPr/>
          </p:nvSpPr>
          <p:spPr bwMode="auto">
            <a:xfrm>
              <a:off x="2476" y="3371"/>
              <a:ext cx="33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2637"/>
            <p:cNvSpPr>
              <a:spLocks/>
            </p:cNvSpPr>
            <p:nvPr/>
          </p:nvSpPr>
          <p:spPr bwMode="auto">
            <a:xfrm>
              <a:off x="2476" y="3371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2638"/>
            <p:cNvSpPr>
              <a:spLocks/>
            </p:cNvSpPr>
            <p:nvPr/>
          </p:nvSpPr>
          <p:spPr bwMode="auto">
            <a:xfrm>
              <a:off x="2506" y="3401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2639"/>
            <p:cNvSpPr>
              <a:spLocks/>
            </p:cNvSpPr>
            <p:nvPr/>
          </p:nvSpPr>
          <p:spPr bwMode="auto">
            <a:xfrm>
              <a:off x="2564" y="3401"/>
              <a:ext cx="31" cy="32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1"/>
                  </a:lnTo>
                  <a:lnTo>
                    <a:pt x="25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7" y="36"/>
                  </a:lnTo>
                  <a:lnTo>
                    <a:pt x="44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2640"/>
            <p:cNvSpPr>
              <a:spLocks/>
            </p:cNvSpPr>
            <p:nvPr/>
          </p:nvSpPr>
          <p:spPr bwMode="auto">
            <a:xfrm>
              <a:off x="2533" y="3401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2641"/>
            <p:cNvSpPr>
              <a:spLocks/>
            </p:cNvSpPr>
            <p:nvPr/>
          </p:nvSpPr>
          <p:spPr bwMode="auto">
            <a:xfrm>
              <a:off x="2564" y="3430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2642"/>
            <p:cNvSpPr>
              <a:spLocks/>
            </p:cNvSpPr>
            <p:nvPr/>
          </p:nvSpPr>
          <p:spPr bwMode="auto">
            <a:xfrm>
              <a:off x="2533" y="3371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2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2643"/>
            <p:cNvSpPr>
              <a:spLocks/>
            </p:cNvSpPr>
            <p:nvPr/>
          </p:nvSpPr>
          <p:spPr bwMode="auto">
            <a:xfrm>
              <a:off x="2533" y="3401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2644"/>
            <p:cNvSpPr>
              <a:spLocks/>
            </p:cNvSpPr>
            <p:nvPr/>
          </p:nvSpPr>
          <p:spPr bwMode="auto">
            <a:xfrm>
              <a:off x="2564" y="3371"/>
              <a:ext cx="31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4 h 57"/>
                <a:gd name="T14" fmla="*/ 4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4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7"/>
                  </a:lnTo>
                  <a:lnTo>
                    <a:pt x="37" y="22"/>
                  </a:lnTo>
                  <a:lnTo>
                    <a:pt x="29" y="15"/>
                  </a:lnTo>
                  <a:lnTo>
                    <a:pt x="22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2645"/>
            <p:cNvSpPr>
              <a:spLocks/>
            </p:cNvSpPr>
            <p:nvPr/>
          </p:nvSpPr>
          <p:spPr bwMode="auto">
            <a:xfrm>
              <a:off x="2564" y="3371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2646"/>
            <p:cNvSpPr>
              <a:spLocks/>
            </p:cNvSpPr>
            <p:nvPr/>
          </p:nvSpPr>
          <p:spPr bwMode="auto">
            <a:xfrm>
              <a:off x="2592" y="3401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2647"/>
            <p:cNvSpPr>
              <a:spLocks/>
            </p:cNvSpPr>
            <p:nvPr/>
          </p:nvSpPr>
          <p:spPr bwMode="auto">
            <a:xfrm>
              <a:off x="2653" y="3401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7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2648"/>
            <p:cNvSpPr>
              <a:spLocks/>
            </p:cNvSpPr>
            <p:nvPr/>
          </p:nvSpPr>
          <p:spPr bwMode="auto">
            <a:xfrm>
              <a:off x="2623" y="3401"/>
              <a:ext cx="30" cy="32"/>
            </a:xfrm>
            <a:custGeom>
              <a:avLst/>
              <a:gdLst>
                <a:gd name="T0" fmla="*/ 4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6 h 57"/>
                <a:gd name="T28" fmla="*/ 4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2649"/>
            <p:cNvSpPr>
              <a:spLocks/>
            </p:cNvSpPr>
            <p:nvPr/>
          </p:nvSpPr>
          <p:spPr bwMode="auto">
            <a:xfrm>
              <a:off x="2653" y="3430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2650"/>
            <p:cNvSpPr>
              <a:spLocks/>
            </p:cNvSpPr>
            <p:nvPr/>
          </p:nvSpPr>
          <p:spPr bwMode="auto">
            <a:xfrm>
              <a:off x="2623" y="3371"/>
              <a:ext cx="30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19" y="22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2651"/>
            <p:cNvSpPr>
              <a:spLocks/>
            </p:cNvSpPr>
            <p:nvPr/>
          </p:nvSpPr>
          <p:spPr bwMode="auto">
            <a:xfrm>
              <a:off x="2623" y="3401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2652"/>
            <p:cNvSpPr>
              <a:spLocks/>
            </p:cNvSpPr>
            <p:nvPr/>
          </p:nvSpPr>
          <p:spPr bwMode="auto">
            <a:xfrm>
              <a:off x="2653" y="3371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2653"/>
            <p:cNvSpPr>
              <a:spLocks/>
            </p:cNvSpPr>
            <p:nvPr/>
          </p:nvSpPr>
          <p:spPr bwMode="auto">
            <a:xfrm>
              <a:off x="2653" y="3371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2654"/>
            <p:cNvSpPr>
              <a:spLocks/>
            </p:cNvSpPr>
            <p:nvPr/>
          </p:nvSpPr>
          <p:spPr bwMode="auto">
            <a:xfrm>
              <a:off x="2681" y="3401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2655"/>
            <p:cNvSpPr>
              <a:spLocks/>
            </p:cNvSpPr>
            <p:nvPr/>
          </p:nvSpPr>
          <p:spPr bwMode="auto">
            <a:xfrm>
              <a:off x="2739" y="3401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2656"/>
            <p:cNvSpPr>
              <a:spLocks/>
            </p:cNvSpPr>
            <p:nvPr/>
          </p:nvSpPr>
          <p:spPr bwMode="auto">
            <a:xfrm>
              <a:off x="2709" y="3401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2657"/>
            <p:cNvSpPr>
              <a:spLocks/>
            </p:cNvSpPr>
            <p:nvPr/>
          </p:nvSpPr>
          <p:spPr bwMode="auto">
            <a:xfrm>
              <a:off x="2739" y="3430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2658"/>
            <p:cNvSpPr>
              <a:spLocks/>
            </p:cNvSpPr>
            <p:nvPr/>
          </p:nvSpPr>
          <p:spPr bwMode="auto">
            <a:xfrm>
              <a:off x="2709" y="3371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2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2659"/>
            <p:cNvSpPr>
              <a:spLocks/>
            </p:cNvSpPr>
            <p:nvPr/>
          </p:nvSpPr>
          <p:spPr bwMode="auto">
            <a:xfrm>
              <a:off x="2709" y="3401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2660"/>
            <p:cNvSpPr>
              <a:spLocks/>
            </p:cNvSpPr>
            <p:nvPr/>
          </p:nvSpPr>
          <p:spPr bwMode="auto">
            <a:xfrm>
              <a:off x="2739" y="3371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2661"/>
            <p:cNvSpPr>
              <a:spLocks/>
            </p:cNvSpPr>
            <p:nvPr/>
          </p:nvSpPr>
          <p:spPr bwMode="auto">
            <a:xfrm>
              <a:off x="2739" y="3371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2662"/>
            <p:cNvSpPr>
              <a:spLocks/>
            </p:cNvSpPr>
            <p:nvPr/>
          </p:nvSpPr>
          <p:spPr bwMode="auto">
            <a:xfrm>
              <a:off x="2768" y="3401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2663"/>
            <p:cNvSpPr>
              <a:spLocks/>
            </p:cNvSpPr>
            <p:nvPr/>
          </p:nvSpPr>
          <p:spPr bwMode="auto">
            <a:xfrm>
              <a:off x="2829" y="3401"/>
              <a:ext cx="31" cy="32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7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2664"/>
            <p:cNvSpPr>
              <a:spLocks/>
            </p:cNvSpPr>
            <p:nvPr/>
          </p:nvSpPr>
          <p:spPr bwMode="auto">
            <a:xfrm>
              <a:off x="2798" y="3401"/>
              <a:ext cx="32" cy="32"/>
            </a:xfrm>
            <a:custGeom>
              <a:avLst/>
              <a:gdLst>
                <a:gd name="T0" fmla="*/ 6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4 w 57"/>
                <a:gd name="T25" fmla="*/ 4 h 57"/>
                <a:gd name="T26" fmla="*/ 6 w 57"/>
                <a:gd name="T27" fmla="*/ 6 h 57"/>
                <a:gd name="T28" fmla="*/ 6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2665"/>
            <p:cNvSpPr>
              <a:spLocks/>
            </p:cNvSpPr>
            <p:nvPr/>
          </p:nvSpPr>
          <p:spPr bwMode="auto">
            <a:xfrm>
              <a:off x="2829" y="3430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2666"/>
            <p:cNvSpPr>
              <a:spLocks/>
            </p:cNvSpPr>
            <p:nvPr/>
          </p:nvSpPr>
          <p:spPr bwMode="auto">
            <a:xfrm>
              <a:off x="2798" y="3371"/>
              <a:ext cx="32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19" y="22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2667"/>
            <p:cNvSpPr>
              <a:spLocks/>
            </p:cNvSpPr>
            <p:nvPr/>
          </p:nvSpPr>
          <p:spPr bwMode="auto">
            <a:xfrm>
              <a:off x="2798" y="3401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2668"/>
            <p:cNvSpPr>
              <a:spLocks/>
            </p:cNvSpPr>
            <p:nvPr/>
          </p:nvSpPr>
          <p:spPr bwMode="auto">
            <a:xfrm>
              <a:off x="2829" y="3371"/>
              <a:ext cx="31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4 h 57"/>
                <a:gd name="T14" fmla="*/ 4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2669"/>
            <p:cNvSpPr>
              <a:spLocks/>
            </p:cNvSpPr>
            <p:nvPr/>
          </p:nvSpPr>
          <p:spPr bwMode="auto">
            <a:xfrm>
              <a:off x="2829" y="3371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2670"/>
            <p:cNvSpPr>
              <a:spLocks/>
            </p:cNvSpPr>
            <p:nvPr/>
          </p:nvSpPr>
          <p:spPr bwMode="auto">
            <a:xfrm>
              <a:off x="2856" y="3401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2671"/>
            <p:cNvSpPr>
              <a:spLocks/>
            </p:cNvSpPr>
            <p:nvPr/>
          </p:nvSpPr>
          <p:spPr bwMode="auto">
            <a:xfrm>
              <a:off x="2476" y="3344"/>
              <a:ext cx="33" cy="30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3 h 57"/>
                <a:gd name="T10" fmla="*/ 3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2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2672"/>
            <p:cNvSpPr>
              <a:spLocks/>
            </p:cNvSpPr>
            <p:nvPr/>
          </p:nvSpPr>
          <p:spPr bwMode="auto">
            <a:xfrm>
              <a:off x="2446" y="3344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2"/>
                  </a:lnTo>
                  <a:lnTo>
                    <a:pt x="22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3"/>
                  </a:lnTo>
                  <a:lnTo>
                    <a:pt x="38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2673"/>
            <p:cNvSpPr>
              <a:spLocks/>
            </p:cNvSpPr>
            <p:nvPr/>
          </p:nvSpPr>
          <p:spPr bwMode="auto">
            <a:xfrm>
              <a:off x="2476" y="3372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2674"/>
            <p:cNvSpPr>
              <a:spLocks/>
            </p:cNvSpPr>
            <p:nvPr/>
          </p:nvSpPr>
          <p:spPr bwMode="auto">
            <a:xfrm>
              <a:off x="2446" y="3312"/>
              <a:ext cx="31" cy="32"/>
            </a:xfrm>
            <a:custGeom>
              <a:avLst/>
              <a:gdLst>
                <a:gd name="T0" fmla="*/ 0 w 57"/>
                <a:gd name="T1" fmla="*/ 6 h 58"/>
                <a:gd name="T2" fmla="*/ 0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1 w 57"/>
                <a:gd name="T9" fmla="*/ 2 h 58"/>
                <a:gd name="T10" fmla="*/ 3 w 57"/>
                <a:gd name="T11" fmla="*/ 1 h 58"/>
                <a:gd name="T12" fmla="*/ 5 w 57"/>
                <a:gd name="T13" fmla="*/ 0 h 58"/>
                <a:gd name="T14" fmla="*/ 5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4 h 58"/>
                <a:gd name="T24" fmla="*/ 1 w 57"/>
                <a:gd name="T25" fmla="*/ 4 h 58"/>
                <a:gd name="T26" fmla="*/ 1 w 57"/>
                <a:gd name="T27" fmla="*/ 6 h 58"/>
                <a:gd name="T28" fmla="*/ 0 w 57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0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2675"/>
            <p:cNvSpPr>
              <a:spLocks/>
            </p:cNvSpPr>
            <p:nvPr/>
          </p:nvSpPr>
          <p:spPr bwMode="auto">
            <a:xfrm>
              <a:off x="2446" y="3344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2676"/>
            <p:cNvSpPr>
              <a:spLocks/>
            </p:cNvSpPr>
            <p:nvPr/>
          </p:nvSpPr>
          <p:spPr bwMode="auto">
            <a:xfrm>
              <a:off x="2476" y="3312"/>
              <a:ext cx="33" cy="32"/>
            </a:xfrm>
            <a:custGeom>
              <a:avLst/>
              <a:gdLst>
                <a:gd name="T0" fmla="*/ 1 w 58"/>
                <a:gd name="T1" fmla="*/ 0 h 58"/>
                <a:gd name="T2" fmla="*/ 2 w 58"/>
                <a:gd name="T3" fmla="*/ 1 h 58"/>
                <a:gd name="T4" fmla="*/ 3 w 58"/>
                <a:gd name="T5" fmla="*/ 1 h 58"/>
                <a:gd name="T6" fmla="*/ 4 w 58"/>
                <a:gd name="T7" fmla="*/ 2 h 58"/>
                <a:gd name="T8" fmla="*/ 6 w 58"/>
                <a:gd name="T9" fmla="*/ 3 h 58"/>
                <a:gd name="T10" fmla="*/ 6 w 58"/>
                <a:gd name="T11" fmla="*/ 4 h 58"/>
                <a:gd name="T12" fmla="*/ 6 w 58"/>
                <a:gd name="T13" fmla="*/ 6 h 58"/>
                <a:gd name="T14" fmla="*/ 6 w 58"/>
                <a:gd name="T15" fmla="*/ 6 h 58"/>
                <a:gd name="T16" fmla="*/ 6 w 58"/>
                <a:gd name="T17" fmla="*/ 4 h 58"/>
                <a:gd name="T18" fmla="*/ 5 w 58"/>
                <a:gd name="T19" fmla="*/ 4 h 58"/>
                <a:gd name="T20" fmla="*/ 3 w 58"/>
                <a:gd name="T21" fmla="*/ 2 h 58"/>
                <a:gd name="T22" fmla="*/ 3 w 58"/>
                <a:gd name="T23" fmla="*/ 1 h 58"/>
                <a:gd name="T24" fmla="*/ 2 w 58"/>
                <a:gd name="T25" fmla="*/ 1 h 58"/>
                <a:gd name="T26" fmla="*/ 0 w 58"/>
                <a:gd name="T27" fmla="*/ 1 h 58"/>
                <a:gd name="T28" fmla="*/ 1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8"/>
                  </a:lnTo>
                  <a:lnTo>
                    <a:pt x="52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2677"/>
            <p:cNvSpPr>
              <a:spLocks/>
            </p:cNvSpPr>
            <p:nvPr/>
          </p:nvSpPr>
          <p:spPr bwMode="auto">
            <a:xfrm>
              <a:off x="2476" y="3312"/>
              <a:ext cx="1" cy="4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2678"/>
            <p:cNvSpPr>
              <a:spLocks/>
            </p:cNvSpPr>
            <p:nvPr/>
          </p:nvSpPr>
          <p:spPr bwMode="auto">
            <a:xfrm>
              <a:off x="2506" y="3344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2679"/>
            <p:cNvSpPr>
              <a:spLocks/>
            </p:cNvSpPr>
            <p:nvPr/>
          </p:nvSpPr>
          <p:spPr bwMode="auto">
            <a:xfrm>
              <a:off x="2564" y="3344"/>
              <a:ext cx="31" cy="30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0"/>
                  </a:lnTo>
                  <a:lnTo>
                    <a:pt x="25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20" y="48"/>
                  </a:lnTo>
                  <a:lnTo>
                    <a:pt x="37" y="36"/>
                  </a:lnTo>
                  <a:lnTo>
                    <a:pt x="44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2680"/>
            <p:cNvSpPr>
              <a:spLocks/>
            </p:cNvSpPr>
            <p:nvPr/>
          </p:nvSpPr>
          <p:spPr bwMode="auto">
            <a:xfrm>
              <a:off x="2533" y="3344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2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7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2681"/>
            <p:cNvSpPr>
              <a:spLocks/>
            </p:cNvSpPr>
            <p:nvPr/>
          </p:nvSpPr>
          <p:spPr bwMode="auto">
            <a:xfrm>
              <a:off x="2564" y="3372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2682"/>
            <p:cNvSpPr>
              <a:spLocks/>
            </p:cNvSpPr>
            <p:nvPr/>
          </p:nvSpPr>
          <p:spPr bwMode="auto">
            <a:xfrm>
              <a:off x="2533" y="3312"/>
              <a:ext cx="31" cy="32"/>
            </a:xfrm>
            <a:custGeom>
              <a:avLst/>
              <a:gdLst>
                <a:gd name="T0" fmla="*/ 0 w 57"/>
                <a:gd name="T1" fmla="*/ 6 h 58"/>
                <a:gd name="T2" fmla="*/ 1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2 w 57"/>
                <a:gd name="T9" fmla="*/ 2 h 58"/>
                <a:gd name="T10" fmla="*/ 3 w 57"/>
                <a:gd name="T11" fmla="*/ 1 h 58"/>
                <a:gd name="T12" fmla="*/ 5 w 57"/>
                <a:gd name="T13" fmla="*/ 0 h 58"/>
                <a:gd name="T14" fmla="*/ 5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4 h 58"/>
                <a:gd name="T24" fmla="*/ 1 w 57"/>
                <a:gd name="T25" fmla="*/ 4 h 58"/>
                <a:gd name="T26" fmla="*/ 1 w 57"/>
                <a:gd name="T27" fmla="*/ 6 h 58"/>
                <a:gd name="T28" fmla="*/ 0 w 57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2683"/>
            <p:cNvSpPr>
              <a:spLocks/>
            </p:cNvSpPr>
            <p:nvPr/>
          </p:nvSpPr>
          <p:spPr bwMode="auto">
            <a:xfrm>
              <a:off x="2533" y="3344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2684"/>
            <p:cNvSpPr>
              <a:spLocks/>
            </p:cNvSpPr>
            <p:nvPr/>
          </p:nvSpPr>
          <p:spPr bwMode="auto">
            <a:xfrm>
              <a:off x="2564" y="3312"/>
              <a:ext cx="31" cy="32"/>
            </a:xfrm>
            <a:custGeom>
              <a:avLst/>
              <a:gdLst>
                <a:gd name="T0" fmla="*/ 1 w 59"/>
                <a:gd name="T1" fmla="*/ 0 h 58"/>
                <a:gd name="T2" fmla="*/ 2 w 59"/>
                <a:gd name="T3" fmla="*/ 1 h 58"/>
                <a:gd name="T4" fmla="*/ 3 w 59"/>
                <a:gd name="T5" fmla="*/ 1 h 58"/>
                <a:gd name="T6" fmla="*/ 3 w 59"/>
                <a:gd name="T7" fmla="*/ 2 h 58"/>
                <a:gd name="T8" fmla="*/ 4 w 59"/>
                <a:gd name="T9" fmla="*/ 3 h 58"/>
                <a:gd name="T10" fmla="*/ 4 w 59"/>
                <a:gd name="T11" fmla="*/ 4 h 58"/>
                <a:gd name="T12" fmla="*/ 4 w 59"/>
                <a:gd name="T13" fmla="*/ 6 h 58"/>
                <a:gd name="T14" fmla="*/ 4 w 59"/>
                <a:gd name="T15" fmla="*/ 6 h 58"/>
                <a:gd name="T16" fmla="*/ 4 w 59"/>
                <a:gd name="T17" fmla="*/ 4 h 58"/>
                <a:gd name="T18" fmla="*/ 4 w 59"/>
                <a:gd name="T19" fmla="*/ 4 h 58"/>
                <a:gd name="T20" fmla="*/ 3 w 59"/>
                <a:gd name="T21" fmla="*/ 2 h 58"/>
                <a:gd name="T22" fmla="*/ 2 w 59"/>
                <a:gd name="T23" fmla="*/ 1 h 58"/>
                <a:gd name="T24" fmla="*/ 2 w 59"/>
                <a:gd name="T25" fmla="*/ 1 h 58"/>
                <a:gd name="T26" fmla="*/ 0 w 59"/>
                <a:gd name="T27" fmla="*/ 1 h 58"/>
                <a:gd name="T28" fmla="*/ 1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2" y="0"/>
                  </a:moveTo>
                  <a:lnTo>
                    <a:pt x="23" y="5"/>
                  </a:lnTo>
                  <a:lnTo>
                    <a:pt x="34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8"/>
                  </a:lnTo>
                  <a:lnTo>
                    <a:pt x="53" y="58"/>
                  </a:lnTo>
                  <a:lnTo>
                    <a:pt x="52" y="49"/>
                  </a:lnTo>
                  <a:lnTo>
                    <a:pt x="49" y="38"/>
                  </a:lnTo>
                  <a:lnTo>
                    <a:pt x="37" y="23"/>
                  </a:lnTo>
                  <a:lnTo>
                    <a:pt x="29" y="15"/>
                  </a:lnTo>
                  <a:lnTo>
                    <a:pt x="22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2685"/>
            <p:cNvSpPr>
              <a:spLocks/>
            </p:cNvSpPr>
            <p:nvPr/>
          </p:nvSpPr>
          <p:spPr bwMode="auto">
            <a:xfrm>
              <a:off x="2564" y="3312"/>
              <a:ext cx="1" cy="4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2686"/>
            <p:cNvSpPr>
              <a:spLocks/>
            </p:cNvSpPr>
            <p:nvPr/>
          </p:nvSpPr>
          <p:spPr bwMode="auto">
            <a:xfrm>
              <a:off x="2592" y="3344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2687"/>
            <p:cNvSpPr>
              <a:spLocks/>
            </p:cNvSpPr>
            <p:nvPr/>
          </p:nvSpPr>
          <p:spPr bwMode="auto">
            <a:xfrm>
              <a:off x="2653" y="3344"/>
              <a:ext cx="32" cy="30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7" y="33"/>
                  </a:lnTo>
                  <a:lnTo>
                    <a:pt x="41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2688"/>
            <p:cNvSpPr>
              <a:spLocks/>
            </p:cNvSpPr>
            <p:nvPr/>
          </p:nvSpPr>
          <p:spPr bwMode="auto">
            <a:xfrm>
              <a:off x="2623" y="3344"/>
              <a:ext cx="30" cy="30"/>
            </a:xfrm>
            <a:custGeom>
              <a:avLst/>
              <a:gdLst>
                <a:gd name="T0" fmla="*/ 4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4 w 57"/>
                <a:gd name="T27" fmla="*/ 4 h 57"/>
                <a:gd name="T28" fmla="*/ 4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2"/>
                  </a:lnTo>
                  <a:lnTo>
                    <a:pt x="22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3"/>
                  </a:lnTo>
                  <a:lnTo>
                    <a:pt x="37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2689"/>
            <p:cNvSpPr>
              <a:spLocks/>
            </p:cNvSpPr>
            <p:nvPr/>
          </p:nvSpPr>
          <p:spPr bwMode="auto">
            <a:xfrm>
              <a:off x="2653" y="3372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2690"/>
            <p:cNvSpPr>
              <a:spLocks/>
            </p:cNvSpPr>
            <p:nvPr/>
          </p:nvSpPr>
          <p:spPr bwMode="auto">
            <a:xfrm>
              <a:off x="2623" y="3312"/>
              <a:ext cx="30" cy="32"/>
            </a:xfrm>
            <a:custGeom>
              <a:avLst/>
              <a:gdLst>
                <a:gd name="T0" fmla="*/ 0 w 57"/>
                <a:gd name="T1" fmla="*/ 6 h 58"/>
                <a:gd name="T2" fmla="*/ 0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1 w 57"/>
                <a:gd name="T9" fmla="*/ 2 h 58"/>
                <a:gd name="T10" fmla="*/ 3 w 57"/>
                <a:gd name="T11" fmla="*/ 1 h 58"/>
                <a:gd name="T12" fmla="*/ 4 w 57"/>
                <a:gd name="T13" fmla="*/ 0 h 58"/>
                <a:gd name="T14" fmla="*/ 4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4 h 58"/>
                <a:gd name="T24" fmla="*/ 1 w 57"/>
                <a:gd name="T25" fmla="*/ 4 h 58"/>
                <a:gd name="T26" fmla="*/ 1 w 57"/>
                <a:gd name="T27" fmla="*/ 6 h 58"/>
                <a:gd name="T28" fmla="*/ 0 w 57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0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2691"/>
            <p:cNvSpPr>
              <a:spLocks/>
            </p:cNvSpPr>
            <p:nvPr/>
          </p:nvSpPr>
          <p:spPr bwMode="auto">
            <a:xfrm>
              <a:off x="2623" y="3344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2692"/>
            <p:cNvSpPr>
              <a:spLocks/>
            </p:cNvSpPr>
            <p:nvPr/>
          </p:nvSpPr>
          <p:spPr bwMode="auto">
            <a:xfrm>
              <a:off x="2653" y="3312"/>
              <a:ext cx="32" cy="32"/>
            </a:xfrm>
            <a:custGeom>
              <a:avLst/>
              <a:gdLst>
                <a:gd name="T0" fmla="*/ 1 w 59"/>
                <a:gd name="T1" fmla="*/ 0 h 58"/>
                <a:gd name="T2" fmla="*/ 2 w 59"/>
                <a:gd name="T3" fmla="*/ 1 h 58"/>
                <a:gd name="T4" fmla="*/ 3 w 59"/>
                <a:gd name="T5" fmla="*/ 1 h 58"/>
                <a:gd name="T6" fmla="*/ 4 w 59"/>
                <a:gd name="T7" fmla="*/ 2 h 58"/>
                <a:gd name="T8" fmla="*/ 5 w 59"/>
                <a:gd name="T9" fmla="*/ 3 h 58"/>
                <a:gd name="T10" fmla="*/ 5 w 59"/>
                <a:gd name="T11" fmla="*/ 4 h 58"/>
                <a:gd name="T12" fmla="*/ 5 w 59"/>
                <a:gd name="T13" fmla="*/ 6 h 58"/>
                <a:gd name="T14" fmla="*/ 5 w 59"/>
                <a:gd name="T15" fmla="*/ 6 h 58"/>
                <a:gd name="T16" fmla="*/ 4 w 59"/>
                <a:gd name="T17" fmla="*/ 4 h 58"/>
                <a:gd name="T18" fmla="*/ 4 w 59"/>
                <a:gd name="T19" fmla="*/ 4 h 58"/>
                <a:gd name="T20" fmla="*/ 3 w 59"/>
                <a:gd name="T21" fmla="*/ 2 h 58"/>
                <a:gd name="T22" fmla="*/ 3 w 59"/>
                <a:gd name="T23" fmla="*/ 1 h 58"/>
                <a:gd name="T24" fmla="*/ 2 w 59"/>
                <a:gd name="T25" fmla="*/ 1 h 58"/>
                <a:gd name="T26" fmla="*/ 0 w 59"/>
                <a:gd name="T27" fmla="*/ 1 h 58"/>
                <a:gd name="T28" fmla="*/ 1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8"/>
                  </a:lnTo>
                  <a:lnTo>
                    <a:pt x="53" y="58"/>
                  </a:lnTo>
                  <a:lnTo>
                    <a:pt x="52" y="49"/>
                  </a:lnTo>
                  <a:lnTo>
                    <a:pt x="49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2693"/>
            <p:cNvSpPr>
              <a:spLocks/>
            </p:cNvSpPr>
            <p:nvPr/>
          </p:nvSpPr>
          <p:spPr bwMode="auto">
            <a:xfrm>
              <a:off x="2653" y="3312"/>
              <a:ext cx="1" cy="4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2694"/>
            <p:cNvSpPr>
              <a:spLocks/>
            </p:cNvSpPr>
            <p:nvPr/>
          </p:nvSpPr>
          <p:spPr bwMode="auto">
            <a:xfrm>
              <a:off x="2681" y="3344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2695"/>
            <p:cNvSpPr>
              <a:spLocks/>
            </p:cNvSpPr>
            <p:nvPr/>
          </p:nvSpPr>
          <p:spPr bwMode="auto">
            <a:xfrm>
              <a:off x="2739" y="3344"/>
              <a:ext cx="32" cy="30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2696"/>
            <p:cNvSpPr>
              <a:spLocks/>
            </p:cNvSpPr>
            <p:nvPr/>
          </p:nvSpPr>
          <p:spPr bwMode="auto">
            <a:xfrm>
              <a:off x="2709" y="3344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2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7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2697"/>
            <p:cNvSpPr>
              <a:spLocks/>
            </p:cNvSpPr>
            <p:nvPr/>
          </p:nvSpPr>
          <p:spPr bwMode="auto">
            <a:xfrm>
              <a:off x="2739" y="3372"/>
              <a:ext cx="3" cy="2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0 h 5"/>
                <a:gd name="T4" fmla="*/ 2 w 3"/>
                <a:gd name="T5" fmla="*/ 0 h 5"/>
                <a:gd name="T6" fmla="*/ 0 w 3"/>
                <a:gd name="T7" fmla="*/ 0 h 5"/>
                <a:gd name="T8" fmla="*/ 3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2698"/>
            <p:cNvSpPr>
              <a:spLocks/>
            </p:cNvSpPr>
            <p:nvPr/>
          </p:nvSpPr>
          <p:spPr bwMode="auto">
            <a:xfrm>
              <a:off x="2709" y="3312"/>
              <a:ext cx="31" cy="32"/>
            </a:xfrm>
            <a:custGeom>
              <a:avLst/>
              <a:gdLst>
                <a:gd name="T0" fmla="*/ 0 w 57"/>
                <a:gd name="T1" fmla="*/ 6 h 58"/>
                <a:gd name="T2" fmla="*/ 1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2 w 57"/>
                <a:gd name="T9" fmla="*/ 2 h 58"/>
                <a:gd name="T10" fmla="*/ 3 w 57"/>
                <a:gd name="T11" fmla="*/ 1 h 58"/>
                <a:gd name="T12" fmla="*/ 5 w 57"/>
                <a:gd name="T13" fmla="*/ 0 h 58"/>
                <a:gd name="T14" fmla="*/ 5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4 h 58"/>
                <a:gd name="T24" fmla="*/ 1 w 57"/>
                <a:gd name="T25" fmla="*/ 4 h 58"/>
                <a:gd name="T26" fmla="*/ 1 w 57"/>
                <a:gd name="T27" fmla="*/ 6 h 58"/>
                <a:gd name="T28" fmla="*/ 0 w 57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2699"/>
            <p:cNvSpPr>
              <a:spLocks/>
            </p:cNvSpPr>
            <p:nvPr/>
          </p:nvSpPr>
          <p:spPr bwMode="auto">
            <a:xfrm>
              <a:off x="2709" y="3344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2700"/>
            <p:cNvSpPr>
              <a:spLocks/>
            </p:cNvSpPr>
            <p:nvPr/>
          </p:nvSpPr>
          <p:spPr bwMode="auto">
            <a:xfrm>
              <a:off x="2739" y="3312"/>
              <a:ext cx="32" cy="32"/>
            </a:xfrm>
            <a:custGeom>
              <a:avLst/>
              <a:gdLst>
                <a:gd name="T0" fmla="*/ 1 w 59"/>
                <a:gd name="T1" fmla="*/ 0 h 58"/>
                <a:gd name="T2" fmla="*/ 2 w 59"/>
                <a:gd name="T3" fmla="*/ 1 h 58"/>
                <a:gd name="T4" fmla="*/ 3 w 59"/>
                <a:gd name="T5" fmla="*/ 1 h 58"/>
                <a:gd name="T6" fmla="*/ 4 w 59"/>
                <a:gd name="T7" fmla="*/ 2 h 58"/>
                <a:gd name="T8" fmla="*/ 5 w 59"/>
                <a:gd name="T9" fmla="*/ 3 h 58"/>
                <a:gd name="T10" fmla="*/ 5 w 59"/>
                <a:gd name="T11" fmla="*/ 4 h 58"/>
                <a:gd name="T12" fmla="*/ 5 w 59"/>
                <a:gd name="T13" fmla="*/ 6 h 58"/>
                <a:gd name="T14" fmla="*/ 5 w 59"/>
                <a:gd name="T15" fmla="*/ 6 h 58"/>
                <a:gd name="T16" fmla="*/ 4 w 59"/>
                <a:gd name="T17" fmla="*/ 4 h 58"/>
                <a:gd name="T18" fmla="*/ 4 w 59"/>
                <a:gd name="T19" fmla="*/ 4 h 58"/>
                <a:gd name="T20" fmla="*/ 3 w 59"/>
                <a:gd name="T21" fmla="*/ 2 h 58"/>
                <a:gd name="T22" fmla="*/ 3 w 59"/>
                <a:gd name="T23" fmla="*/ 1 h 58"/>
                <a:gd name="T24" fmla="*/ 2 w 59"/>
                <a:gd name="T25" fmla="*/ 1 h 58"/>
                <a:gd name="T26" fmla="*/ 0 w 59"/>
                <a:gd name="T27" fmla="*/ 1 h 58"/>
                <a:gd name="T28" fmla="*/ 1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8"/>
                  </a:lnTo>
                  <a:lnTo>
                    <a:pt x="53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2701"/>
            <p:cNvSpPr>
              <a:spLocks/>
            </p:cNvSpPr>
            <p:nvPr/>
          </p:nvSpPr>
          <p:spPr bwMode="auto">
            <a:xfrm>
              <a:off x="2739" y="3312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2702"/>
            <p:cNvSpPr>
              <a:spLocks/>
            </p:cNvSpPr>
            <p:nvPr/>
          </p:nvSpPr>
          <p:spPr bwMode="auto">
            <a:xfrm>
              <a:off x="2768" y="3344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2703"/>
            <p:cNvSpPr>
              <a:spLocks/>
            </p:cNvSpPr>
            <p:nvPr/>
          </p:nvSpPr>
          <p:spPr bwMode="auto">
            <a:xfrm>
              <a:off x="2829" y="3344"/>
              <a:ext cx="31" cy="30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7" y="33"/>
                  </a:lnTo>
                  <a:lnTo>
                    <a:pt x="41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2704"/>
            <p:cNvSpPr>
              <a:spLocks/>
            </p:cNvSpPr>
            <p:nvPr/>
          </p:nvSpPr>
          <p:spPr bwMode="auto">
            <a:xfrm>
              <a:off x="2798" y="3344"/>
              <a:ext cx="32" cy="30"/>
            </a:xfrm>
            <a:custGeom>
              <a:avLst/>
              <a:gdLst>
                <a:gd name="T0" fmla="*/ 6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4 w 57"/>
                <a:gd name="T25" fmla="*/ 4 h 57"/>
                <a:gd name="T26" fmla="*/ 6 w 57"/>
                <a:gd name="T27" fmla="*/ 4 h 57"/>
                <a:gd name="T28" fmla="*/ 6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2"/>
                  </a:lnTo>
                  <a:lnTo>
                    <a:pt x="22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3"/>
                  </a:lnTo>
                  <a:lnTo>
                    <a:pt x="37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2705"/>
            <p:cNvSpPr>
              <a:spLocks/>
            </p:cNvSpPr>
            <p:nvPr/>
          </p:nvSpPr>
          <p:spPr bwMode="auto">
            <a:xfrm>
              <a:off x="2829" y="3372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2706"/>
            <p:cNvSpPr>
              <a:spLocks/>
            </p:cNvSpPr>
            <p:nvPr/>
          </p:nvSpPr>
          <p:spPr bwMode="auto">
            <a:xfrm>
              <a:off x="2798" y="3312"/>
              <a:ext cx="32" cy="32"/>
            </a:xfrm>
            <a:custGeom>
              <a:avLst/>
              <a:gdLst>
                <a:gd name="T0" fmla="*/ 0 w 57"/>
                <a:gd name="T1" fmla="*/ 6 h 58"/>
                <a:gd name="T2" fmla="*/ 0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1 w 57"/>
                <a:gd name="T9" fmla="*/ 2 h 58"/>
                <a:gd name="T10" fmla="*/ 3 w 57"/>
                <a:gd name="T11" fmla="*/ 1 h 58"/>
                <a:gd name="T12" fmla="*/ 6 w 57"/>
                <a:gd name="T13" fmla="*/ 0 h 58"/>
                <a:gd name="T14" fmla="*/ 6 w 57"/>
                <a:gd name="T15" fmla="*/ 1 h 58"/>
                <a:gd name="T16" fmla="*/ 4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4 h 58"/>
                <a:gd name="T24" fmla="*/ 1 w 57"/>
                <a:gd name="T25" fmla="*/ 4 h 58"/>
                <a:gd name="T26" fmla="*/ 1 w 57"/>
                <a:gd name="T27" fmla="*/ 6 h 58"/>
                <a:gd name="T28" fmla="*/ 0 w 57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0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2707"/>
            <p:cNvSpPr>
              <a:spLocks/>
            </p:cNvSpPr>
            <p:nvPr/>
          </p:nvSpPr>
          <p:spPr bwMode="auto">
            <a:xfrm>
              <a:off x="2798" y="3344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2708"/>
            <p:cNvSpPr>
              <a:spLocks/>
            </p:cNvSpPr>
            <p:nvPr/>
          </p:nvSpPr>
          <p:spPr bwMode="auto">
            <a:xfrm>
              <a:off x="2829" y="3312"/>
              <a:ext cx="31" cy="32"/>
            </a:xfrm>
            <a:custGeom>
              <a:avLst/>
              <a:gdLst>
                <a:gd name="T0" fmla="*/ 1 w 59"/>
                <a:gd name="T1" fmla="*/ 0 h 58"/>
                <a:gd name="T2" fmla="*/ 2 w 59"/>
                <a:gd name="T3" fmla="*/ 1 h 58"/>
                <a:gd name="T4" fmla="*/ 3 w 59"/>
                <a:gd name="T5" fmla="*/ 1 h 58"/>
                <a:gd name="T6" fmla="*/ 3 w 59"/>
                <a:gd name="T7" fmla="*/ 2 h 58"/>
                <a:gd name="T8" fmla="*/ 4 w 59"/>
                <a:gd name="T9" fmla="*/ 3 h 58"/>
                <a:gd name="T10" fmla="*/ 4 w 59"/>
                <a:gd name="T11" fmla="*/ 4 h 58"/>
                <a:gd name="T12" fmla="*/ 4 w 59"/>
                <a:gd name="T13" fmla="*/ 6 h 58"/>
                <a:gd name="T14" fmla="*/ 4 w 59"/>
                <a:gd name="T15" fmla="*/ 6 h 58"/>
                <a:gd name="T16" fmla="*/ 4 w 59"/>
                <a:gd name="T17" fmla="*/ 4 h 58"/>
                <a:gd name="T18" fmla="*/ 4 w 59"/>
                <a:gd name="T19" fmla="*/ 4 h 58"/>
                <a:gd name="T20" fmla="*/ 3 w 59"/>
                <a:gd name="T21" fmla="*/ 2 h 58"/>
                <a:gd name="T22" fmla="*/ 2 w 59"/>
                <a:gd name="T23" fmla="*/ 1 h 58"/>
                <a:gd name="T24" fmla="*/ 2 w 59"/>
                <a:gd name="T25" fmla="*/ 1 h 58"/>
                <a:gd name="T26" fmla="*/ 0 w 59"/>
                <a:gd name="T27" fmla="*/ 1 h 58"/>
                <a:gd name="T28" fmla="*/ 1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8"/>
                  </a:lnTo>
                  <a:lnTo>
                    <a:pt x="53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2709"/>
            <p:cNvSpPr>
              <a:spLocks/>
            </p:cNvSpPr>
            <p:nvPr/>
          </p:nvSpPr>
          <p:spPr bwMode="auto">
            <a:xfrm>
              <a:off x="2829" y="3312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2710"/>
            <p:cNvSpPr>
              <a:spLocks/>
            </p:cNvSpPr>
            <p:nvPr/>
          </p:nvSpPr>
          <p:spPr bwMode="auto">
            <a:xfrm>
              <a:off x="2856" y="3344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2711"/>
            <p:cNvSpPr>
              <a:spLocks/>
            </p:cNvSpPr>
            <p:nvPr/>
          </p:nvSpPr>
          <p:spPr bwMode="auto">
            <a:xfrm>
              <a:off x="2476" y="3285"/>
              <a:ext cx="33" cy="30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3 h 57"/>
                <a:gd name="T10" fmla="*/ 3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2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2712"/>
            <p:cNvSpPr>
              <a:spLocks/>
            </p:cNvSpPr>
            <p:nvPr/>
          </p:nvSpPr>
          <p:spPr bwMode="auto">
            <a:xfrm>
              <a:off x="2446" y="3285"/>
              <a:ext cx="32" cy="30"/>
            </a:xfrm>
            <a:custGeom>
              <a:avLst/>
              <a:gdLst>
                <a:gd name="T0" fmla="*/ 6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4 w 57"/>
                <a:gd name="T25" fmla="*/ 4 h 57"/>
                <a:gd name="T26" fmla="*/ 6 w 57"/>
                <a:gd name="T27" fmla="*/ 4 h 57"/>
                <a:gd name="T28" fmla="*/ 6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2713"/>
            <p:cNvSpPr>
              <a:spLocks/>
            </p:cNvSpPr>
            <p:nvPr/>
          </p:nvSpPr>
          <p:spPr bwMode="auto">
            <a:xfrm>
              <a:off x="2476" y="3313"/>
              <a:ext cx="3" cy="2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3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2714"/>
            <p:cNvSpPr>
              <a:spLocks/>
            </p:cNvSpPr>
            <p:nvPr/>
          </p:nvSpPr>
          <p:spPr bwMode="auto">
            <a:xfrm>
              <a:off x="2446" y="3255"/>
              <a:ext cx="32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2715"/>
            <p:cNvSpPr>
              <a:spLocks/>
            </p:cNvSpPr>
            <p:nvPr/>
          </p:nvSpPr>
          <p:spPr bwMode="auto">
            <a:xfrm>
              <a:off x="2446" y="3285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2716"/>
            <p:cNvSpPr>
              <a:spLocks/>
            </p:cNvSpPr>
            <p:nvPr/>
          </p:nvSpPr>
          <p:spPr bwMode="auto">
            <a:xfrm>
              <a:off x="2476" y="3255"/>
              <a:ext cx="33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2717"/>
            <p:cNvSpPr>
              <a:spLocks/>
            </p:cNvSpPr>
            <p:nvPr/>
          </p:nvSpPr>
          <p:spPr bwMode="auto">
            <a:xfrm>
              <a:off x="2476" y="3255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2718"/>
            <p:cNvSpPr>
              <a:spLocks/>
            </p:cNvSpPr>
            <p:nvPr/>
          </p:nvSpPr>
          <p:spPr bwMode="auto">
            <a:xfrm>
              <a:off x="2506" y="3285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2719"/>
            <p:cNvSpPr>
              <a:spLocks/>
            </p:cNvSpPr>
            <p:nvPr/>
          </p:nvSpPr>
          <p:spPr bwMode="auto">
            <a:xfrm>
              <a:off x="2564" y="3285"/>
              <a:ext cx="31" cy="30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1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1"/>
                  </a:lnTo>
                  <a:lnTo>
                    <a:pt x="25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7" y="36"/>
                  </a:lnTo>
                  <a:lnTo>
                    <a:pt x="44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2720"/>
            <p:cNvSpPr>
              <a:spLocks/>
            </p:cNvSpPr>
            <p:nvPr/>
          </p:nvSpPr>
          <p:spPr bwMode="auto">
            <a:xfrm>
              <a:off x="2533" y="3285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2721"/>
            <p:cNvSpPr>
              <a:spLocks/>
            </p:cNvSpPr>
            <p:nvPr/>
          </p:nvSpPr>
          <p:spPr bwMode="auto">
            <a:xfrm>
              <a:off x="2564" y="3313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2722"/>
            <p:cNvSpPr>
              <a:spLocks/>
            </p:cNvSpPr>
            <p:nvPr/>
          </p:nvSpPr>
          <p:spPr bwMode="auto">
            <a:xfrm>
              <a:off x="2533" y="3255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2723"/>
            <p:cNvSpPr>
              <a:spLocks/>
            </p:cNvSpPr>
            <p:nvPr/>
          </p:nvSpPr>
          <p:spPr bwMode="auto">
            <a:xfrm>
              <a:off x="2533" y="3285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2724"/>
            <p:cNvSpPr>
              <a:spLocks/>
            </p:cNvSpPr>
            <p:nvPr/>
          </p:nvSpPr>
          <p:spPr bwMode="auto">
            <a:xfrm>
              <a:off x="2564" y="3255"/>
              <a:ext cx="31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4 h 57"/>
                <a:gd name="T14" fmla="*/ 4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4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7" y="23"/>
                  </a:lnTo>
                  <a:lnTo>
                    <a:pt x="29" y="15"/>
                  </a:lnTo>
                  <a:lnTo>
                    <a:pt x="22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2725"/>
            <p:cNvSpPr>
              <a:spLocks/>
            </p:cNvSpPr>
            <p:nvPr/>
          </p:nvSpPr>
          <p:spPr bwMode="auto">
            <a:xfrm>
              <a:off x="2564" y="3255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2726"/>
            <p:cNvSpPr>
              <a:spLocks/>
            </p:cNvSpPr>
            <p:nvPr/>
          </p:nvSpPr>
          <p:spPr bwMode="auto">
            <a:xfrm>
              <a:off x="2592" y="3285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2727"/>
            <p:cNvSpPr>
              <a:spLocks/>
            </p:cNvSpPr>
            <p:nvPr/>
          </p:nvSpPr>
          <p:spPr bwMode="auto">
            <a:xfrm>
              <a:off x="2653" y="3285"/>
              <a:ext cx="32" cy="30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1"/>
                  </a:lnTo>
                  <a:lnTo>
                    <a:pt x="55" y="21"/>
                  </a:lnTo>
                  <a:lnTo>
                    <a:pt x="47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2728"/>
            <p:cNvSpPr>
              <a:spLocks/>
            </p:cNvSpPr>
            <p:nvPr/>
          </p:nvSpPr>
          <p:spPr bwMode="auto">
            <a:xfrm>
              <a:off x="2623" y="3285"/>
              <a:ext cx="30" cy="30"/>
            </a:xfrm>
            <a:custGeom>
              <a:avLst/>
              <a:gdLst>
                <a:gd name="T0" fmla="*/ 4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4 w 57"/>
                <a:gd name="T27" fmla="*/ 4 h 57"/>
                <a:gd name="T28" fmla="*/ 4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2729"/>
            <p:cNvSpPr>
              <a:spLocks/>
            </p:cNvSpPr>
            <p:nvPr/>
          </p:nvSpPr>
          <p:spPr bwMode="auto">
            <a:xfrm>
              <a:off x="2653" y="3313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2730"/>
            <p:cNvSpPr>
              <a:spLocks/>
            </p:cNvSpPr>
            <p:nvPr/>
          </p:nvSpPr>
          <p:spPr bwMode="auto">
            <a:xfrm>
              <a:off x="2623" y="3255"/>
              <a:ext cx="30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2731"/>
            <p:cNvSpPr>
              <a:spLocks/>
            </p:cNvSpPr>
            <p:nvPr/>
          </p:nvSpPr>
          <p:spPr bwMode="auto">
            <a:xfrm>
              <a:off x="2623" y="3285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2732"/>
            <p:cNvSpPr>
              <a:spLocks/>
            </p:cNvSpPr>
            <p:nvPr/>
          </p:nvSpPr>
          <p:spPr bwMode="auto">
            <a:xfrm>
              <a:off x="2653" y="3255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2733"/>
            <p:cNvSpPr>
              <a:spLocks/>
            </p:cNvSpPr>
            <p:nvPr/>
          </p:nvSpPr>
          <p:spPr bwMode="auto">
            <a:xfrm>
              <a:off x="2653" y="3255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2734"/>
            <p:cNvSpPr>
              <a:spLocks/>
            </p:cNvSpPr>
            <p:nvPr/>
          </p:nvSpPr>
          <p:spPr bwMode="auto">
            <a:xfrm>
              <a:off x="2682" y="3285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2735"/>
            <p:cNvSpPr>
              <a:spLocks/>
            </p:cNvSpPr>
            <p:nvPr/>
          </p:nvSpPr>
          <p:spPr bwMode="auto">
            <a:xfrm>
              <a:off x="2739" y="3285"/>
              <a:ext cx="32" cy="30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2736"/>
            <p:cNvSpPr>
              <a:spLocks/>
            </p:cNvSpPr>
            <p:nvPr/>
          </p:nvSpPr>
          <p:spPr bwMode="auto">
            <a:xfrm>
              <a:off x="2709" y="3285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2737"/>
            <p:cNvSpPr>
              <a:spLocks/>
            </p:cNvSpPr>
            <p:nvPr/>
          </p:nvSpPr>
          <p:spPr bwMode="auto">
            <a:xfrm>
              <a:off x="2739" y="3313"/>
              <a:ext cx="3" cy="2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1 h 4"/>
                <a:gd name="T4" fmla="*/ 2 w 3"/>
                <a:gd name="T5" fmla="*/ 0 h 4"/>
                <a:gd name="T6" fmla="*/ 0 w 3"/>
                <a:gd name="T7" fmla="*/ 0 h 4"/>
                <a:gd name="T8" fmla="*/ 3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2738"/>
            <p:cNvSpPr>
              <a:spLocks/>
            </p:cNvSpPr>
            <p:nvPr/>
          </p:nvSpPr>
          <p:spPr bwMode="auto">
            <a:xfrm>
              <a:off x="2709" y="3255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2739"/>
            <p:cNvSpPr>
              <a:spLocks/>
            </p:cNvSpPr>
            <p:nvPr/>
          </p:nvSpPr>
          <p:spPr bwMode="auto">
            <a:xfrm>
              <a:off x="2709" y="3285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2740"/>
            <p:cNvSpPr>
              <a:spLocks/>
            </p:cNvSpPr>
            <p:nvPr/>
          </p:nvSpPr>
          <p:spPr bwMode="auto">
            <a:xfrm>
              <a:off x="2739" y="3255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2741"/>
            <p:cNvSpPr>
              <a:spLocks/>
            </p:cNvSpPr>
            <p:nvPr/>
          </p:nvSpPr>
          <p:spPr bwMode="auto">
            <a:xfrm>
              <a:off x="2739" y="3255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2742"/>
            <p:cNvSpPr>
              <a:spLocks/>
            </p:cNvSpPr>
            <p:nvPr/>
          </p:nvSpPr>
          <p:spPr bwMode="auto">
            <a:xfrm>
              <a:off x="2768" y="3285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2743"/>
            <p:cNvSpPr>
              <a:spLocks/>
            </p:cNvSpPr>
            <p:nvPr/>
          </p:nvSpPr>
          <p:spPr bwMode="auto">
            <a:xfrm>
              <a:off x="2829" y="3285"/>
              <a:ext cx="31" cy="30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7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2744"/>
            <p:cNvSpPr>
              <a:spLocks/>
            </p:cNvSpPr>
            <p:nvPr/>
          </p:nvSpPr>
          <p:spPr bwMode="auto">
            <a:xfrm>
              <a:off x="2798" y="3285"/>
              <a:ext cx="32" cy="30"/>
            </a:xfrm>
            <a:custGeom>
              <a:avLst/>
              <a:gdLst>
                <a:gd name="T0" fmla="*/ 6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4 w 57"/>
                <a:gd name="T25" fmla="*/ 4 h 57"/>
                <a:gd name="T26" fmla="*/ 6 w 57"/>
                <a:gd name="T27" fmla="*/ 4 h 57"/>
                <a:gd name="T28" fmla="*/ 6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2745"/>
            <p:cNvSpPr>
              <a:spLocks/>
            </p:cNvSpPr>
            <p:nvPr/>
          </p:nvSpPr>
          <p:spPr bwMode="auto">
            <a:xfrm>
              <a:off x="2829" y="3313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2746"/>
            <p:cNvSpPr>
              <a:spLocks/>
            </p:cNvSpPr>
            <p:nvPr/>
          </p:nvSpPr>
          <p:spPr bwMode="auto">
            <a:xfrm>
              <a:off x="2798" y="3255"/>
              <a:ext cx="32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2747"/>
            <p:cNvSpPr>
              <a:spLocks/>
            </p:cNvSpPr>
            <p:nvPr/>
          </p:nvSpPr>
          <p:spPr bwMode="auto">
            <a:xfrm>
              <a:off x="2798" y="3285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2748"/>
            <p:cNvSpPr>
              <a:spLocks/>
            </p:cNvSpPr>
            <p:nvPr/>
          </p:nvSpPr>
          <p:spPr bwMode="auto">
            <a:xfrm>
              <a:off x="2829" y="3255"/>
              <a:ext cx="31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4 h 57"/>
                <a:gd name="T14" fmla="*/ 4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2749"/>
            <p:cNvSpPr>
              <a:spLocks/>
            </p:cNvSpPr>
            <p:nvPr/>
          </p:nvSpPr>
          <p:spPr bwMode="auto">
            <a:xfrm>
              <a:off x="2829" y="3255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2750"/>
            <p:cNvSpPr>
              <a:spLocks/>
            </p:cNvSpPr>
            <p:nvPr/>
          </p:nvSpPr>
          <p:spPr bwMode="auto">
            <a:xfrm>
              <a:off x="2856" y="3285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2751"/>
            <p:cNvSpPr>
              <a:spLocks/>
            </p:cNvSpPr>
            <p:nvPr/>
          </p:nvSpPr>
          <p:spPr bwMode="auto">
            <a:xfrm>
              <a:off x="2476" y="3227"/>
              <a:ext cx="33" cy="31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2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2752"/>
            <p:cNvSpPr>
              <a:spLocks/>
            </p:cNvSpPr>
            <p:nvPr/>
          </p:nvSpPr>
          <p:spPr bwMode="auto">
            <a:xfrm>
              <a:off x="2446" y="3227"/>
              <a:ext cx="32" cy="31"/>
            </a:xfrm>
            <a:custGeom>
              <a:avLst/>
              <a:gdLst>
                <a:gd name="T0" fmla="*/ 6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4 w 57"/>
                <a:gd name="T25" fmla="*/ 4 h 57"/>
                <a:gd name="T26" fmla="*/ 6 w 57"/>
                <a:gd name="T27" fmla="*/ 5 h 57"/>
                <a:gd name="T28" fmla="*/ 6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2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3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2753"/>
            <p:cNvSpPr>
              <a:spLocks/>
            </p:cNvSpPr>
            <p:nvPr/>
          </p:nvSpPr>
          <p:spPr bwMode="auto">
            <a:xfrm>
              <a:off x="2476" y="3256"/>
              <a:ext cx="3" cy="2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3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2754"/>
            <p:cNvSpPr>
              <a:spLocks/>
            </p:cNvSpPr>
            <p:nvPr/>
          </p:nvSpPr>
          <p:spPr bwMode="auto">
            <a:xfrm>
              <a:off x="2446" y="3196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19" y="22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2755"/>
            <p:cNvSpPr>
              <a:spLocks/>
            </p:cNvSpPr>
            <p:nvPr/>
          </p:nvSpPr>
          <p:spPr bwMode="auto">
            <a:xfrm>
              <a:off x="2446" y="3227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2756"/>
            <p:cNvSpPr>
              <a:spLocks/>
            </p:cNvSpPr>
            <p:nvPr/>
          </p:nvSpPr>
          <p:spPr bwMode="auto">
            <a:xfrm>
              <a:off x="2476" y="3196"/>
              <a:ext cx="33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5 h 57"/>
                <a:gd name="T14" fmla="*/ 6 w 58"/>
                <a:gd name="T15" fmla="*/ 5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2757"/>
            <p:cNvSpPr>
              <a:spLocks/>
            </p:cNvSpPr>
            <p:nvPr/>
          </p:nvSpPr>
          <p:spPr bwMode="auto">
            <a:xfrm>
              <a:off x="2476" y="3196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2758"/>
            <p:cNvSpPr>
              <a:spLocks/>
            </p:cNvSpPr>
            <p:nvPr/>
          </p:nvSpPr>
          <p:spPr bwMode="auto">
            <a:xfrm>
              <a:off x="2506" y="3227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2759"/>
            <p:cNvSpPr>
              <a:spLocks/>
            </p:cNvSpPr>
            <p:nvPr/>
          </p:nvSpPr>
          <p:spPr bwMode="auto">
            <a:xfrm>
              <a:off x="2564" y="3227"/>
              <a:ext cx="31" cy="31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0"/>
                  </a:lnTo>
                  <a:lnTo>
                    <a:pt x="25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7" y="36"/>
                  </a:lnTo>
                  <a:lnTo>
                    <a:pt x="44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2760"/>
            <p:cNvSpPr>
              <a:spLocks/>
            </p:cNvSpPr>
            <p:nvPr/>
          </p:nvSpPr>
          <p:spPr bwMode="auto">
            <a:xfrm>
              <a:off x="2533" y="3227"/>
              <a:ext cx="31" cy="31"/>
            </a:xfrm>
            <a:custGeom>
              <a:avLst/>
              <a:gdLst>
                <a:gd name="T0" fmla="*/ 5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5 h 57"/>
                <a:gd name="T28" fmla="*/ 5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2761"/>
            <p:cNvSpPr>
              <a:spLocks/>
            </p:cNvSpPr>
            <p:nvPr/>
          </p:nvSpPr>
          <p:spPr bwMode="auto">
            <a:xfrm>
              <a:off x="2564" y="3256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2762"/>
            <p:cNvSpPr>
              <a:spLocks/>
            </p:cNvSpPr>
            <p:nvPr/>
          </p:nvSpPr>
          <p:spPr bwMode="auto">
            <a:xfrm>
              <a:off x="2533" y="3196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2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2763"/>
            <p:cNvSpPr>
              <a:spLocks/>
            </p:cNvSpPr>
            <p:nvPr/>
          </p:nvSpPr>
          <p:spPr bwMode="auto">
            <a:xfrm>
              <a:off x="2533" y="3227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2764"/>
            <p:cNvSpPr>
              <a:spLocks/>
            </p:cNvSpPr>
            <p:nvPr/>
          </p:nvSpPr>
          <p:spPr bwMode="auto">
            <a:xfrm>
              <a:off x="2564" y="3196"/>
              <a:ext cx="31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5 h 57"/>
                <a:gd name="T14" fmla="*/ 4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4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7"/>
                  </a:lnTo>
                  <a:lnTo>
                    <a:pt x="37" y="22"/>
                  </a:lnTo>
                  <a:lnTo>
                    <a:pt x="29" y="15"/>
                  </a:lnTo>
                  <a:lnTo>
                    <a:pt x="22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2765"/>
            <p:cNvSpPr>
              <a:spLocks/>
            </p:cNvSpPr>
            <p:nvPr/>
          </p:nvSpPr>
          <p:spPr bwMode="auto">
            <a:xfrm>
              <a:off x="2564" y="3196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2766"/>
            <p:cNvSpPr>
              <a:spLocks/>
            </p:cNvSpPr>
            <p:nvPr/>
          </p:nvSpPr>
          <p:spPr bwMode="auto">
            <a:xfrm>
              <a:off x="2592" y="3227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2767"/>
            <p:cNvSpPr>
              <a:spLocks/>
            </p:cNvSpPr>
            <p:nvPr/>
          </p:nvSpPr>
          <p:spPr bwMode="auto">
            <a:xfrm>
              <a:off x="2653" y="3227"/>
              <a:ext cx="32" cy="31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7" y="33"/>
                  </a:lnTo>
                  <a:lnTo>
                    <a:pt x="41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2768"/>
            <p:cNvSpPr>
              <a:spLocks/>
            </p:cNvSpPr>
            <p:nvPr/>
          </p:nvSpPr>
          <p:spPr bwMode="auto">
            <a:xfrm>
              <a:off x="2623" y="3227"/>
              <a:ext cx="30" cy="31"/>
            </a:xfrm>
            <a:custGeom>
              <a:avLst/>
              <a:gdLst>
                <a:gd name="T0" fmla="*/ 4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5 h 57"/>
                <a:gd name="T28" fmla="*/ 4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3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2769"/>
            <p:cNvSpPr>
              <a:spLocks/>
            </p:cNvSpPr>
            <p:nvPr/>
          </p:nvSpPr>
          <p:spPr bwMode="auto">
            <a:xfrm>
              <a:off x="2653" y="3256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2770"/>
            <p:cNvSpPr>
              <a:spLocks/>
            </p:cNvSpPr>
            <p:nvPr/>
          </p:nvSpPr>
          <p:spPr bwMode="auto">
            <a:xfrm>
              <a:off x="2623" y="3196"/>
              <a:ext cx="30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19" y="22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2771"/>
            <p:cNvSpPr>
              <a:spLocks/>
            </p:cNvSpPr>
            <p:nvPr/>
          </p:nvSpPr>
          <p:spPr bwMode="auto">
            <a:xfrm>
              <a:off x="2623" y="3227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2772"/>
            <p:cNvSpPr>
              <a:spLocks/>
            </p:cNvSpPr>
            <p:nvPr/>
          </p:nvSpPr>
          <p:spPr bwMode="auto">
            <a:xfrm>
              <a:off x="2653" y="3196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2773"/>
            <p:cNvSpPr>
              <a:spLocks/>
            </p:cNvSpPr>
            <p:nvPr/>
          </p:nvSpPr>
          <p:spPr bwMode="auto">
            <a:xfrm>
              <a:off x="2653" y="3196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2774"/>
            <p:cNvSpPr>
              <a:spLocks/>
            </p:cNvSpPr>
            <p:nvPr/>
          </p:nvSpPr>
          <p:spPr bwMode="auto">
            <a:xfrm>
              <a:off x="2682" y="3227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2775"/>
            <p:cNvSpPr>
              <a:spLocks/>
            </p:cNvSpPr>
            <p:nvPr/>
          </p:nvSpPr>
          <p:spPr bwMode="auto">
            <a:xfrm>
              <a:off x="2739" y="3227"/>
              <a:ext cx="32" cy="31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2776"/>
            <p:cNvSpPr>
              <a:spLocks/>
            </p:cNvSpPr>
            <p:nvPr/>
          </p:nvSpPr>
          <p:spPr bwMode="auto">
            <a:xfrm>
              <a:off x="2709" y="3227"/>
              <a:ext cx="31" cy="31"/>
            </a:xfrm>
            <a:custGeom>
              <a:avLst/>
              <a:gdLst>
                <a:gd name="T0" fmla="*/ 5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5 h 57"/>
                <a:gd name="T28" fmla="*/ 5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2777"/>
            <p:cNvSpPr>
              <a:spLocks/>
            </p:cNvSpPr>
            <p:nvPr/>
          </p:nvSpPr>
          <p:spPr bwMode="auto">
            <a:xfrm>
              <a:off x="2739" y="3256"/>
              <a:ext cx="3" cy="2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1 h 4"/>
                <a:gd name="T4" fmla="*/ 2 w 3"/>
                <a:gd name="T5" fmla="*/ 0 h 4"/>
                <a:gd name="T6" fmla="*/ 0 w 3"/>
                <a:gd name="T7" fmla="*/ 0 h 4"/>
                <a:gd name="T8" fmla="*/ 3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2778"/>
            <p:cNvSpPr>
              <a:spLocks/>
            </p:cNvSpPr>
            <p:nvPr/>
          </p:nvSpPr>
          <p:spPr bwMode="auto">
            <a:xfrm>
              <a:off x="2709" y="3196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2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2779"/>
            <p:cNvSpPr>
              <a:spLocks/>
            </p:cNvSpPr>
            <p:nvPr/>
          </p:nvSpPr>
          <p:spPr bwMode="auto">
            <a:xfrm>
              <a:off x="2709" y="3227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2780"/>
            <p:cNvSpPr>
              <a:spLocks/>
            </p:cNvSpPr>
            <p:nvPr/>
          </p:nvSpPr>
          <p:spPr bwMode="auto">
            <a:xfrm>
              <a:off x="2739" y="3196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2781"/>
            <p:cNvSpPr>
              <a:spLocks/>
            </p:cNvSpPr>
            <p:nvPr/>
          </p:nvSpPr>
          <p:spPr bwMode="auto">
            <a:xfrm>
              <a:off x="2739" y="3196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2782"/>
            <p:cNvSpPr>
              <a:spLocks/>
            </p:cNvSpPr>
            <p:nvPr/>
          </p:nvSpPr>
          <p:spPr bwMode="auto">
            <a:xfrm>
              <a:off x="2768" y="3227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2783"/>
            <p:cNvSpPr>
              <a:spLocks/>
            </p:cNvSpPr>
            <p:nvPr/>
          </p:nvSpPr>
          <p:spPr bwMode="auto">
            <a:xfrm>
              <a:off x="2829" y="3227"/>
              <a:ext cx="31" cy="31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7" y="33"/>
                  </a:lnTo>
                  <a:lnTo>
                    <a:pt x="41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2784"/>
            <p:cNvSpPr>
              <a:spLocks/>
            </p:cNvSpPr>
            <p:nvPr/>
          </p:nvSpPr>
          <p:spPr bwMode="auto">
            <a:xfrm>
              <a:off x="2798" y="3227"/>
              <a:ext cx="32" cy="31"/>
            </a:xfrm>
            <a:custGeom>
              <a:avLst/>
              <a:gdLst>
                <a:gd name="T0" fmla="*/ 6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4 w 57"/>
                <a:gd name="T25" fmla="*/ 4 h 57"/>
                <a:gd name="T26" fmla="*/ 6 w 57"/>
                <a:gd name="T27" fmla="*/ 5 h 57"/>
                <a:gd name="T28" fmla="*/ 6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3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2785"/>
            <p:cNvSpPr>
              <a:spLocks/>
            </p:cNvSpPr>
            <p:nvPr/>
          </p:nvSpPr>
          <p:spPr bwMode="auto">
            <a:xfrm>
              <a:off x="2829" y="3256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2786"/>
            <p:cNvSpPr>
              <a:spLocks/>
            </p:cNvSpPr>
            <p:nvPr/>
          </p:nvSpPr>
          <p:spPr bwMode="auto">
            <a:xfrm>
              <a:off x="2798" y="3196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19" y="22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2787"/>
            <p:cNvSpPr>
              <a:spLocks/>
            </p:cNvSpPr>
            <p:nvPr/>
          </p:nvSpPr>
          <p:spPr bwMode="auto">
            <a:xfrm>
              <a:off x="2798" y="3227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2788"/>
            <p:cNvSpPr>
              <a:spLocks/>
            </p:cNvSpPr>
            <p:nvPr/>
          </p:nvSpPr>
          <p:spPr bwMode="auto">
            <a:xfrm>
              <a:off x="2829" y="3196"/>
              <a:ext cx="31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5 h 57"/>
                <a:gd name="T14" fmla="*/ 4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2789"/>
            <p:cNvSpPr>
              <a:spLocks/>
            </p:cNvSpPr>
            <p:nvPr/>
          </p:nvSpPr>
          <p:spPr bwMode="auto">
            <a:xfrm>
              <a:off x="2829" y="3196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 2790"/>
            <p:cNvSpPr>
              <a:spLocks/>
            </p:cNvSpPr>
            <p:nvPr/>
          </p:nvSpPr>
          <p:spPr bwMode="auto">
            <a:xfrm>
              <a:off x="2856" y="3227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2791"/>
            <p:cNvSpPr>
              <a:spLocks/>
            </p:cNvSpPr>
            <p:nvPr/>
          </p:nvSpPr>
          <p:spPr bwMode="auto">
            <a:xfrm>
              <a:off x="2476" y="3168"/>
              <a:ext cx="33" cy="31"/>
            </a:xfrm>
            <a:custGeom>
              <a:avLst/>
              <a:gdLst>
                <a:gd name="T0" fmla="*/ 6 w 58"/>
                <a:gd name="T1" fmla="*/ 0 h 58"/>
                <a:gd name="T2" fmla="*/ 6 w 58"/>
                <a:gd name="T3" fmla="*/ 1 h 58"/>
                <a:gd name="T4" fmla="*/ 6 w 58"/>
                <a:gd name="T5" fmla="*/ 2 h 58"/>
                <a:gd name="T6" fmla="*/ 5 w 58"/>
                <a:gd name="T7" fmla="*/ 3 h 58"/>
                <a:gd name="T8" fmla="*/ 4 w 58"/>
                <a:gd name="T9" fmla="*/ 3 h 58"/>
                <a:gd name="T10" fmla="*/ 3 w 58"/>
                <a:gd name="T11" fmla="*/ 4 h 58"/>
                <a:gd name="T12" fmla="*/ 1 w 58"/>
                <a:gd name="T13" fmla="*/ 5 h 58"/>
                <a:gd name="T14" fmla="*/ 0 w 58"/>
                <a:gd name="T15" fmla="*/ 4 h 58"/>
                <a:gd name="T16" fmla="*/ 2 w 58"/>
                <a:gd name="T17" fmla="*/ 4 h 58"/>
                <a:gd name="T18" fmla="*/ 3 w 58"/>
                <a:gd name="T19" fmla="*/ 3 h 58"/>
                <a:gd name="T20" fmla="*/ 5 w 58"/>
                <a:gd name="T21" fmla="*/ 2 h 58"/>
                <a:gd name="T22" fmla="*/ 5 w 58"/>
                <a:gd name="T23" fmla="*/ 2 h 58"/>
                <a:gd name="T24" fmla="*/ 6 w 58"/>
                <a:gd name="T25" fmla="*/ 1 h 58"/>
                <a:gd name="T26" fmla="*/ 6 w 58"/>
                <a:gd name="T27" fmla="*/ 0 h 58"/>
                <a:gd name="T28" fmla="*/ 6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6" y="34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19" y="49"/>
                  </a:lnTo>
                  <a:lnTo>
                    <a:pt x="36" y="37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2792"/>
            <p:cNvSpPr>
              <a:spLocks/>
            </p:cNvSpPr>
            <p:nvPr/>
          </p:nvSpPr>
          <p:spPr bwMode="auto">
            <a:xfrm>
              <a:off x="2446" y="3168"/>
              <a:ext cx="32" cy="31"/>
            </a:xfrm>
            <a:custGeom>
              <a:avLst/>
              <a:gdLst>
                <a:gd name="T0" fmla="*/ 6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1 w 57"/>
                <a:gd name="T7" fmla="*/ 3 h 58"/>
                <a:gd name="T8" fmla="*/ 1 w 57"/>
                <a:gd name="T9" fmla="*/ 2 h 58"/>
                <a:gd name="T10" fmla="*/ 0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4 w 57"/>
                <a:gd name="T25" fmla="*/ 4 h 58"/>
                <a:gd name="T26" fmla="*/ 6 w 57"/>
                <a:gd name="T27" fmla="*/ 4 h 58"/>
                <a:gd name="T28" fmla="*/ 6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5" y="53"/>
                  </a:lnTo>
                  <a:lnTo>
                    <a:pt x="22" y="49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7"/>
                  </a:lnTo>
                  <a:lnTo>
                    <a:pt x="27" y="44"/>
                  </a:lnTo>
                  <a:lnTo>
                    <a:pt x="38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2793"/>
            <p:cNvSpPr>
              <a:spLocks/>
            </p:cNvSpPr>
            <p:nvPr/>
          </p:nvSpPr>
          <p:spPr bwMode="auto">
            <a:xfrm>
              <a:off x="2476" y="3197"/>
              <a:ext cx="3" cy="2"/>
            </a:xfrm>
            <a:custGeom>
              <a:avLst/>
              <a:gdLst>
                <a:gd name="T0" fmla="*/ 3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3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 2794"/>
            <p:cNvSpPr>
              <a:spLocks/>
            </p:cNvSpPr>
            <p:nvPr/>
          </p:nvSpPr>
          <p:spPr bwMode="auto">
            <a:xfrm>
              <a:off x="2446" y="3139"/>
              <a:ext cx="32" cy="29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3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2795"/>
            <p:cNvSpPr>
              <a:spLocks/>
            </p:cNvSpPr>
            <p:nvPr/>
          </p:nvSpPr>
          <p:spPr bwMode="auto">
            <a:xfrm>
              <a:off x="2446" y="3168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2796"/>
            <p:cNvSpPr>
              <a:spLocks/>
            </p:cNvSpPr>
            <p:nvPr/>
          </p:nvSpPr>
          <p:spPr bwMode="auto">
            <a:xfrm>
              <a:off x="2476" y="3139"/>
              <a:ext cx="33" cy="29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3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3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 2797"/>
            <p:cNvSpPr>
              <a:spLocks/>
            </p:cNvSpPr>
            <p:nvPr/>
          </p:nvSpPr>
          <p:spPr bwMode="auto">
            <a:xfrm>
              <a:off x="2476" y="3139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 2798"/>
            <p:cNvSpPr>
              <a:spLocks/>
            </p:cNvSpPr>
            <p:nvPr/>
          </p:nvSpPr>
          <p:spPr bwMode="auto">
            <a:xfrm>
              <a:off x="2506" y="316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Freeform 2799"/>
            <p:cNvSpPr>
              <a:spLocks/>
            </p:cNvSpPr>
            <p:nvPr/>
          </p:nvSpPr>
          <p:spPr bwMode="auto">
            <a:xfrm>
              <a:off x="2564" y="3168"/>
              <a:ext cx="31" cy="31"/>
            </a:xfrm>
            <a:custGeom>
              <a:avLst/>
              <a:gdLst>
                <a:gd name="T0" fmla="*/ 4 w 59"/>
                <a:gd name="T1" fmla="*/ 0 h 58"/>
                <a:gd name="T2" fmla="*/ 4 w 59"/>
                <a:gd name="T3" fmla="*/ 1 h 58"/>
                <a:gd name="T4" fmla="*/ 4 w 59"/>
                <a:gd name="T5" fmla="*/ 2 h 58"/>
                <a:gd name="T6" fmla="*/ 4 w 59"/>
                <a:gd name="T7" fmla="*/ 3 h 58"/>
                <a:gd name="T8" fmla="*/ 3 w 59"/>
                <a:gd name="T9" fmla="*/ 3 h 58"/>
                <a:gd name="T10" fmla="*/ 2 w 59"/>
                <a:gd name="T11" fmla="*/ 4 h 58"/>
                <a:gd name="T12" fmla="*/ 1 w 59"/>
                <a:gd name="T13" fmla="*/ 5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3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4 w 59"/>
                <a:gd name="T27" fmla="*/ 0 h 58"/>
                <a:gd name="T28" fmla="*/ 4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8" y="11"/>
                  </a:lnTo>
                  <a:lnTo>
                    <a:pt x="55" y="22"/>
                  </a:lnTo>
                  <a:lnTo>
                    <a:pt x="49" y="34"/>
                  </a:lnTo>
                  <a:lnTo>
                    <a:pt x="41" y="41"/>
                  </a:lnTo>
                  <a:lnTo>
                    <a:pt x="25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0" y="49"/>
                  </a:lnTo>
                  <a:lnTo>
                    <a:pt x="37" y="37"/>
                  </a:lnTo>
                  <a:lnTo>
                    <a:pt x="44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Freeform 2800"/>
            <p:cNvSpPr>
              <a:spLocks/>
            </p:cNvSpPr>
            <p:nvPr/>
          </p:nvSpPr>
          <p:spPr bwMode="auto">
            <a:xfrm>
              <a:off x="2533" y="3168"/>
              <a:ext cx="31" cy="31"/>
            </a:xfrm>
            <a:custGeom>
              <a:avLst/>
              <a:gdLst>
                <a:gd name="T0" fmla="*/ 5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2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3 w 57"/>
                <a:gd name="T25" fmla="*/ 4 h 58"/>
                <a:gd name="T26" fmla="*/ 5 w 57"/>
                <a:gd name="T27" fmla="*/ 4 h 58"/>
                <a:gd name="T28" fmla="*/ 5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4" y="53"/>
                  </a:lnTo>
                  <a:lnTo>
                    <a:pt x="24" y="49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7"/>
                  </a:lnTo>
                  <a:lnTo>
                    <a:pt x="28" y="44"/>
                  </a:lnTo>
                  <a:lnTo>
                    <a:pt x="37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Freeform 2801"/>
            <p:cNvSpPr>
              <a:spLocks/>
            </p:cNvSpPr>
            <p:nvPr/>
          </p:nvSpPr>
          <p:spPr bwMode="auto">
            <a:xfrm>
              <a:off x="2564" y="3197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Freeform 2802"/>
            <p:cNvSpPr>
              <a:spLocks/>
            </p:cNvSpPr>
            <p:nvPr/>
          </p:nvSpPr>
          <p:spPr bwMode="auto">
            <a:xfrm>
              <a:off x="2533" y="3139"/>
              <a:ext cx="31" cy="29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3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Freeform 2803"/>
            <p:cNvSpPr>
              <a:spLocks/>
            </p:cNvSpPr>
            <p:nvPr/>
          </p:nvSpPr>
          <p:spPr bwMode="auto">
            <a:xfrm>
              <a:off x="2533" y="3168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Freeform 2804"/>
            <p:cNvSpPr>
              <a:spLocks/>
            </p:cNvSpPr>
            <p:nvPr/>
          </p:nvSpPr>
          <p:spPr bwMode="auto">
            <a:xfrm>
              <a:off x="2564" y="3139"/>
              <a:ext cx="31" cy="29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3 h 57"/>
                <a:gd name="T12" fmla="*/ 4 w 59"/>
                <a:gd name="T13" fmla="*/ 4 h 57"/>
                <a:gd name="T14" fmla="*/ 4 w 59"/>
                <a:gd name="T15" fmla="*/ 4 h 57"/>
                <a:gd name="T16" fmla="*/ 4 w 59"/>
                <a:gd name="T17" fmla="*/ 3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4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7" y="23"/>
                  </a:lnTo>
                  <a:lnTo>
                    <a:pt x="29" y="15"/>
                  </a:lnTo>
                  <a:lnTo>
                    <a:pt x="22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Freeform 2805"/>
            <p:cNvSpPr>
              <a:spLocks/>
            </p:cNvSpPr>
            <p:nvPr/>
          </p:nvSpPr>
          <p:spPr bwMode="auto">
            <a:xfrm>
              <a:off x="2564" y="3139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Freeform 2806"/>
            <p:cNvSpPr>
              <a:spLocks/>
            </p:cNvSpPr>
            <p:nvPr/>
          </p:nvSpPr>
          <p:spPr bwMode="auto">
            <a:xfrm>
              <a:off x="2592" y="316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 2807"/>
            <p:cNvSpPr>
              <a:spLocks/>
            </p:cNvSpPr>
            <p:nvPr/>
          </p:nvSpPr>
          <p:spPr bwMode="auto">
            <a:xfrm>
              <a:off x="2653" y="3168"/>
              <a:ext cx="32" cy="31"/>
            </a:xfrm>
            <a:custGeom>
              <a:avLst/>
              <a:gdLst>
                <a:gd name="T0" fmla="*/ 5 w 59"/>
                <a:gd name="T1" fmla="*/ 0 h 58"/>
                <a:gd name="T2" fmla="*/ 5 w 59"/>
                <a:gd name="T3" fmla="*/ 1 h 58"/>
                <a:gd name="T4" fmla="*/ 5 w 59"/>
                <a:gd name="T5" fmla="*/ 2 h 58"/>
                <a:gd name="T6" fmla="*/ 4 w 59"/>
                <a:gd name="T7" fmla="*/ 3 h 58"/>
                <a:gd name="T8" fmla="*/ 4 w 59"/>
                <a:gd name="T9" fmla="*/ 3 h 58"/>
                <a:gd name="T10" fmla="*/ 2 w 59"/>
                <a:gd name="T11" fmla="*/ 4 h 58"/>
                <a:gd name="T12" fmla="*/ 1 w 59"/>
                <a:gd name="T13" fmla="*/ 5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4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5 w 59"/>
                <a:gd name="T27" fmla="*/ 0 h 58"/>
                <a:gd name="T28" fmla="*/ 5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8" y="11"/>
                  </a:lnTo>
                  <a:lnTo>
                    <a:pt x="55" y="22"/>
                  </a:lnTo>
                  <a:lnTo>
                    <a:pt x="47" y="34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0" y="49"/>
                  </a:lnTo>
                  <a:lnTo>
                    <a:pt x="36" y="37"/>
                  </a:lnTo>
                  <a:lnTo>
                    <a:pt x="43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2808"/>
            <p:cNvSpPr>
              <a:spLocks/>
            </p:cNvSpPr>
            <p:nvPr/>
          </p:nvSpPr>
          <p:spPr bwMode="auto">
            <a:xfrm>
              <a:off x="2623" y="3168"/>
              <a:ext cx="30" cy="31"/>
            </a:xfrm>
            <a:custGeom>
              <a:avLst/>
              <a:gdLst>
                <a:gd name="T0" fmla="*/ 4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1 w 57"/>
                <a:gd name="T7" fmla="*/ 3 h 58"/>
                <a:gd name="T8" fmla="*/ 1 w 57"/>
                <a:gd name="T9" fmla="*/ 2 h 58"/>
                <a:gd name="T10" fmla="*/ 0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3 w 57"/>
                <a:gd name="T25" fmla="*/ 4 h 58"/>
                <a:gd name="T26" fmla="*/ 4 w 57"/>
                <a:gd name="T27" fmla="*/ 4 h 58"/>
                <a:gd name="T28" fmla="*/ 4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4" y="53"/>
                  </a:lnTo>
                  <a:lnTo>
                    <a:pt x="22" y="49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7"/>
                  </a:lnTo>
                  <a:lnTo>
                    <a:pt x="27" y="44"/>
                  </a:lnTo>
                  <a:lnTo>
                    <a:pt x="37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Freeform 2809"/>
            <p:cNvSpPr>
              <a:spLocks/>
            </p:cNvSpPr>
            <p:nvPr/>
          </p:nvSpPr>
          <p:spPr bwMode="auto">
            <a:xfrm>
              <a:off x="2653" y="3197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2810"/>
            <p:cNvSpPr>
              <a:spLocks/>
            </p:cNvSpPr>
            <p:nvPr/>
          </p:nvSpPr>
          <p:spPr bwMode="auto">
            <a:xfrm>
              <a:off x="2623" y="3139"/>
              <a:ext cx="30" cy="29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3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2811"/>
            <p:cNvSpPr>
              <a:spLocks/>
            </p:cNvSpPr>
            <p:nvPr/>
          </p:nvSpPr>
          <p:spPr bwMode="auto">
            <a:xfrm>
              <a:off x="2623" y="3168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2812"/>
            <p:cNvSpPr>
              <a:spLocks/>
            </p:cNvSpPr>
            <p:nvPr/>
          </p:nvSpPr>
          <p:spPr bwMode="auto">
            <a:xfrm>
              <a:off x="2653" y="3139"/>
              <a:ext cx="32" cy="29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3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3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2813"/>
            <p:cNvSpPr>
              <a:spLocks/>
            </p:cNvSpPr>
            <p:nvPr/>
          </p:nvSpPr>
          <p:spPr bwMode="auto">
            <a:xfrm>
              <a:off x="2653" y="3139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2814"/>
            <p:cNvSpPr>
              <a:spLocks/>
            </p:cNvSpPr>
            <p:nvPr/>
          </p:nvSpPr>
          <p:spPr bwMode="auto">
            <a:xfrm>
              <a:off x="2682" y="316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Freeform 2815"/>
            <p:cNvSpPr>
              <a:spLocks/>
            </p:cNvSpPr>
            <p:nvPr/>
          </p:nvSpPr>
          <p:spPr bwMode="auto">
            <a:xfrm>
              <a:off x="2739" y="3168"/>
              <a:ext cx="32" cy="31"/>
            </a:xfrm>
            <a:custGeom>
              <a:avLst/>
              <a:gdLst>
                <a:gd name="T0" fmla="*/ 5 w 59"/>
                <a:gd name="T1" fmla="*/ 0 h 58"/>
                <a:gd name="T2" fmla="*/ 5 w 59"/>
                <a:gd name="T3" fmla="*/ 1 h 58"/>
                <a:gd name="T4" fmla="*/ 5 w 59"/>
                <a:gd name="T5" fmla="*/ 2 h 58"/>
                <a:gd name="T6" fmla="*/ 4 w 59"/>
                <a:gd name="T7" fmla="*/ 3 h 58"/>
                <a:gd name="T8" fmla="*/ 4 w 59"/>
                <a:gd name="T9" fmla="*/ 3 h 58"/>
                <a:gd name="T10" fmla="*/ 2 w 59"/>
                <a:gd name="T11" fmla="*/ 4 h 58"/>
                <a:gd name="T12" fmla="*/ 1 w 59"/>
                <a:gd name="T13" fmla="*/ 5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4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5 w 59"/>
                <a:gd name="T27" fmla="*/ 0 h 58"/>
                <a:gd name="T28" fmla="*/ 5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8" y="34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0" y="49"/>
                  </a:lnTo>
                  <a:lnTo>
                    <a:pt x="36" y="37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2816"/>
            <p:cNvSpPr>
              <a:spLocks/>
            </p:cNvSpPr>
            <p:nvPr/>
          </p:nvSpPr>
          <p:spPr bwMode="auto">
            <a:xfrm>
              <a:off x="2709" y="3168"/>
              <a:ext cx="31" cy="31"/>
            </a:xfrm>
            <a:custGeom>
              <a:avLst/>
              <a:gdLst>
                <a:gd name="T0" fmla="*/ 5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2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3 w 57"/>
                <a:gd name="T25" fmla="*/ 4 h 58"/>
                <a:gd name="T26" fmla="*/ 5 w 57"/>
                <a:gd name="T27" fmla="*/ 4 h 58"/>
                <a:gd name="T28" fmla="*/ 5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4" y="53"/>
                  </a:lnTo>
                  <a:lnTo>
                    <a:pt x="24" y="49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7"/>
                  </a:lnTo>
                  <a:lnTo>
                    <a:pt x="28" y="44"/>
                  </a:lnTo>
                  <a:lnTo>
                    <a:pt x="37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2817"/>
            <p:cNvSpPr>
              <a:spLocks/>
            </p:cNvSpPr>
            <p:nvPr/>
          </p:nvSpPr>
          <p:spPr bwMode="auto">
            <a:xfrm>
              <a:off x="2739" y="3197"/>
              <a:ext cx="3" cy="2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0 h 5"/>
                <a:gd name="T4" fmla="*/ 2 w 3"/>
                <a:gd name="T5" fmla="*/ 0 h 5"/>
                <a:gd name="T6" fmla="*/ 0 w 3"/>
                <a:gd name="T7" fmla="*/ 0 h 5"/>
                <a:gd name="T8" fmla="*/ 3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2818"/>
            <p:cNvSpPr>
              <a:spLocks/>
            </p:cNvSpPr>
            <p:nvPr/>
          </p:nvSpPr>
          <p:spPr bwMode="auto">
            <a:xfrm>
              <a:off x="2709" y="3139"/>
              <a:ext cx="31" cy="29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3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2819"/>
            <p:cNvSpPr>
              <a:spLocks/>
            </p:cNvSpPr>
            <p:nvPr/>
          </p:nvSpPr>
          <p:spPr bwMode="auto">
            <a:xfrm>
              <a:off x="2709" y="3168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2820"/>
            <p:cNvSpPr>
              <a:spLocks/>
            </p:cNvSpPr>
            <p:nvPr/>
          </p:nvSpPr>
          <p:spPr bwMode="auto">
            <a:xfrm>
              <a:off x="2739" y="3139"/>
              <a:ext cx="32" cy="29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3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3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2821"/>
            <p:cNvSpPr>
              <a:spLocks/>
            </p:cNvSpPr>
            <p:nvPr/>
          </p:nvSpPr>
          <p:spPr bwMode="auto">
            <a:xfrm>
              <a:off x="2739" y="3139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Freeform 2822"/>
            <p:cNvSpPr>
              <a:spLocks/>
            </p:cNvSpPr>
            <p:nvPr/>
          </p:nvSpPr>
          <p:spPr bwMode="auto">
            <a:xfrm>
              <a:off x="2768" y="316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Freeform 2823"/>
            <p:cNvSpPr>
              <a:spLocks/>
            </p:cNvSpPr>
            <p:nvPr/>
          </p:nvSpPr>
          <p:spPr bwMode="auto">
            <a:xfrm>
              <a:off x="2829" y="3168"/>
              <a:ext cx="31" cy="31"/>
            </a:xfrm>
            <a:custGeom>
              <a:avLst/>
              <a:gdLst>
                <a:gd name="T0" fmla="*/ 4 w 59"/>
                <a:gd name="T1" fmla="*/ 0 h 58"/>
                <a:gd name="T2" fmla="*/ 4 w 59"/>
                <a:gd name="T3" fmla="*/ 1 h 58"/>
                <a:gd name="T4" fmla="*/ 4 w 59"/>
                <a:gd name="T5" fmla="*/ 2 h 58"/>
                <a:gd name="T6" fmla="*/ 4 w 59"/>
                <a:gd name="T7" fmla="*/ 3 h 58"/>
                <a:gd name="T8" fmla="*/ 3 w 59"/>
                <a:gd name="T9" fmla="*/ 3 h 58"/>
                <a:gd name="T10" fmla="*/ 2 w 59"/>
                <a:gd name="T11" fmla="*/ 4 h 58"/>
                <a:gd name="T12" fmla="*/ 1 w 59"/>
                <a:gd name="T13" fmla="*/ 5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3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4 w 59"/>
                <a:gd name="T27" fmla="*/ 0 h 58"/>
                <a:gd name="T28" fmla="*/ 4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7" y="34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0" y="49"/>
                  </a:lnTo>
                  <a:lnTo>
                    <a:pt x="36" y="37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Freeform 2824"/>
            <p:cNvSpPr>
              <a:spLocks/>
            </p:cNvSpPr>
            <p:nvPr/>
          </p:nvSpPr>
          <p:spPr bwMode="auto">
            <a:xfrm>
              <a:off x="2798" y="3168"/>
              <a:ext cx="32" cy="31"/>
            </a:xfrm>
            <a:custGeom>
              <a:avLst/>
              <a:gdLst>
                <a:gd name="T0" fmla="*/ 6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1 w 57"/>
                <a:gd name="T7" fmla="*/ 3 h 58"/>
                <a:gd name="T8" fmla="*/ 1 w 57"/>
                <a:gd name="T9" fmla="*/ 2 h 58"/>
                <a:gd name="T10" fmla="*/ 0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4 w 57"/>
                <a:gd name="T25" fmla="*/ 4 h 58"/>
                <a:gd name="T26" fmla="*/ 6 w 57"/>
                <a:gd name="T27" fmla="*/ 4 h 58"/>
                <a:gd name="T28" fmla="*/ 6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4" y="53"/>
                  </a:lnTo>
                  <a:lnTo>
                    <a:pt x="22" y="49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7"/>
                  </a:lnTo>
                  <a:lnTo>
                    <a:pt x="27" y="44"/>
                  </a:lnTo>
                  <a:lnTo>
                    <a:pt x="37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Freeform 2825"/>
            <p:cNvSpPr>
              <a:spLocks/>
            </p:cNvSpPr>
            <p:nvPr/>
          </p:nvSpPr>
          <p:spPr bwMode="auto">
            <a:xfrm>
              <a:off x="2829" y="3197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Freeform 2826"/>
            <p:cNvSpPr>
              <a:spLocks/>
            </p:cNvSpPr>
            <p:nvPr/>
          </p:nvSpPr>
          <p:spPr bwMode="auto">
            <a:xfrm>
              <a:off x="2798" y="3139"/>
              <a:ext cx="32" cy="29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3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Freeform 2827"/>
            <p:cNvSpPr>
              <a:spLocks/>
            </p:cNvSpPr>
            <p:nvPr/>
          </p:nvSpPr>
          <p:spPr bwMode="auto">
            <a:xfrm>
              <a:off x="2798" y="3168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Freeform 2828"/>
            <p:cNvSpPr>
              <a:spLocks/>
            </p:cNvSpPr>
            <p:nvPr/>
          </p:nvSpPr>
          <p:spPr bwMode="auto">
            <a:xfrm>
              <a:off x="2829" y="3139"/>
              <a:ext cx="31" cy="29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3 h 57"/>
                <a:gd name="T12" fmla="*/ 4 w 59"/>
                <a:gd name="T13" fmla="*/ 4 h 57"/>
                <a:gd name="T14" fmla="*/ 4 w 59"/>
                <a:gd name="T15" fmla="*/ 4 h 57"/>
                <a:gd name="T16" fmla="*/ 4 w 59"/>
                <a:gd name="T17" fmla="*/ 3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Freeform 2829"/>
            <p:cNvSpPr>
              <a:spLocks/>
            </p:cNvSpPr>
            <p:nvPr/>
          </p:nvSpPr>
          <p:spPr bwMode="auto">
            <a:xfrm>
              <a:off x="2829" y="3139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Freeform 2830"/>
            <p:cNvSpPr>
              <a:spLocks/>
            </p:cNvSpPr>
            <p:nvPr/>
          </p:nvSpPr>
          <p:spPr bwMode="auto">
            <a:xfrm>
              <a:off x="2856" y="3168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Freeform 2831"/>
            <p:cNvSpPr>
              <a:spLocks/>
            </p:cNvSpPr>
            <p:nvPr/>
          </p:nvSpPr>
          <p:spPr bwMode="auto">
            <a:xfrm>
              <a:off x="2476" y="3110"/>
              <a:ext cx="33" cy="32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6 h 57"/>
                <a:gd name="T12" fmla="*/ 1 w 58"/>
                <a:gd name="T13" fmla="*/ 6 h 57"/>
                <a:gd name="T14" fmla="*/ 0 w 58"/>
                <a:gd name="T15" fmla="*/ 6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Freeform 2832"/>
            <p:cNvSpPr>
              <a:spLocks/>
            </p:cNvSpPr>
            <p:nvPr/>
          </p:nvSpPr>
          <p:spPr bwMode="auto">
            <a:xfrm>
              <a:off x="2446" y="3110"/>
              <a:ext cx="32" cy="32"/>
            </a:xfrm>
            <a:custGeom>
              <a:avLst/>
              <a:gdLst>
                <a:gd name="T0" fmla="*/ 6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4 w 57"/>
                <a:gd name="T25" fmla="*/ 4 h 57"/>
                <a:gd name="T26" fmla="*/ 6 w 57"/>
                <a:gd name="T27" fmla="*/ 6 h 57"/>
                <a:gd name="T28" fmla="*/ 6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Freeform 2833"/>
            <p:cNvSpPr>
              <a:spLocks/>
            </p:cNvSpPr>
            <p:nvPr/>
          </p:nvSpPr>
          <p:spPr bwMode="auto">
            <a:xfrm>
              <a:off x="2476" y="3139"/>
              <a:ext cx="3" cy="3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3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 2834"/>
            <p:cNvSpPr>
              <a:spLocks/>
            </p:cNvSpPr>
            <p:nvPr/>
          </p:nvSpPr>
          <p:spPr bwMode="auto">
            <a:xfrm>
              <a:off x="2446" y="3079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2835"/>
            <p:cNvSpPr>
              <a:spLocks/>
            </p:cNvSpPr>
            <p:nvPr/>
          </p:nvSpPr>
          <p:spPr bwMode="auto">
            <a:xfrm>
              <a:off x="2446" y="3110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2836"/>
            <p:cNvSpPr>
              <a:spLocks/>
            </p:cNvSpPr>
            <p:nvPr/>
          </p:nvSpPr>
          <p:spPr bwMode="auto">
            <a:xfrm>
              <a:off x="2476" y="3079"/>
              <a:ext cx="33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5 h 57"/>
                <a:gd name="T14" fmla="*/ 6 w 58"/>
                <a:gd name="T15" fmla="*/ 5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2837"/>
            <p:cNvSpPr>
              <a:spLocks/>
            </p:cNvSpPr>
            <p:nvPr/>
          </p:nvSpPr>
          <p:spPr bwMode="auto">
            <a:xfrm>
              <a:off x="2476" y="3079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Freeform 2838"/>
            <p:cNvSpPr>
              <a:spLocks/>
            </p:cNvSpPr>
            <p:nvPr/>
          </p:nvSpPr>
          <p:spPr bwMode="auto">
            <a:xfrm>
              <a:off x="2506" y="3110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Freeform 2839"/>
            <p:cNvSpPr>
              <a:spLocks/>
            </p:cNvSpPr>
            <p:nvPr/>
          </p:nvSpPr>
          <p:spPr bwMode="auto">
            <a:xfrm>
              <a:off x="2564" y="3110"/>
              <a:ext cx="31" cy="32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1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1"/>
                  </a:lnTo>
                  <a:lnTo>
                    <a:pt x="25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7" y="36"/>
                  </a:lnTo>
                  <a:lnTo>
                    <a:pt x="44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Freeform 2840"/>
            <p:cNvSpPr>
              <a:spLocks/>
            </p:cNvSpPr>
            <p:nvPr/>
          </p:nvSpPr>
          <p:spPr bwMode="auto">
            <a:xfrm>
              <a:off x="2533" y="3110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Freeform 2841"/>
            <p:cNvSpPr>
              <a:spLocks/>
            </p:cNvSpPr>
            <p:nvPr/>
          </p:nvSpPr>
          <p:spPr bwMode="auto">
            <a:xfrm>
              <a:off x="2564" y="3139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Freeform 2842"/>
            <p:cNvSpPr>
              <a:spLocks/>
            </p:cNvSpPr>
            <p:nvPr/>
          </p:nvSpPr>
          <p:spPr bwMode="auto">
            <a:xfrm>
              <a:off x="2533" y="3079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Freeform 2843"/>
            <p:cNvSpPr>
              <a:spLocks/>
            </p:cNvSpPr>
            <p:nvPr/>
          </p:nvSpPr>
          <p:spPr bwMode="auto">
            <a:xfrm>
              <a:off x="2533" y="3110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Freeform 2844"/>
            <p:cNvSpPr>
              <a:spLocks/>
            </p:cNvSpPr>
            <p:nvPr/>
          </p:nvSpPr>
          <p:spPr bwMode="auto">
            <a:xfrm>
              <a:off x="2564" y="3079"/>
              <a:ext cx="31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5 h 57"/>
                <a:gd name="T14" fmla="*/ 4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4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7" y="23"/>
                  </a:lnTo>
                  <a:lnTo>
                    <a:pt x="29" y="15"/>
                  </a:lnTo>
                  <a:lnTo>
                    <a:pt x="22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Freeform 2845"/>
            <p:cNvSpPr>
              <a:spLocks/>
            </p:cNvSpPr>
            <p:nvPr/>
          </p:nvSpPr>
          <p:spPr bwMode="auto">
            <a:xfrm>
              <a:off x="2564" y="3079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Freeform 2846"/>
            <p:cNvSpPr>
              <a:spLocks/>
            </p:cNvSpPr>
            <p:nvPr/>
          </p:nvSpPr>
          <p:spPr bwMode="auto">
            <a:xfrm>
              <a:off x="2592" y="3110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Freeform 2847"/>
            <p:cNvSpPr>
              <a:spLocks/>
            </p:cNvSpPr>
            <p:nvPr/>
          </p:nvSpPr>
          <p:spPr bwMode="auto">
            <a:xfrm>
              <a:off x="2653" y="3110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1"/>
                  </a:lnTo>
                  <a:lnTo>
                    <a:pt x="55" y="21"/>
                  </a:lnTo>
                  <a:lnTo>
                    <a:pt x="47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Freeform 2848"/>
            <p:cNvSpPr>
              <a:spLocks/>
            </p:cNvSpPr>
            <p:nvPr/>
          </p:nvSpPr>
          <p:spPr bwMode="auto">
            <a:xfrm>
              <a:off x="2623" y="3110"/>
              <a:ext cx="30" cy="32"/>
            </a:xfrm>
            <a:custGeom>
              <a:avLst/>
              <a:gdLst>
                <a:gd name="T0" fmla="*/ 4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6 h 57"/>
                <a:gd name="T28" fmla="*/ 4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Freeform 2849"/>
            <p:cNvSpPr>
              <a:spLocks/>
            </p:cNvSpPr>
            <p:nvPr/>
          </p:nvSpPr>
          <p:spPr bwMode="auto">
            <a:xfrm>
              <a:off x="2653" y="3139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Freeform 2850"/>
            <p:cNvSpPr>
              <a:spLocks/>
            </p:cNvSpPr>
            <p:nvPr/>
          </p:nvSpPr>
          <p:spPr bwMode="auto">
            <a:xfrm>
              <a:off x="2623" y="3079"/>
              <a:ext cx="30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Freeform 2851"/>
            <p:cNvSpPr>
              <a:spLocks/>
            </p:cNvSpPr>
            <p:nvPr/>
          </p:nvSpPr>
          <p:spPr bwMode="auto">
            <a:xfrm>
              <a:off x="2623" y="3110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Freeform 2852"/>
            <p:cNvSpPr>
              <a:spLocks/>
            </p:cNvSpPr>
            <p:nvPr/>
          </p:nvSpPr>
          <p:spPr bwMode="auto">
            <a:xfrm>
              <a:off x="2653" y="3079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Freeform 2853"/>
            <p:cNvSpPr>
              <a:spLocks/>
            </p:cNvSpPr>
            <p:nvPr/>
          </p:nvSpPr>
          <p:spPr bwMode="auto">
            <a:xfrm>
              <a:off x="2653" y="3079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Freeform 2854"/>
            <p:cNvSpPr>
              <a:spLocks/>
            </p:cNvSpPr>
            <p:nvPr/>
          </p:nvSpPr>
          <p:spPr bwMode="auto">
            <a:xfrm>
              <a:off x="2682" y="3110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Freeform 2855"/>
            <p:cNvSpPr>
              <a:spLocks/>
            </p:cNvSpPr>
            <p:nvPr/>
          </p:nvSpPr>
          <p:spPr bwMode="auto">
            <a:xfrm>
              <a:off x="2739" y="3110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Freeform 2856"/>
            <p:cNvSpPr>
              <a:spLocks/>
            </p:cNvSpPr>
            <p:nvPr/>
          </p:nvSpPr>
          <p:spPr bwMode="auto">
            <a:xfrm>
              <a:off x="2709" y="3110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Freeform 2857"/>
            <p:cNvSpPr>
              <a:spLocks/>
            </p:cNvSpPr>
            <p:nvPr/>
          </p:nvSpPr>
          <p:spPr bwMode="auto">
            <a:xfrm>
              <a:off x="2739" y="3139"/>
              <a:ext cx="3" cy="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2 h 4"/>
                <a:gd name="T4" fmla="*/ 2 w 3"/>
                <a:gd name="T5" fmla="*/ 0 h 4"/>
                <a:gd name="T6" fmla="*/ 0 w 3"/>
                <a:gd name="T7" fmla="*/ 0 h 4"/>
                <a:gd name="T8" fmla="*/ 3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Freeform 2858"/>
            <p:cNvSpPr>
              <a:spLocks/>
            </p:cNvSpPr>
            <p:nvPr/>
          </p:nvSpPr>
          <p:spPr bwMode="auto">
            <a:xfrm>
              <a:off x="2709" y="3079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Freeform 2859"/>
            <p:cNvSpPr>
              <a:spLocks/>
            </p:cNvSpPr>
            <p:nvPr/>
          </p:nvSpPr>
          <p:spPr bwMode="auto">
            <a:xfrm>
              <a:off x="2709" y="3110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Freeform 2860"/>
            <p:cNvSpPr>
              <a:spLocks/>
            </p:cNvSpPr>
            <p:nvPr/>
          </p:nvSpPr>
          <p:spPr bwMode="auto">
            <a:xfrm>
              <a:off x="2739" y="3079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Freeform 2861"/>
            <p:cNvSpPr>
              <a:spLocks/>
            </p:cNvSpPr>
            <p:nvPr/>
          </p:nvSpPr>
          <p:spPr bwMode="auto">
            <a:xfrm>
              <a:off x="2739" y="3079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Freeform 2862"/>
            <p:cNvSpPr>
              <a:spLocks/>
            </p:cNvSpPr>
            <p:nvPr/>
          </p:nvSpPr>
          <p:spPr bwMode="auto">
            <a:xfrm>
              <a:off x="2768" y="3110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Freeform 2863"/>
            <p:cNvSpPr>
              <a:spLocks/>
            </p:cNvSpPr>
            <p:nvPr/>
          </p:nvSpPr>
          <p:spPr bwMode="auto">
            <a:xfrm>
              <a:off x="2829" y="3110"/>
              <a:ext cx="31" cy="32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7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Freeform 2864"/>
            <p:cNvSpPr>
              <a:spLocks/>
            </p:cNvSpPr>
            <p:nvPr/>
          </p:nvSpPr>
          <p:spPr bwMode="auto">
            <a:xfrm>
              <a:off x="2798" y="3110"/>
              <a:ext cx="32" cy="32"/>
            </a:xfrm>
            <a:custGeom>
              <a:avLst/>
              <a:gdLst>
                <a:gd name="T0" fmla="*/ 6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4 w 57"/>
                <a:gd name="T25" fmla="*/ 4 h 57"/>
                <a:gd name="T26" fmla="*/ 6 w 57"/>
                <a:gd name="T27" fmla="*/ 6 h 57"/>
                <a:gd name="T28" fmla="*/ 6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Freeform 2865"/>
            <p:cNvSpPr>
              <a:spLocks/>
            </p:cNvSpPr>
            <p:nvPr/>
          </p:nvSpPr>
          <p:spPr bwMode="auto">
            <a:xfrm>
              <a:off x="2829" y="3139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Freeform 2866"/>
            <p:cNvSpPr>
              <a:spLocks/>
            </p:cNvSpPr>
            <p:nvPr/>
          </p:nvSpPr>
          <p:spPr bwMode="auto">
            <a:xfrm>
              <a:off x="2798" y="3079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Freeform 2867"/>
            <p:cNvSpPr>
              <a:spLocks/>
            </p:cNvSpPr>
            <p:nvPr/>
          </p:nvSpPr>
          <p:spPr bwMode="auto">
            <a:xfrm>
              <a:off x="2798" y="3110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Freeform 2868"/>
            <p:cNvSpPr>
              <a:spLocks/>
            </p:cNvSpPr>
            <p:nvPr/>
          </p:nvSpPr>
          <p:spPr bwMode="auto">
            <a:xfrm>
              <a:off x="2829" y="3079"/>
              <a:ext cx="31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5 h 57"/>
                <a:gd name="T14" fmla="*/ 4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Freeform 2869"/>
            <p:cNvSpPr>
              <a:spLocks/>
            </p:cNvSpPr>
            <p:nvPr/>
          </p:nvSpPr>
          <p:spPr bwMode="auto">
            <a:xfrm>
              <a:off x="2829" y="3079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Freeform 2870"/>
            <p:cNvSpPr>
              <a:spLocks/>
            </p:cNvSpPr>
            <p:nvPr/>
          </p:nvSpPr>
          <p:spPr bwMode="auto">
            <a:xfrm>
              <a:off x="2856" y="3110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Freeform 2871"/>
            <p:cNvSpPr>
              <a:spLocks/>
            </p:cNvSpPr>
            <p:nvPr/>
          </p:nvSpPr>
          <p:spPr bwMode="auto">
            <a:xfrm>
              <a:off x="2916" y="3110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Freeform 2872"/>
            <p:cNvSpPr>
              <a:spLocks/>
            </p:cNvSpPr>
            <p:nvPr/>
          </p:nvSpPr>
          <p:spPr bwMode="auto">
            <a:xfrm>
              <a:off x="2886" y="3110"/>
              <a:ext cx="30" cy="32"/>
            </a:xfrm>
            <a:custGeom>
              <a:avLst/>
              <a:gdLst>
                <a:gd name="T0" fmla="*/ 4 w 58"/>
                <a:gd name="T1" fmla="*/ 6 h 57"/>
                <a:gd name="T2" fmla="*/ 3 w 58"/>
                <a:gd name="T3" fmla="*/ 6 h 57"/>
                <a:gd name="T4" fmla="*/ 2 w 58"/>
                <a:gd name="T5" fmla="*/ 4 h 57"/>
                <a:gd name="T6" fmla="*/ 2 w 58"/>
                <a:gd name="T7" fmla="*/ 4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2 w 58"/>
                <a:gd name="T23" fmla="*/ 4 h 57"/>
                <a:gd name="T24" fmla="*/ 3 w 58"/>
                <a:gd name="T25" fmla="*/ 4 h 57"/>
                <a:gd name="T26" fmla="*/ 4 w 58"/>
                <a:gd name="T27" fmla="*/ 6 h 57"/>
                <a:gd name="T28" fmla="*/ 4 w 58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3"/>
                  </a:lnTo>
                  <a:lnTo>
                    <a:pt x="25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2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Freeform 2873"/>
            <p:cNvSpPr>
              <a:spLocks/>
            </p:cNvSpPr>
            <p:nvPr/>
          </p:nvSpPr>
          <p:spPr bwMode="auto">
            <a:xfrm>
              <a:off x="2916" y="3139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Freeform 2874"/>
            <p:cNvSpPr>
              <a:spLocks/>
            </p:cNvSpPr>
            <p:nvPr/>
          </p:nvSpPr>
          <p:spPr bwMode="auto">
            <a:xfrm>
              <a:off x="2886" y="3079"/>
              <a:ext cx="30" cy="31"/>
            </a:xfrm>
            <a:custGeom>
              <a:avLst/>
              <a:gdLst>
                <a:gd name="T0" fmla="*/ 0 w 58"/>
                <a:gd name="T1" fmla="*/ 5 h 57"/>
                <a:gd name="T2" fmla="*/ 1 w 58"/>
                <a:gd name="T3" fmla="*/ 4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4 w 58"/>
                <a:gd name="T13" fmla="*/ 0 h 57"/>
                <a:gd name="T14" fmla="*/ 4 w 58"/>
                <a:gd name="T15" fmla="*/ 1 h 57"/>
                <a:gd name="T16" fmla="*/ 3 w 58"/>
                <a:gd name="T17" fmla="*/ 1 h 57"/>
                <a:gd name="T18" fmla="*/ 2 w 58"/>
                <a:gd name="T19" fmla="*/ 2 h 57"/>
                <a:gd name="T20" fmla="*/ 1 w 58"/>
                <a:gd name="T21" fmla="*/ 3 h 57"/>
                <a:gd name="T22" fmla="*/ 1 w 58"/>
                <a:gd name="T23" fmla="*/ 3 h 57"/>
                <a:gd name="T24" fmla="*/ 1 w 58"/>
                <a:gd name="T25" fmla="*/ 4 h 57"/>
                <a:gd name="T26" fmla="*/ 1 w 58"/>
                <a:gd name="T27" fmla="*/ 5 h 57"/>
                <a:gd name="T28" fmla="*/ 0 w 58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7" y="4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0"/>
                  </a:lnTo>
                  <a:lnTo>
                    <a:pt x="22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Freeform 2875"/>
            <p:cNvSpPr>
              <a:spLocks/>
            </p:cNvSpPr>
            <p:nvPr/>
          </p:nvSpPr>
          <p:spPr bwMode="auto">
            <a:xfrm>
              <a:off x="2886" y="3110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Freeform 2876"/>
            <p:cNvSpPr>
              <a:spLocks/>
            </p:cNvSpPr>
            <p:nvPr/>
          </p:nvSpPr>
          <p:spPr bwMode="auto">
            <a:xfrm>
              <a:off x="2916" y="3079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Freeform 2877"/>
            <p:cNvSpPr>
              <a:spLocks/>
            </p:cNvSpPr>
            <p:nvPr/>
          </p:nvSpPr>
          <p:spPr bwMode="auto">
            <a:xfrm>
              <a:off x="2916" y="3079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Freeform 2878"/>
            <p:cNvSpPr>
              <a:spLocks/>
            </p:cNvSpPr>
            <p:nvPr/>
          </p:nvSpPr>
          <p:spPr bwMode="auto">
            <a:xfrm>
              <a:off x="2945" y="3110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Freeform 2879"/>
            <p:cNvSpPr>
              <a:spLocks/>
            </p:cNvSpPr>
            <p:nvPr/>
          </p:nvSpPr>
          <p:spPr bwMode="auto">
            <a:xfrm>
              <a:off x="2916" y="3168"/>
              <a:ext cx="32" cy="31"/>
            </a:xfrm>
            <a:custGeom>
              <a:avLst/>
              <a:gdLst>
                <a:gd name="T0" fmla="*/ 5 w 59"/>
                <a:gd name="T1" fmla="*/ 0 h 58"/>
                <a:gd name="T2" fmla="*/ 5 w 59"/>
                <a:gd name="T3" fmla="*/ 1 h 58"/>
                <a:gd name="T4" fmla="*/ 5 w 59"/>
                <a:gd name="T5" fmla="*/ 2 h 58"/>
                <a:gd name="T6" fmla="*/ 4 w 59"/>
                <a:gd name="T7" fmla="*/ 3 h 58"/>
                <a:gd name="T8" fmla="*/ 4 w 59"/>
                <a:gd name="T9" fmla="*/ 3 h 58"/>
                <a:gd name="T10" fmla="*/ 2 w 59"/>
                <a:gd name="T11" fmla="*/ 4 h 58"/>
                <a:gd name="T12" fmla="*/ 1 w 59"/>
                <a:gd name="T13" fmla="*/ 5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4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5 w 59"/>
                <a:gd name="T27" fmla="*/ 0 h 58"/>
                <a:gd name="T28" fmla="*/ 5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8" y="34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0" y="49"/>
                  </a:lnTo>
                  <a:lnTo>
                    <a:pt x="36" y="37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Freeform 2880"/>
            <p:cNvSpPr>
              <a:spLocks/>
            </p:cNvSpPr>
            <p:nvPr/>
          </p:nvSpPr>
          <p:spPr bwMode="auto">
            <a:xfrm>
              <a:off x="2886" y="3168"/>
              <a:ext cx="30" cy="31"/>
            </a:xfrm>
            <a:custGeom>
              <a:avLst/>
              <a:gdLst>
                <a:gd name="T0" fmla="*/ 4 w 58"/>
                <a:gd name="T1" fmla="*/ 5 h 58"/>
                <a:gd name="T2" fmla="*/ 3 w 58"/>
                <a:gd name="T3" fmla="*/ 4 h 58"/>
                <a:gd name="T4" fmla="*/ 2 w 58"/>
                <a:gd name="T5" fmla="*/ 4 h 58"/>
                <a:gd name="T6" fmla="*/ 2 w 58"/>
                <a:gd name="T7" fmla="*/ 3 h 58"/>
                <a:gd name="T8" fmla="*/ 1 w 58"/>
                <a:gd name="T9" fmla="*/ 2 h 58"/>
                <a:gd name="T10" fmla="*/ 1 w 58"/>
                <a:gd name="T11" fmla="*/ 1 h 58"/>
                <a:gd name="T12" fmla="*/ 0 w 58"/>
                <a:gd name="T13" fmla="*/ 0 h 58"/>
                <a:gd name="T14" fmla="*/ 1 w 58"/>
                <a:gd name="T15" fmla="*/ 0 h 58"/>
                <a:gd name="T16" fmla="*/ 1 w 58"/>
                <a:gd name="T17" fmla="*/ 1 h 58"/>
                <a:gd name="T18" fmla="*/ 1 w 58"/>
                <a:gd name="T19" fmla="*/ 2 h 58"/>
                <a:gd name="T20" fmla="*/ 2 w 58"/>
                <a:gd name="T21" fmla="*/ 3 h 58"/>
                <a:gd name="T22" fmla="*/ 2 w 58"/>
                <a:gd name="T23" fmla="*/ 4 h 58"/>
                <a:gd name="T24" fmla="*/ 3 w 58"/>
                <a:gd name="T25" fmla="*/ 4 h 58"/>
                <a:gd name="T26" fmla="*/ 4 w 58"/>
                <a:gd name="T27" fmla="*/ 4 h 58"/>
                <a:gd name="T28" fmla="*/ 4 w 58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58"/>
                  </a:moveTo>
                  <a:lnTo>
                    <a:pt x="35" y="53"/>
                  </a:lnTo>
                  <a:lnTo>
                    <a:pt x="25" y="49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2" y="37"/>
                  </a:lnTo>
                  <a:lnTo>
                    <a:pt x="29" y="44"/>
                  </a:lnTo>
                  <a:lnTo>
                    <a:pt x="38" y="49"/>
                  </a:lnTo>
                  <a:lnTo>
                    <a:pt x="58" y="53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Freeform 2881"/>
            <p:cNvSpPr>
              <a:spLocks/>
            </p:cNvSpPr>
            <p:nvPr/>
          </p:nvSpPr>
          <p:spPr bwMode="auto">
            <a:xfrm>
              <a:off x="2916" y="3197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Freeform 2882"/>
            <p:cNvSpPr>
              <a:spLocks/>
            </p:cNvSpPr>
            <p:nvPr/>
          </p:nvSpPr>
          <p:spPr bwMode="auto">
            <a:xfrm>
              <a:off x="2886" y="3139"/>
              <a:ext cx="30" cy="29"/>
            </a:xfrm>
            <a:custGeom>
              <a:avLst/>
              <a:gdLst>
                <a:gd name="T0" fmla="*/ 0 w 58"/>
                <a:gd name="T1" fmla="*/ 4 h 57"/>
                <a:gd name="T2" fmla="*/ 1 w 58"/>
                <a:gd name="T3" fmla="*/ 3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4 w 58"/>
                <a:gd name="T13" fmla="*/ 0 h 57"/>
                <a:gd name="T14" fmla="*/ 4 w 58"/>
                <a:gd name="T15" fmla="*/ 1 h 57"/>
                <a:gd name="T16" fmla="*/ 3 w 58"/>
                <a:gd name="T17" fmla="*/ 1 h 57"/>
                <a:gd name="T18" fmla="*/ 2 w 58"/>
                <a:gd name="T19" fmla="*/ 2 h 57"/>
                <a:gd name="T20" fmla="*/ 1 w 58"/>
                <a:gd name="T21" fmla="*/ 2 h 57"/>
                <a:gd name="T22" fmla="*/ 1 w 58"/>
                <a:gd name="T23" fmla="*/ 3 h 57"/>
                <a:gd name="T24" fmla="*/ 1 w 58"/>
                <a:gd name="T25" fmla="*/ 3 h 57"/>
                <a:gd name="T26" fmla="*/ 1 w 58"/>
                <a:gd name="T27" fmla="*/ 4 h 57"/>
                <a:gd name="T28" fmla="*/ 0 w 58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7" y="5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1"/>
                  </a:lnTo>
                  <a:lnTo>
                    <a:pt x="22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Freeform 2883"/>
            <p:cNvSpPr>
              <a:spLocks/>
            </p:cNvSpPr>
            <p:nvPr/>
          </p:nvSpPr>
          <p:spPr bwMode="auto">
            <a:xfrm>
              <a:off x="2886" y="3168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Freeform 2884"/>
            <p:cNvSpPr>
              <a:spLocks/>
            </p:cNvSpPr>
            <p:nvPr/>
          </p:nvSpPr>
          <p:spPr bwMode="auto">
            <a:xfrm>
              <a:off x="2916" y="3139"/>
              <a:ext cx="32" cy="29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3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3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2885"/>
            <p:cNvSpPr>
              <a:spLocks/>
            </p:cNvSpPr>
            <p:nvPr/>
          </p:nvSpPr>
          <p:spPr bwMode="auto">
            <a:xfrm>
              <a:off x="2916" y="3139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2886"/>
            <p:cNvSpPr>
              <a:spLocks/>
            </p:cNvSpPr>
            <p:nvPr/>
          </p:nvSpPr>
          <p:spPr bwMode="auto">
            <a:xfrm>
              <a:off x="2945" y="316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2887"/>
            <p:cNvSpPr>
              <a:spLocks/>
            </p:cNvSpPr>
            <p:nvPr/>
          </p:nvSpPr>
          <p:spPr bwMode="auto">
            <a:xfrm>
              <a:off x="2916" y="3227"/>
              <a:ext cx="32" cy="31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2888"/>
            <p:cNvSpPr>
              <a:spLocks/>
            </p:cNvSpPr>
            <p:nvPr/>
          </p:nvSpPr>
          <p:spPr bwMode="auto">
            <a:xfrm>
              <a:off x="2886" y="3227"/>
              <a:ext cx="30" cy="31"/>
            </a:xfrm>
            <a:custGeom>
              <a:avLst/>
              <a:gdLst>
                <a:gd name="T0" fmla="*/ 4 w 58"/>
                <a:gd name="T1" fmla="*/ 5 h 57"/>
                <a:gd name="T2" fmla="*/ 3 w 58"/>
                <a:gd name="T3" fmla="*/ 5 h 57"/>
                <a:gd name="T4" fmla="*/ 2 w 58"/>
                <a:gd name="T5" fmla="*/ 4 h 57"/>
                <a:gd name="T6" fmla="*/ 2 w 58"/>
                <a:gd name="T7" fmla="*/ 4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2 w 58"/>
                <a:gd name="T23" fmla="*/ 4 h 57"/>
                <a:gd name="T24" fmla="*/ 3 w 58"/>
                <a:gd name="T25" fmla="*/ 4 h 57"/>
                <a:gd name="T26" fmla="*/ 4 w 58"/>
                <a:gd name="T27" fmla="*/ 5 h 57"/>
                <a:gd name="T28" fmla="*/ 4 w 58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3"/>
                  </a:lnTo>
                  <a:lnTo>
                    <a:pt x="25" y="48"/>
                  </a:lnTo>
                  <a:lnTo>
                    <a:pt x="17" y="40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2" y="36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 2889"/>
            <p:cNvSpPr>
              <a:spLocks/>
            </p:cNvSpPr>
            <p:nvPr/>
          </p:nvSpPr>
          <p:spPr bwMode="auto">
            <a:xfrm>
              <a:off x="2916" y="3256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Freeform 2890"/>
            <p:cNvSpPr>
              <a:spLocks/>
            </p:cNvSpPr>
            <p:nvPr/>
          </p:nvSpPr>
          <p:spPr bwMode="auto">
            <a:xfrm>
              <a:off x="2886" y="3196"/>
              <a:ext cx="30" cy="31"/>
            </a:xfrm>
            <a:custGeom>
              <a:avLst/>
              <a:gdLst>
                <a:gd name="T0" fmla="*/ 0 w 58"/>
                <a:gd name="T1" fmla="*/ 5 h 57"/>
                <a:gd name="T2" fmla="*/ 1 w 58"/>
                <a:gd name="T3" fmla="*/ 4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4 w 58"/>
                <a:gd name="T13" fmla="*/ 0 h 57"/>
                <a:gd name="T14" fmla="*/ 4 w 58"/>
                <a:gd name="T15" fmla="*/ 1 h 57"/>
                <a:gd name="T16" fmla="*/ 3 w 58"/>
                <a:gd name="T17" fmla="*/ 1 h 57"/>
                <a:gd name="T18" fmla="*/ 2 w 58"/>
                <a:gd name="T19" fmla="*/ 2 h 57"/>
                <a:gd name="T20" fmla="*/ 1 w 58"/>
                <a:gd name="T21" fmla="*/ 3 h 57"/>
                <a:gd name="T22" fmla="*/ 1 w 58"/>
                <a:gd name="T23" fmla="*/ 3 h 57"/>
                <a:gd name="T24" fmla="*/ 1 w 58"/>
                <a:gd name="T25" fmla="*/ 4 h 57"/>
                <a:gd name="T26" fmla="*/ 1 w 58"/>
                <a:gd name="T27" fmla="*/ 5 h 57"/>
                <a:gd name="T28" fmla="*/ 0 w 58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4"/>
                  </a:lnTo>
                  <a:lnTo>
                    <a:pt x="9" y="25"/>
                  </a:lnTo>
                  <a:lnTo>
                    <a:pt x="17" y="18"/>
                  </a:lnTo>
                  <a:lnTo>
                    <a:pt x="37" y="4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0"/>
                  </a:lnTo>
                  <a:lnTo>
                    <a:pt x="22" y="22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 2891"/>
            <p:cNvSpPr>
              <a:spLocks/>
            </p:cNvSpPr>
            <p:nvPr/>
          </p:nvSpPr>
          <p:spPr bwMode="auto">
            <a:xfrm>
              <a:off x="2886" y="3227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Freeform 2892"/>
            <p:cNvSpPr>
              <a:spLocks/>
            </p:cNvSpPr>
            <p:nvPr/>
          </p:nvSpPr>
          <p:spPr bwMode="auto">
            <a:xfrm>
              <a:off x="2916" y="3196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2893"/>
            <p:cNvSpPr>
              <a:spLocks/>
            </p:cNvSpPr>
            <p:nvPr/>
          </p:nvSpPr>
          <p:spPr bwMode="auto">
            <a:xfrm>
              <a:off x="2916" y="3196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 2894"/>
            <p:cNvSpPr>
              <a:spLocks/>
            </p:cNvSpPr>
            <p:nvPr/>
          </p:nvSpPr>
          <p:spPr bwMode="auto">
            <a:xfrm>
              <a:off x="2945" y="3227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Freeform 2895"/>
            <p:cNvSpPr>
              <a:spLocks/>
            </p:cNvSpPr>
            <p:nvPr/>
          </p:nvSpPr>
          <p:spPr bwMode="auto">
            <a:xfrm>
              <a:off x="2916" y="3285"/>
              <a:ext cx="32" cy="31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Freeform 2896"/>
            <p:cNvSpPr>
              <a:spLocks/>
            </p:cNvSpPr>
            <p:nvPr/>
          </p:nvSpPr>
          <p:spPr bwMode="auto">
            <a:xfrm>
              <a:off x="2886" y="3285"/>
              <a:ext cx="30" cy="31"/>
            </a:xfrm>
            <a:custGeom>
              <a:avLst/>
              <a:gdLst>
                <a:gd name="T0" fmla="*/ 4 w 58"/>
                <a:gd name="T1" fmla="*/ 5 h 57"/>
                <a:gd name="T2" fmla="*/ 3 w 58"/>
                <a:gd name="T3" fmla="*/ 5 h 57"/>
                <a:gd name="T4" fmla="*/ 2 w 58"/>
                <a:gd name="T5" fmla="*/ 4 h 57"/>
                <a:gd name="T6" fmla="*/ 2 w 58"/>
                <a:gd name="T7" fmla="*/ 4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2 w 58"/>
                <a:gd name="T23" fmla="*/ 4 h 57"/>
                <a:gd name="T24" fmla="*/ 3 w 58"/>
                <a:gd name="T25" fmla="*/ 4 h 57"/>
                <a:gd name="T26" fmla="*/ 4 w 58"/>
                <a:gd name="T27" fmla="*/ 5 h 57"/>
                <a:gd name="T28" fmla="*/ 4 w 58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3"/>
                  </a:lnTo>
                  <a:lnTo>
                    <a:pt x="25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2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2897"/>
            <p:cNvSpPr>
              <a:spLocks/>
            </p:cNvSpPr>
            <p:nvPr/>
          </p:nvSpPr>
          <p:spPr bwMode="auto">
            <a:xfrm>
              <a:off x="2916" y="3314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2898"/>
            <p:cNvSpPr>
              <a:spLocks/>
            </p:cNvSpPr>
            <p:nvPr/>
          </p:nvSpPr>
          <p:spPr bwMode="auto">
            <a:xfrm>
              <a:off x="2886" y="3255"/>
              <a:ext cx="30" cy="30"/>
            </a:xfrm>
            <a:custGeom>
              <a:avLst/>
              <a:gdLst>
                <a:gd name="T0" fmla="*/ 0 w 58"/>
                <a:gd name="T1" fmla="*/ 4 h 57"/>
                <a:gd name="T2" fmla="*/ 1 w 58"/>
                <a:gd name="T3" fmla="*/ 4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4 w 58"/>
                <a:gd name="T13" fmla="*/ 0 h 57"/>
                <a:gd name="T14" fmla="*/ 4 w 58"/>
                <a:gd name="T15" fmla="*/ 1 h 57"/>
                <a:gd name="T16" fmla="*/ 3 w 58"/>
                <a:gd name="T17" fmla="*/ 1 h 57"/>
                <a:gd name="T18" fmla="*/ 2 w 58"/>
                <a:gd name="T19" fmla="*/ 2 h 57"/>
                <a:gd name="T20" fmla="*/ 1 w 58"/>
                <a:gd name="T21" fmla="*/ 2 h 57"/>
                <a:gd name="T22" fmla="*/ 1 w 58"/>
                <a:gd name="T23" fmla="*/ 3 h 57"/>
                <a:gd name="T24" fmla="*/ 1 w 58"/>
                <a:gd name="T25" fmla="*/ 4 h 57"/>
                <a:gd name="T26" fmla="*/ 1 w 58"/>
                <a:gd name="T27" fmla="*/ 4 h 57"/>
                <a:gd name="T28" fmla="*/ 0 w 58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7" y="5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1"/>
                  </a:lnTo>
                  <a:lnTo>
                    <a:pt x="22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2899"/>
            <p:cNvSpPr>
              <a:spLocks/>
            </p:cNvSpPr>
            <p:nvPr/>
          </p:nvSpPr>
          <p:spPr bwMode="auto">
            <a:xfrm>
              <a:off x="2886" y="3285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2900"/>
            <p:cNvSpPr>
              <a:spLocks/>
            </p:cNvSpPr>
            <p:nvPr/>
          </p:nvSpPr>
          <p:spPr bwMode="auto">
            <a:xfrm>
              <a:off x="2916" y="3255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 2901"/>
            <p:cNvSpPr>
              <a:spLocks/>
            </p:cNvSpPr>
            <p:nvPr/>
          </p:nvSpPr>
          <p:spPr bwMode="auto">
            <a:xfrm>
              <a:off x="2916" y="3255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Freeform 2902"/>
            <p:cNvSpPr>
              <a:spLocks/>
            </p:cNvSpPr>
            <p:nvPr/>
          </p:nvSpPr>
          <p:spPr bwMode="auto">
            <a:xfrm>
              <a:off x="2945" y="3285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Freeform 2903"/>
            <p:cNvSpPr>
              <a:spLocks/>
            </p:cNvSpPr>
            <p:nvPr/>
          </p:nvSpPr>
          <p:spPr bwMode="auto">
            <a:xfrm>
              <a:off x="2916" y="3344"/>
              <a:ext cx="32" cy="30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Freeform 2904"/>
            <p:cNvSpPr>
              <a:spLocks/>
            </p:cNvSpPr>
            <p:nvPr/>
          </p:nvSpPr>
          <p:spPr bwMode="auto">
            <a:xfrm>
              <a:off x="2886" y="3344"/>
              <a:ext cx="30" cy="30"/>
            </a:xfrm>
            <a:custGeom>
              <a:avLst/>
              <a:gdLst>
                <a:gd name="T0" fmla="*/ 4 w 58"/>
                <a:gd name="T1" fmla="*/ 4 h 57"/>
                <a:gd name="T2" fmla="*/ 3 w 58"/>
                <a:gd name="T3" fmla="*/ 4 h 57"/>
                <a:gd name="T4" fmla="*/ 2 w 58"/>
                <a:gd name="T5" fmla="*/ 4 h 57"/>
                <a:gd name="T6" fmla="*/ 2 w 58"/>
                <a:gd name="T7" fmla="*/ 3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2 w 58"/>
                <a:gd name="T23" fmla="*/ 3 h 57"/>
                <a:gd name="T24" fmla="*/ 3 w 58"/>
                <a:gd name="T25" fmla="*/ 4 h 57"/>
                <a:gd name="T26" fmla="*/ 4 w 58"/>
                <a:gd name="T27" fmla="*/ 4 h 57"/>
                <a:gd name="T28" fmla="*/ 4 w 58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2"/>
                  </a:lnTo>
                  <a:lnTo>
                    <a:pt x="25" y="48"/>
                  </a:lnTo>
                  <a:lnTo>
                    <a:pt x="17" y="40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2" y="36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8" y="52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Freeform 2905"/>
            <p:cNvSpPr>
              <a:spLocks/>
            </p:cNvSpPr>
            <p:nvPr/>
          </p:nvSpPr>
          <p:spPr bwMode="auto">
            <a:xfrm>
              <a:off x="2916" y="3372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Freeform 2906"/>
            <p:cNvSpPr>
              <a:spLocks/>
            </p:cNvSpPr>
            <p:nvPr/>
          </p:nvSpPr>
          <p:spPr bwMode="auto">
            <a:xfrm>
              <a:off x="2886" y="3312"/>
              <a:ext cx="30" cy="32"/>
            </a:xfrm>
            <a:custGeom>
              <a:avLst/>
              <a:gdLst>
                <a:gd name="T0" fmla="*/ 0 w 58"/>
                <a:gd name="T1" fmla="*/ 6 h 58"/>
                <a:gd name="T2" fmla="*/ 1 w 58"/>
                <a:gd name="T3" fmla="*/ 4 h 58"/>
                <a:gd name="T4" fmla="*/ 1 w 58"/>
                <a:gd name="T5" fmla="*/ 3 h 58"/>
                <a:gd name="T6" fmla="*/ 1 w 58"/>
                <a:gd name="T7" fmla="*/ 2 h 58"/>
                <a:gd name="T8" fmla="*/ 2 w 58"/>
                <a:gd name="T9" fmla="*/ 2 h 58"/>
                <a:gd name="T10" fmla="*/ 3 w 58"/>
                <a:gd name="T11" fmla="*/ 1 h 58"/>
                <a:gd name="T12" fmla="*/ 4 w 58"/>
                <a:gd name="T13" fmla="*/ 0 h 58"/>
                <a:gd name="T14" fmla="*/ 4 w 58"/>
                <a:gd name="T15" fmla="*/ 1 h 58"/>
                <a:gd name="T16" fmla="*/ 3 w 58"/>
                <a:gd name="T17" fmla="*/ 1 h 58"/>
                <a:gd name="T18" fmla="*/ 2 w 58"/>
                <a:gd name="T19" fmla="*/ 2 h 58"/>
                <a:gd name="T20" fmla="*/ 1 w 58"/>
                <a:gd name="T21" fmla="*/ 3 h 58"/>
                <a:gd name="T22" fmla="*/ 1 w 58"/>
                <a:gd name="T23" fmla="*/ 4 h 58"/>
                <a:gd name="T24" fmla="*/ 1 w 58"/>
                <a:gd name="T25" fmla="*/ 4 h 58"/>
                <a:gd name="T26" fmla="*/ 1 w 58"/>
                <a:gd name="T27" fmla="*/ 6 h 58"/>
                <a:gd name="T28" fmla="*/ 0 w 58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0" y="58"/>
                  </a:moveTo>
                  <a:lnTo>
                    <a:pt x="2" y="46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7" y="5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1"/>
                  </a:lnTo>
                  <a:lnTo>
                    <a:pt x="22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9"/>
                  </a:lnTo>
                  <a:lnTo>
                    <a:pt x="5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 2907"/>
            <p:cNvSpPr>
              <a:spLocks/>
            </p:cNvSpPr>
            <p:nvPr/>
          </p:nvSpPr>
          <p:spPr bwMode="auto">
            <a:xfrm>
              <a:off x="2886" y="3344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2908"/>
            <p:cNvSpPr>
              <a:spLocks/>
            </p:cNvSpPr>
            <p:nvPr/>
          </p:nvSpPr>
          <p:spPr bwMode="auto">
            <a:xfrm>
              <a:off x="2916" y="3312"/>
              <a:ext cx="32" cy="32"/>
            </a:xfrm>
            <a:custGeom>
              <a:avLst/>
              <a:gdLst>
                <a:gd name="T0" fmla="*/ 1 w 59"/>
                <a:gd name="T1" fmla="*/ 0 h 58"/>
                <a:gd name="T2" fmla="*/ 2 w 59"/>
                <a:gd name="T3" fmla="*/ 1 h 58"/>
                <a:gd name="T4" fmla="*/ 3 w 59"/>
                <a:gd name="T5" fmla="*/ 1 h 58"/>
                <a:gd name="T6" fmla="*/ 4 w 59"/>
                <a:gd name="T7" fmla="*/ 2 h 58"/>
                <a:gd name="T8" fmla="*/ 5 w 59"/>
                <a:gd name="T9" fmla="*/ 3 h 58"/>
                <a:gd name="T10" fmla="*/ 5 w 59"/>
                <a:gd name="T11" fmla="*/ 4 h 58"/>
                <a:gd name="T12" fmla="*/ 5 w 59"/>
                <a:gd name="T13" fmla="*/ 6 h 58"/>
                <a:gd name="T14" fmla="*/ 5 w 59"/>
                <a:gd name="T15" fmla="*/ 6 h 58"/>
                <a:gd name="T16" fmla="*/ 4 w 59"/>
                <a:gd name="T17" fmla="*/ 4 h 58"/>
                <a:gd name="T18" fmla="*/ 4 w 59"/>
                <a:gd name="T19" fmla="*/ 4 h 58"/>
                <a:gd name="T20" fmla="*/ 3 w 59"/>
                <a:gd name="T21" fmla="*/ 2 h 58"/>
                <a:gd name="T22" fmla="*/ 3 w 59"/>
                <a:gd name="T23" fmla="*/ 1 h 58"/>
                <a:gd name="T24" fmla="*/ 2 w 59"/>
                <a:gd name="T25" fmla="*/ 1 h 58"/>
                <a:gd name="T26" fmla="*/ 0 w 59"/>
                <a:gd name="T27" fmla="*/ 1 h 58"/>
                <a:gd name="T28" fmla="*/ 1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8"/>
                  </a:lnTo>
                  <a:lnTo>
                    <a:pt x="53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2909"/>
            <p:cNvSpPr>
              <a:spLocks/>
            </p:cNvSpPr>
            <p:nvPr/>
          </p:nvSpPr>
          <p:spPr bwMode="auto">
            <a:xfrm>
              <a:off x="2916" y="3312"/>
              <a:ext cx="1" cy="4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2910"/>
            <p:cNvSpPr>
              <a:spLocks/>
            </p:cNvSpPr>
            <p:nvPr/>
          </p:nvSpPr>
          <p:spPr bwMode="auto">
            <a:xfrm>
              <a:off x="2945" y="3344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 2911"/>
            <p:cNvSpPr>
              <a:spLocks/>
            </p:cNvSpPr>
            <p:nvPr/>
          </p:nvSpPr>
          <p:spPr bwMode="auto">
            <a:xfrm>
              <a:off x="2916" y="3401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2912"/>
            <p:cNvSpPr>
              <a:spLocks/>
            </p:cNvSpPr>
            <p:nvPr/>
          </p:nvSpPr>
          <p:spPr bwMode="auto">
            <a:xfrm>
              <a:off x="2886" y="3401"/>
              <a:ext cx="30" cy="32"/>
            </a:xfrm>
            <a:custGeom>
              <a:avLst/>
              <a:gdLst>
                <a:gd name="T0" fmla="*/ 4 w 58"/>
                <a:gd name="T1" fmla="*/ 6 h 57"/>
                <a:gd name="T2" fmla="*/ 3 w 58"/>
                <a:gd name="T3" fmla="*/ 6 h 57"/>
                <a:gd name="T4" fmla="*/ 2 w 58"/>
                <a:gd name="T5" fmla="*/ 4 h 57"/>
                <a:gd name="T6" fmla="*/ 2 w 58"/>
                <a:gd name="T7" fmla="*/ 4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2 w 58"/>
                <a:gd name="T23" fmla="*/ 4 h 57"/>
                <a:gd name="T24" fmla="*/ 3 w 58"/>
                <a:gd name="T25" fmla="*/ 4 h 57"/>
                <a:gd name="T26" fmla="*/ 4 w 58"/>
                <a:gd name="T27" fmla="*/ 6 h 57"/>
                <a:gd name="T28" fmla="*/ 4 w 58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3"/>
                  </a:lnTo>
                  <a:lnTo>
                    <a:pt x="25" y="48"/>
                  </a:lnTo>
                  <a:lnTo>
                    <a:pt x="17" y="41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2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Freeform 2913"/>
            <p:cNvSpPr>
              <a:spLocks/>
            </p:cNvSpPr>
            <p:nvPr/>
          </p:nvSpPr>
          <p:spPr bwMode="auto">
            <a:xfrm>
              <a:off x="2916" y="3430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 2914"/>
            <p:cNvSpPr>
              <a:spLocks/>
            </p:cNvSpPr>
            <p:nvPr/>
          </p:nvSpPr>
          <p:spPr bwMode="auto">
            <a:xfrm>
              <a:off x="2886" y="3371"/>
              <a:ext cx="30" cy="30"/>
            </a:xfrm>
            <a:custGeom>
              <a:avLst/>
              <a:gdLst>
                <a:gd name="T0" fmla="*/ 0 w 58"/>
                <a:gd name="T1" fmla="*/ 4 h 57"/>
                <a:gd name="T2" fmla="*/ 1 w 58"/>
                <a:gd name="T3" fmla="*/ 4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4 w 58"/>
                <a:gd name="T13" fmla="*/ 0 h 57"/>
                <a:gd name="T14" fmla="*/ 4 w 58"/>
                <a:gd name="T15" fmla="*/ 1 h 57"/>
                <a:gd name="T16" fmla="*/ 3 w 58"/>
                <a:gd name="T17" fmla="*/ 1 h 57"/>
                <a:gd name="T18" fmla="*/ 2 w 58"/>
                <a:gd name="T19" fmla="*/ 2 h 57"/>
                <a:gd name="T20" fmla="*/ 1 w 58"/>
                <a:gd name="T21" fmla="*/ 2 h 57"/>
                <a:gd name="T22" fmla="*/ 1 w 58"/>
                <a:gd name="T23" fmla="*/ 3 h 57"/>
                <a:gd name="T24" fmla="*/ 1 w 58"/>
                <a:gd name="T25" fmla="*/ 4 h 57"/>
                <a:gd name="T26" fmla="*/ 1 w 58"/>
                <a:gd name="T27" fmla="*/ 4 h 57"/>
                <a:gd name="T28" fmla="*/ 0 w 58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4"/>
                  </a:lnTo>
                  <a:lnTo>
                    <a:pt x="9" y="25"/>
                  </a:lnTo>
                  <a:lnTo>
                    <a:pt x="17" y="18"/>
                  </a:lnTo>
                  <a:lnTo>
                    <a:pt x="37" y="4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0"/>
                  </a:lnTo>
                  <a:lnTo>
                    <a:pt x="22" y="22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2915"/>
            <p:cNvSpPr>
              <a:spLocks/>
            </p:cNvSpPr>
            <p:nvPr/>
          </p:nvSpPr>
          <p:spPr bwMode="auto">
            <a:xfrm>
              <a:off x="2886" y="3401"/>
              <a:ext cx="2" cy="2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0 w 5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2916"/>
            <p:cNvSpPr>
              <a:spLocks/>
            </p:cNvSpPr>
            <p:nvPr/>
          </p:nvSpPr>
          <p:spPr bwMode="auto">
            <a:xfrm>
              <a:off x="2916" y="3371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2917"/>
            <p:cNvSpPr>
              <a:spLocks/>
            </p:cNvSpPr>
            <p:nvPr/>
          </p:nvSpPr>
          <p:spPr bwMode="auto">
            <a:xfrm>
              <a:off x="2916" y="3371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Freeform 2918"/>
            <p:cNvSpPr>
              <a:spLocks/>
            </p:cNvSpPr>
            <p:nvPr/>
          </p:nvSpPr>
          <p:spPr bwMode="auto">
            <a:xfrm>
              <a:off x="2945" y="3401"/>
              <a:ext cx="3" cy="2"/>
            </a:xfrm>
            <a:custGeom>
              <a:avLst/>
              <a:gdLst>
                <a:gd name="T0" fmla="*/ 1 w 6"/>
                <a:gd name="T1" fmla="*/ 0 h 2"/>
                <a:gd name="T2" fmla="*/ 0 w 6"/>
                <a:gd name="T3" fmla="*/ 0 h 2"/>
                <a:gd name="T4" fmla="*/ 1 w 6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 2919"/>
            <p:cNvSpPr>
              <a:spLocks/>
            </p:cNvSpPr>
            <p:nvPr/>
          </p:nvSpPr>
          <p:spPr bwMode="auto">
            <a:xfrm>
              <a:off x="2448" y="3197"/>
              <a:ext cx="59" cy="60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6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9 h 108"/>
                <a:gd name="T14" fmla="*/ 8 w 108"/>
                <a:gd name="T15" fmla="*/ 9 h 108"/>
                <a:gd name="T16" fmla="*/ 7 w 108"/>
                <a:gd name="T17" fmla="*/ 10 h 108"/>
                <a:gd name="T18" fmla="*/ 7 w 108"/>
                <a:gd name="T19" fmla="*/ 10 h 108"/>
                <a:gd name="T20" fmla="*/ 6 w 108"/>
                <a:gd name="T21" fmla="*/ 10 h 108"/>
                <a:gd name="T22" fmla="*/ 6 w 108"/>
                <a:gd name="T23" fmla="*/ 10 h 108"/>
                <a:gd name="T24" fmla="*/ 5 w 108"/>
                <a:gd name="T25" fmla="*/ 10 h 108"/>
                <a:gd name="T26" fmla="*/ 4 w 108"/>
                <a:gd name="T27" fmla="*/ 10 h 108"/>
                <a:gd name="T28" fmla="*/ 3 w 108"/>
                <a:gd name="T29" fmla="*/ 10 h 108"/>
                <a:gd name="T30" fmla="*/ 2 w 108"/>
                <a:gd name="T31" fmla="*/ 9 h 108"/>
                <a:gd name="T32" fmla="*/ 2 w 108"/>
                <a:gd name="T33" fmla="*/ 9 h 108"/>
                <a:gd name="T34" fmla="*/ 1 w 108"/>
                <a:gd name="T35" fmla="*/ 9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7 h 108"/>
                <a:gd name="T44" fmla="*/ 0 w 108"/>
                <a:gd name="T45" fmla="*/ 6 h 108"/>
                <a:gd name="T46" fmla="*/ 0 w 108"/>
                <a:gd name="T47" fmla="*/ 6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4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8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1" y="28"/>
                  </a:lnTo>
                  <a:lnTo>
                    <a:pt x="104" y="33"/>
                  </a:lnTo>
                  <a:lnTo>
                    <a:pt x="105" y="37"/>
                  </a:lnTo>
                  <a:lnTo>
                    <a:pt x="107" y="43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2920"/>
            <p:cNvSpPr>
              <a:spLocks/>
            </p:cNvSpPr>
            <p:nvPr/>
          </p:nvSpPr>
          <p:spPr bwMode="auto">
            <a:xfrm>
              <a:off x="2534" y="3197"/>
              <a:ext cx="60" cy="60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6 h 108"/>
                <a:gd name="T4" fmla="*/ 10 w 108"/>
                <a:gd name="T5" fmla="*/ 6 h 108"/>
                <a:gd name="T6" fmla="*/ 10 w 108"/>
                <a:gd name="T7" fmla="*/ 7 h 108"/>
                <a:gd name="T8" fmla="*/ 9 w 108"/>
                <a:gd name="T9" fmla="*/ 8 h 108"/>
                <a:gd name="T10" fmla="*/ 9 w 108"/>
                <a:gd name="T11" fmla="*/ 8 h 108"/>
                <a:gd name="T12" fmla="*/ 9 w 108"/>
                <a:gd name="T13" fmla="*/ 9 h 108"/>
                <a:gd name="T14" fmla="*/ 8 w 108"/>
                <a:gd name="T15" fmla="*/ 9 h 108"/>
                <a:gd name="T16" fmla="*/ 7 w 108"/>
                <a:gd name="T17" fmla="*/ 10 h 108"/>
                <a:gd name="T18" fmla="*/ 7 w 108"/>
                <a:gd name="T19" fmla="*/ 10 h 108"/>
                <a:gd name="T20" fmla="*/ 7 w 108"/>
                <a:gd name="T21" fmla="*/ 10 h 108"/>
                <a:gd name="T22" fmla="*/ 6 w 108"/>
                <a:gd name="T23" fmla="*/ 10 h 108"/>
                <a:gd name="T24" fmla="*/ 5 w 108"/>
                <a:gd name="T25" fmla="*/ 10 h 108"/>
                <a:gd name="T26" fmla="*/ 4 w 108"/>
                <a:gd name="T27" fmla="*/ 10 h 108"/>
                <a:gd name="T28" fmla="*/ 3 w 108"/>
                <a:gd name="T29" fmla="*/ 10 h 108"/>
                <a:gd name="T30" fmla="*/ 2 w 108"/>
                <a:gd name="T31" fmla="*/ 9 h 108"/>
                <a:gd name="T32" fmla="*/ 2 w 108"/>
                <a:gd name="T33" fmla="*/ 9 h 108"/>
                <a:gd name="T34" fmla="*/ 2 w 108"/>
                <a:gd name="T35" fmla="*/ 9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7 h 108"/>
                <a:gd name="T44" fmla="*/ 1 w 108"/>
                <a:gd name="T45" fmla="*/ 6 h 108"/>
                <a:gd name="T46" fmla="*/ 0 w 108"/>
                <a:gd name="T47" fmla="*/ 6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3 h 108"/>
                <a:gd name="T88" fmla="*/ 10 w 108"/>
                <a:gd name="T89" fmla="*/ 3 h 108"/>
                <a:gd name="T90" fmla="*/ 10 w 108"/>
                <a:gd name="T91" fmla="*/ 4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8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79"/>
                  </a:lnTo>
                  <a:lnTo>
                    <a:pt x="4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4" y="33"/>
                  </a:lnTo>
                  <a:lnTo>
                    <a:pt x="107" y="37"/>
                  </a:lnTo>
                  <a:lnTo>
                    <a:pt x="107" y="43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2921"/>
            <p:cNvSpPr>
              <a:spLocks/>
            </p:cNvSpPr>
            <p:nvPr/>
          </p:nvSpPr>
          <p:spPr bwMode="auto">
            <a:xfrm>
              <a:off x="2624" y="3197"/>
              <a:ext cx="60" cy="60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6 h 108"/>
                <a:gd name="T4" fmla="*/ 10 w 108"/>
                <a:gd name="T5" fmla="*/ 6 h 108"/>
                <a:gd name="T6" fmla="*/ 10 w 108"/>
                <a:gd name="T7" fmla="*/ 7 h 108"/>
                <a:gd name="T8" fmla="*/ 9 w 108"/>
                <a:gd name="T9" fmla="*/ 8 h 108"/>
                <a:gd name="T10" fmla="*/ 9 w 108"/>
                <a:gd name="T11" fmla="*/ 8 h 108"/>
                <a:gd name="T12" fmla="*/ 9 w 108"/>
                <a:gd name="T13" fmla="*/ 9 h 108"/>
                <a:gd name="T14" fmla="*/ 8 w 108"/>
                <a:gd name="T15" fmla="*/ 9 h 108"/>
                <a:gd name="T16" fmla="*/ 7 w 108"/>
                <a:gd name="T17" fmla="*/ 10 h 108"/>
                <a:gd name="T18" fmla="*/ 7 w 108"/>
                <a:gd name="T19" fmla="*/ 10 h 108"/>
                <a:gd name="T20" fmla="*/ 7 w 108"/>
                <a:gd name="T21" fmla="*/ 10 h 108"/>
                <a:gd name="T22" fmla="*/ 6 w 108"/>
                <a:gd name="T23" fmla="*/ 10 h 108"/>
                <a:gd name="T24" fmla="*/ 5 w 108"/>
                <a:gd name="T25" fmla="*/ 10 h 108"/>
                <a:gd name="T26" fmla="*/ 4 w 108"/>
                <a:gd name="T27" fmla="*/ 10 h 108"/>
                <a:gd name="T28" fmla="*/ 3 w 108"/>
                <a:gd name="T29" fmla="*/ 10 h 108"/>
                <a:gd name="T30" fmla="*/ 2 w 108"/>
                <a:gd name="T31" fmla="*/ 9 h 108"/>
                <a:gd name="T32" fmla="*/ 2 w 108"/>
                <a:gd name="T33" fmla="*/ 9 h 108"/>
                <a:gd name="T34" fmla="*/ 1 w 108"/>
                <a:gd name="T35" fmla="*/ 9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7 h 108"/>
                <a:gd name="T44" fmla="*/ 0 w 108"/>
                <a:gd name="T45" fmla="*/ 6 h 108"/>
                <a:gd name="T46" fmla="*/ 0 w 108"/>
                <a:gd name="T47" fmla="*/ 6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10 w 108"/>
                <a:gd name="T89" fmla="*/ 3 h 108"/>
                <a:gd name="T90" fmla="*/ 10 w 108"/>
                <a:gd name="T91" fmla="*/ 4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8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6"/>
                  </a:lnTo>
                  <a:lnTo>
                    <a:pt x="98" y="24"/>
                  </a:lnTo>
                  <a:lnTo>
                    <a:pt x="101" y="28"/>
                  </a:lnTo>
                  <a:lnTo>
                    <a:pt x="104" y="33"/>
                  </a:lnTo>
                  <a:lnTo>
                    <a:pt x="105" y="37"/>
                  </a:lnTo>
                  <a:lnTo>
                    <a:pt x="107" y="43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2922"/>
            <p:cNvSpPr>
              <a:spLocks/>
            </p:cNvSpPr>
            <p:nvPr/>
          </p:nvSpPr>
          <p:spPr bwMode="auto">
            <a:xfrm>
              <a:off x="2711" y="3197"/>
              <a:ext cx="59" cy="60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6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9 h 108"/>
                <a:gd name="T14" fmla="*/ 8 w 108"/>
                <a:gd name="T15" fmla="*/ 9 h 108"/>
                <a:gd name="T16" fmla="*/ 7 w 108"/>
                <a:gd name="T17" fmla="*/ 10 h 108"/>
                <a:gd name="T18" fmla="*/ 7 w 108"/>
                <a:gd name="T19" fmla="*/ 10 h 108"/>
                <a:gd name="T20" fmla="*/ 6 w 108"/>
                <a:gd name="T21" fmla="*/ 10 h 108"/>
                <a:gd name="T22" fmla="*/ 5 w 108"/>
                <a:gd name="T23" fmla="*/ 10 h 108"/>
                <a:gd name="T24" fmla="*/ 5 w 108"/>
                <a:gd name="T25" fmla="*/ 10 h 108"/>
                <a:gd name="T26" fmla="*/ 4 w 108"/>
                <a:gd name="T27" fmla="*/ 10 h 108"/>
                <a:gd name="T28" fmla="*/ 3 w 108"/>
                <a:gd name="T29" fmla="*/ 10 h 108"/>
                <a:gd name="T30" fmla="*/ 2 w 108"/>
                <a:gd name="T31" fmla="*/ 9 h 108"/>
                <a:gd name="T32" fmla="*/ 2 w 108"/>
                <a:gd name="T33" fmla="*/ 9 h 108"/>
                <a:gd name="T34" fmla="*/ 2 w 108"/>
                <a:gd name="T35" fmla="*/ 9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7 h 108"/>
                <a:gd name="T44" fmla="*/ 1 w 108"/>
                <a:gd name="T45" fmla="*/ 6 h 108"/>
                <a:gd name="T46" fmla="*/ 0 w 108"/>
                <a:gd name="T47" fmla="*/ 6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4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6" y="64"/>
                  </a:lnTo>
                  <a:lnTo>
                    <a:pt x="103" y="75"/>
                  </a:lnTo>
                  <a:lnTo>
                    <a:pt x="99" y="84"/>
                  </a:lnTo>
                  <a:lnTo>
                    <a:pt x="96" y="88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79"/>
                  </a:lnTo>
                  <a:lnTo>
                    <a:pt x="4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6" y="37"/>
                  </a:lnTo>
                  <a:lnTo>
                    <a:pt x="106" y="43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2923"/>
            <p:cNvSpPr>
              <a:spLocks/>
            </p:cNvSpPr>
            <p:nvPr/>
          </p:nvSpPr>
          <p:spPr bwMode="auto">
            <a:xfrm>
              <a:off x="2800" y="3197"/>
              <a:ext cx="59" cy="60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6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9 h 108"/>
                <a:gd name="T14" fmla="*/ 8 w 108"/>
                <a:gd name="T15" fmla="*/ 9 h 108"/>
                <a:gd name="T16" fmla="*/ 7 w 108"/>
                <a:gd name="T17" fmla="*/ 10 h 108"/>
                <a:gd name="T18" fmla="*/ 7 w 108"/>
                <a:gd name="T19" fmla="*/ 10 h 108"/>
                <a:gd name="T20" fmla="*/ 6 w 108"/>
                <a:gd name="T21" fmla="*/ 10 h 108"/>
                <a:gd name="T22" fmla="*/ 5 w 108"/>
                <a:gd name="T23" fmla="*/ 10 h 108"/>
                <a:gd name="T24" fmla="*/ 5 w 108"/>
                <a:gd name="T25" fmla="*/ 10 h 108"/>
                <a:gd name="T26" fmla="*/ 4 w 108"/>
                <a:gd name="T27" fmla="*/ 10 h 108"/>
                <a:gd name="T28" fmla="*/ 3 w 108"/>
                <a:gd name="T29" fmla="*/ 10 h 108"/>
                <a:gd name="T30" fmla="*/ 2 w 108"/>
                <a:gd name="T31" fmla="*/ 9 h 108"/>
                <a:gd name="T32" fmla="*/ 2 w 108"/>
                <a:gd name="T33" fmla="*/ 9 h 108"/>
                <a:gd name="T34" fmla="*/ 1 w 108"/>
                <a:gd name="T35" fmla="*/ 9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7 h 108"/>
                <a:gd name="T44" fmla="*/ 0 w 108"/>
                <a:gd name="T45" fmla="*/ 6 h 108"/>
                <a:gd name="T46" fmla="*/ 0 w 108"/>
                <a:gd name="T47" fmla="*/ 6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4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6" y="60"/>
                  </a:lnTo>
                  <a:lnTo>
                    <a:pt x="106" y="64"/>
                  </a:lnTo>
                  <a:lnTo>
                    <a:pt x="103" y="75"/>
                  </a:lnTo>
                  <a:lnTo>
                    <a:pt x="97" y="84"/>
                  </a:lnTo>
                  <a:lnTo>
                    <a:pt x="94" y="88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6"/>
                  </a:lnTo>
                  <a:lnTo>
                    <a:pt x="97" y="24"/>
                  </a:lnTo>
                  <a:lnTo>
                    <a:pt x="100" y="28"/>
                  </a:lnTo>
                  <a:lnTo>
                    <a:pt x="103" y="33"/>
                  </a:lnTo>
                  <a:lnTo>
                    <a:pt x="105" y="37"/>
                  </a:lnTo>
                  <a:lnTo>
                    <a:pt x="106" y="43"/>
                  </a:lnTo>
                  <a:lnTo>
                    <a:pt x="106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2924"/>
            <p:cNvSpPr>
              <a:spLocks/>
            </p:cNvSpPr>
            <p:nvPr/>
          </p:nvSpPr>
          <p:spPr bwMode="auto">
            <a:xfrm>
              <a:off x="2448" y="3140"/>
              <a:ext cx="59" cy="57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6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8 h 109"/>
                <a:gd name="T22" fmla="*/ 6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1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7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8" y="85"/>
                  </a:lnTo>
                  <a:lnTo>
                    <a:pt x="95" y="89"/>
                  </a:lnTo>
                  <a:lnTo>
                    <a:pt x="92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 2925"/>
            <p:cNvSpPr>
              <a:spLocks/>
            </p:cNvSpPr>
            <p:nvPr/>
          </p:nvSpPr>
          <p:spPr bwMode="auto">
            <a:xfrm>
              <a:off x="2534" y="3140"/>
              <a:ext cx="60" cy="57"/>
            </a:xfrm>
            <a:custGeom>
              <a:avLst/>
              <a:gdLst>
                <a:gd name="T0" fmla="*/ 10 w 108"/>
                <a:gd name="T1" fmla="*/ 4 h 109"/>
                <a:gd name="T2" fmla="*/ 10 w 108"/>
                <a:gd name="T3" fmla="*/ 5 h 109"/>
                <a:gd name="T4" fmla="*/ 10 w 108"/>
                <a:gd name="T5" fmla="*/ 5 h 109"/>
                <a:gd name="T6" fmla="*/ 10 w 108"/>
                <a:gd name="T7" fmla="*/ 6 h 109"/>
                <a:gd name="T8" fmla="*/ 9 w 108"/>
                <a:gd name="T9" fmla="*/ 6 h 109"/>
                <a:gd name="T10" fmla="*/ 9 w 108"/>
                <a:gd name="T11" fmla="*/ 7 h 109"/>
                <a:gd name="T12" fmla="*/ 9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7 w 108"/>
                <a:gd name="T21" fmla="*/ 8 h 109"/>
                <a:gd name="T22" fmla="*/ 6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2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3 w 108"/>
                <a:gd name="T65" fmla="*/ 1 h 109"/>
                <a:gd name="T66" fmla="*/ 3 w 108"/>
                <a:gd name="T67" fmla="*/ 1 h 109"/>
                <a:gd name="T68" fmla="*/ 4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9 w 108"/>
                <a:gd name="T83" fmla="*/ 2 h 109"/>
                <a:gd name="T84" fmla="*/ 9 w 108"/>
                <a:gd name="T85" fmla="*/ 2 h 109"/>
                <a:gd name="T86" fmla="*/ 10 w 108"/>
                <a:gd name="T87" fmla="*/ 2 h 109"/>
                <a:gd name="T88" fmla="*/ 10 w 108"/>
                <a:gd name="T89" fmla="*/ 3 h 109"/>
                <a:gd name="T90" fmla="*/ 10 w 108"/>
                <a:gd name="T91" fmla="*/ 3 h 109"/>
                <a:gd name="T92" fmla="*/ 10 w 108"/>
                <a:gd name="T93" fmla="*/ 3 h 109"/>
                <a:gd name="T94" fmla="*/ 10 w 108"/>
                <a:gd name="T95" fmla="*/ 4 h 109"/>
                <a:gd name="T96" fmla="*/ 10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8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2926"/>
            <p:cNvSpPr>
              <a:spLocks/>
            </p:cNvSpPr>
            <p:nvPr/>
          </p:nvSpPr>
          <p:spPr bwMode="auto">
            <a:xfrm>
              <a:off x="2624" y="3140"/>
              <a:ext cx="60" cy="57"/>
            </a:xfrm>
            <a:custGeom>
              <a:avLst/>
              <a:gdLst>
                <a:gd name="T0" fmla="*/ 10 w 108"/>
                <a:gd name="T1" fmla="*/ 4 h 109"/>
                <a:gd name="T2" fmla="*/ 10 w 108"/>
                <a:gd name="T3" fmla="*/ 5 h 109"/>
                <a:gd name="T4" fmla="*/ 10 w 108"/>
                <a:gd name="T5" fmla="*/ 5 h 109"/>
                <a:gd name="T6" fmla="*/ 10 w 108"/>
                <a:gd name="T7" fmla="*/ 6 h 109"/>
                <a:gd name="T8" fmla="*/ 9 w 108"/>
                <a:gd name="T9" fmla="*/ 6 h 109"/>
                <a:gd name="T10" fmla="*/ 9 w 108"/>
                <a:gd name="T11" fmla="*/ 7 h 109"/>
                <a:gd name="T12" fmla="*/ 9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7 w 108"/>
                <a:gd name="T21" fmla="*/ 8 h 109"/>
                <a:gd name="T22" fmla="*/ 6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1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4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9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10 w 108"/>
                <a:gd name="T89" fmla="*/ 3 h 109"/>
                <a:gd name="T90" fmla="*/ 10 w 108"/>
                <a:gd name="T91" fmla="*/ 3 h 109"/>
                <a:gd name="T92" fmla="*/ 10 w 108"/>
                <a:gd name="T93" fmla="*/ 3 h 109"/>
                <a:gd name="T94" fmla="*/ 10 w 108"/>
                <a:gd name="T95" fmla="*/ 4 h 109"/>
                <a:gd name="T96" fmla="*/ 10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7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8" y="85"/>
                  </a:lnTo>
                  <a:lnTo>
                    <a:pt x="95" y="89"/>
                  </a:lnTo>
                  <a:lnTo>
                    <a:pt x="91" y="94"/>
                  </a:lnTo>
                  <a:lnTo>
                    <a:pt x="84" y="100"/>
                  </a:lnTo>
                  <a:lnTo>
                    <a:pt x="79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2927"/>
            <p:cNvSpPr>
              <a:spLocks/>
            </p:cNvSpPr>
            <p:nvPr/>
          </p:nvSpPr>
          <p:spPr bwMode="auto">
            <a:xfrm>
              <a:off x="2711" y="3140"/>
              <a:ext cx="59" cy="57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6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8 h 109"/>
                <a:gd name="T22" fmla="*/ 5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2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5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8" y="61"/>
                  </a:lnTo>
                  <a:lnTo>
                    <a:pt x="106" y="65"/>
                  </a:lnTo>
                  <a:lnTo>
                    <a:pt x="103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79" y="103"/>
                  </a:lnTo>
                  <a:lnTo>
                    <a:pt x="75" y="104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4" y="109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3" y="33"/>
                  </a:lnTo>
                  <a:lnTo>
                    <a:pt x="106" y="38"/>
                  </a:lnTo>
                  <a:lnTo>
                    <a:pt x="106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2928"/>
            <p:cNvSpPr>
              <a:spLocks/>
            </p:cNvSpPr>
            <p:nvPr/>
          </p:nvSpPr>
          <p:spPr bwMode="auto">
            <a:xfrm>
              <a:off x="2800" y="3140"/>
              <a:ext cx="59" cy="57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6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8 h 109"/>
                <a:gd name="T22" fmla="*/ 5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1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5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6" y="61"/>
                  </a:lnTo>
                  <a:lnTo>
                    <a:pt x="106" y="65"/>
                  </a:lnTo>
                  <a:lnTo>
                    <a:pt x="103" y="76"/>
                  </a:lnTo>
                  <a:lnTo>
                    <a:pt x="97" y="85"/>
                  </a:lnTo>
                  <a:lnTo>
                    <a:pt x="94" y="89"/>
                  </a:lnTo>
                  <a:lnTo>
                    <a:pt x="91" y="94"/>
                  </a:lnTo>
                  <a:lnTo>
                    <a:pt x="84" y="100"/>
                  </a:lnTo>
                  <a:lnTo>
                    <a:pt x="79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7" y="24"/>
                  </a:lnTo>
                  <a:lnTo>
                    <a:pt x="100" y="29"/>
                  </a:lnTo>
                  <a:lnTo>
                    <a:pt x="103" y="33"/>
                  </a:lnTo>
                  <a:lnTo>
                    <a:pt x="105" y="38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2929"/>
            <p:cNvSpPr>
              <a:spLocks/>
            </p:cNvSpPr>
            <p:nvPr/>
          </p:nvSpPr>
          <p:spPr bwMode="auto">
            <a:xfrm>
              <a:off x="2448" y="3081"/>
              <a:ext cx="59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0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2930"/>
            <p:cNvSpPr>
              <a:spLocks/>
            </p:cNvSpPr>
            <p:nvPr/>
          </p:nvSpPr>
          <p:spPr bwMode="auto">
            <a:xfrm>
              <a:off x="2534" y="3081"/>
              <a:ext cx="60" cy="59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6 h 108"/>
                <a:gd name="T6" fmla="*/ 10 w 108"/>
                <a:gd name="T7" fmla="*/ 7 h 108"/>
                <a:gd name="T8" fmla="*/ 9 w 108"/>
                <a:gd name="T9" fmla="*/ 8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1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3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4" y="75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2931"/>
            <p:cNvSpPr>
              <a:spLocks/>
            </p:cNvSpPr>
            <p:nvPr/>
          </p:nvSpPr>
          <p:spPr bwMode="auto">
            <a:xfrm>
              <a:off x="2624" y="3081"/>
              <a:ext cx="60" cy="59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6 h 108"/>
                <a:gd name="T6" fmla="*/ 10 w 108"/>
                <a:gd name="T7" fmla="*/ 7 h 108"/>
                <a:gd name="T8" fmla="*/ 9 w 108"/>
                <a:gd name="T9" fmla="*/ 8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0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2932"/>
            <p:cNvSpPr>
              <a:spLocks/>
            </p:cNvSpPr>
            <p:nvPr/>
          </p:nvSpPr>
          <p:spPr bwMode="auto">
            <a:xfrm>
              <a:off x="2711" y="3081"/>
              <a:ext cx="59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5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1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6" y="65"/>
                  </a:lnTo>
                  <a:lnTo>
                    <a:pt x="103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4" y="75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3" y="33"/>
                  </a:lnTo>
                  <a:lnTo>
                    <a:pt x="106" y="38"/>
                  </a:lnTo>
                  <a:lnTo>
                    <a:pt x="106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2933"/>
            <p:cNvSpPr>
              <a:spLocks/>
            </p:cNvSpPr>
            <p:nvPr/>
          </p:nvSpPr>
          <p:spPr bwMode="auto">
            <a:xfrm>
              <a:off x="2800" y="3081"/>
              <a:ext cx="59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5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0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6" y="60"/>
                  </a:lnTo>
                  <a:lnTo>
                    <a:pt x="106" y="65"/>
                  </a:lnTo>
                  <a:lnTo>
                    <a:pt x="103" y="75"/>
                  </a:lnTo>
                  <a:lnTo>
                    <a:pt x="97" y="84"/>
                  </a:lnTo>
                  <a:lnTo>
                    <a:pt x="94" y="89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7" y="24"/>
                  </a:lnTo>
                  <a:lnTo>
                    <a:pt x="100" y="29"/>
                  </a:lnTo>
                  <a:lnTo>
                    <a:pt x="103" y="33"/>
                  </a:lnTo>
                  <a:lnTo>
                    <a:pt x="105" y="38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2934"/>
            <p:cNvSpPr>
              <a:spLocks/>
            </p:cNvSpPr>
            <p:nvPr/>
          </p:nvSpPr>
          <p:spPr bwMode="auto">
            <a:xfrm>
              <a:off x="2887" y="3081"/>
              <a:ext cx="59" cy="59"/>
            </a:xfrm>
            <a:custGeom>
              <a:avLst/>
              <a:gdLst>
                <a:gd name="T0" fmla="*/ 9 w 109"/>
                <a:gd name="T1" fmla="*/ 5 h 108"/>
                <a:gd name="T2" fmla="*/ 9 w 109"/>
                <a:gd name="T3" fmla="*/ 5 h 108"/>
                <a:gd name="T4" fmla="*/ 9 w 109"/>
                <a:gd name="T5" fmla="*/ 6 h 108"/>
                <a:gd name="T6" fmla="*/ 9 w 109"/>
                <a:gd name="T7" fmla="*/ 7 h 108"/>
                <a:gd name="T8" fmla="*/ 9 w 109"/>
                <a:gd name="T9" fmla="*/ 8 h 108"/>
                <a:gd name="T10" fmla="*/ 9 w 109"/>
                <a:gd name="T11" fmla="*/ 8 h 108"/>
                <a:gd name="T12" fmla="*/ 8 w 109"/>
                <a:gd name="T13" fmla="*/ 8 h 108"/>
                <a:gd name="T14" fmla="*/ 8 w 109"/>
                <a:gd name="T15" fmla="*/ 9 h 108"/>
                <a:gd name="T16" fmla="*/ 6 w 109"/>
                <a:gd name="T17" fmla="*/ 9 h 108"/>
                <a:gd name="T18" fmla="*/ 6 w 109"/>
                <a:gd name="T19" fmla="*/ 9 h 108"/>
                <a:gd name="T20" fmla="*/ 6 w 109"/>
                <a:gd name="T21" fmla="*/ 9 h 108"/>
                <a:gd name="T22" fmla="*/ 5 w 109"/>
                <a:gd name="T23" fmla="*/ 9 h 108"/>
                <a:gd name="T24" fmla="*/ 5 w 109"/>
                <a:gd name="T25" fmla="*/ 9 h 108"/>
                <a:gd name="T26" fmla="*/ 4 w 109"/>
                <a:gd name="T27" fmla="*/ 9 h 108"/>
                <a:gd name="T28" fmla="*/ 3 w 109"/>
                <a:gd name="T29" fmla="*/ 9 h 108"/>
                <a:gd name="T30" fmla="*/ 2 w 109"/>
                <a:gd name="T31" fmla="*/ 9 h 108"/>
                <a:gd name="T32" fmla="*/ 2 w 109"/>
                <a:gd name="T33" fmla="*/ 8 h 108"/>
                <a:gd name="T34" fmla="*/ 2 w 109"/>
                <a:gd name="T35" fmla="*/ 8 h 108"/>
                <a:gd name="T36" fmla="*/ 1 w 109"/>
                <a:gd name="T37" fmla="*/ 8 h 108"/>
                <a:gd name="T38" fmla="*/ 1 w 109"/>
                <a:gd name="T39" fmla="*/ 7 h 108"/>
                <a:gd name="T40" fmla="*/ 1 w 109"/>
                <a:gd name="T41" fmla="*/ 7 h 108"/>
                <a:gd name="T42" fmla="*/ 1 w 109"/>
                <a:gd name="T43" fmla="*/ 6 h 108"/>
                <a:gd name="T44" fmla="*/ 1 w 109"/>
                <a:gd name="T45" fmla="*/ 6 h 108"/>
                <a:gd name="T46" fmla="*/ 0 w 109"/>
                <a:gd name="T47" fmla="*/ 5 h 108"/>
                <a:gd name="T48" fmla="*/ 0 w 109"/>
                <a:gd name="T49" fmla="*/ 5 h 108"/>
                <a:gd name="T50" fmla="*/ 0 w 109"/>
                <a:gd name="T51" fmla="*/ 4 h 108"/>
                <a:gd name="T52" fmla="*/ 1 w 109"/>
                <a:gd name="T53" fmla="*/ 4 h 108"/>
                <a:gd name="T54" fmla="*/ 1 w 109"/>
                <a:gd name="T55" fmla="*/ 3 h 108"/>
                <a:gd name="T56" fmla="*/ 1 w 109"/>
                <a:gd name="T57" fmla="*/ 2 h 108"/>
                <a:gd name="T58" fmla="*/ 1 w 109"/>
                <a:gd name="T59" fmla="*/ 2 h 108"/>
                <a:gd name="T60" fmla="*/ 2 w 109"/>
                <a:gd name="T61" fmla="*/ 2 h 108"/>
                <a:gd name="T62" fmla="*/ 2 w 109"/>
                <a:gd name="T63" fmla="*/ 1 h 108"/>
                <a:gd name="T64" fmla="*/ 3 w 109"/>
                <a:gd name="T65" fmla="*/ 1 h 108"/>
                <a:gd name="T66" fmla="*/ 3 w 109"/>
                <a:gd name="T67" fmla="*/ 1 h 108"/>
                <a:gd name="T68" fmla="*/ 3 w 109"/>
                <a:gd name="T69" fmla="*/ 1 h 108"/>
                <a:gd name="T70" fmla="*/ 4 w 109"/>
                <a:gd name="T71" fmla="*/ 1 h 108"/>
                <a:gd name="T72" fmla="*/ 5 w 109"/>
                <a:gd name="T73" fmla="*/ 0 h 108"/>
                <a:gd name="T74" fmla="*/ 5 w 109"/>
                <a:gd name="T75" fmla="*/ 1 h 108"/>
                <a:gd name="T76" fmla="*/ 6 w 109"/>
                <a:gd name="T77" fmla="*/ 1 h 108"/>
                <a:gd name="T78" fmla="*/ 8 w 109"/>
                <a:gd name="T79" fmla="*/ 1 h 108"/>
                <a:gd name="T80" fmla="*/ 8 w 109"/>
                <a:gd name="T81" fmla="*/ 1 h 108"/>
                <a:gd name="T82" fmla="*/ 8 w 109"/>
                <a:gd name="T83" fmla="*/ 2 h 108"/>
                <a:gd name="T84" fmla="*/ 9 w 109"/>
                <a:gd name="T85" fmla="*/ 2 h 108"/>
                <a:gd name="T86" fmla="*/ 9 w 109"/>
                <a:gd name="T87" fmla="*/ 3 h 108"/>
                <a:gd name="T88" fmla="*/ 9 w 109"/>
                <a:gd name="T89" fmla="*/ 3 h 108"/>
                <a:gd name="T90" fmla="*/ 9 w 109"/>
                <a:gd name="T91" fmla="*/ 3 h 108"/>
                <a:gd name="T92" fmla="*/ 9 w 109"/>
                <a:gd name="T93" fmla="*/ 4 h 108"/>
                <a:gd name="T94" fmla="*/ 9 w 109"/>
                <a:gd name="T95" fmla="*/ 4 h 108"/>
                <a:gd name="T96" fmla="*/ 9 w 109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" h="108">
                  <a:moveTo>
                    <a:pt x="109" y="54"/>
                  </a:moveTo>
                  <a:lnTo>
                    <a:pt x="109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7" y="89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80" y="102"/>
                  </a:lnTo>
                  <a:lnTo>
                    <a:pt x="76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5" y="108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5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10" y="84"/>
                  </a:lnTo>
                  <a:lnTo>
                    <a:pt x="8" y="80"/>
                  </a:lnTo>
                  <a:lnTo>
                    <a:pt x="5" y="75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5" y="0"/>
                  </a:lnTo>
                  <a:lnTo>
                    <a:pt x="65" y="1"/>
                  </a:lnTo>
                  <a:lnTo>
                    <a:pt x="76" y="4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4" y="17"/>
                  </a:lnTo>
                  <a:lnTo>
                    <a:pt x="100" y="24"/>
                  </a:lnTo>
                  <a:lnTo>
                    <a:pt x="103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9" y="48"/>
                  </a:lnTo>
                  <a:lnTo>
                    <a:pt x="109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2935"/>
            <p:cNvSpPr>
              <a:spLocks/>
            </p:cNvSpPr>
            <p:nvPr/>
          </p:nvSpPr>
          <p:spPr bwMode="auto">
            <a:xfrm>
              <a:off x="2887" y="3140"/>
              <a:ext cx="59" cy="57"/>
            </a:xfrm>
            <a:custGeom>
              <a:avLst/>
              <a:gdLst>
                <a:gd name="T0" fmla="*/ 9 w 109"/>
                <a:gd name="T1" fmla="*/ 4 h 109"/>
                <a:gd name="T2" fmla="*/ 9 w 109"/>
                <a:gd name="T3" fmla="*/ 5 h 109"/>
                <a:gd name="T4" fmla="*/ 9 w 109"/>
                <a:gd name="T5" fmla="*/ 5 h 109"/>
                <a:gd name="T6" fmla="*/ 9 w 109"/>
                <a:gd name="T7" fmla="*/ 6 h 109"/>
                <a:gd name="T8" fmla="*/ 9 w 109"/>
                <a:gd name="T9" fmla="*/ 6 h 109"/>
                <a:gd name="T10" fmla="*/ 9 w 109"/>
                <a:gd name="T11" fmla="*/ 7 h 109"/>
                <a:gd name="T12" fmla="*/ 8 w 109"/>
                <a:gd name="T13" fmla="*/ 7 h 109"/>
                <a:gd name="T14" fmla="*/ 8 w 109"/>
                <a:gd name="T15" fmla="*/ 7 h 109"/>
                <a:gd name="T16" fmla="*/ 6 w 109"/>
                <a:gd name="T17" fmla="*/ 8 h 109"/>
                <a:gd name="T18" fmla="*/ 6 w 109"/>
                <a:gd name="T19" fmla="*/ 8 h 109"/>
                <a:gd name="T20" fmla="*/ 6 w 109"/>
                <a:gd name="T21" fmla="*/ 8 h 109"/>
                <a:gd name="T22" fmla="*/ 5 w 109"/>
                <a:gd name="T23" fmla="*/ 8 h 109"/>
                <a:gd name="T24" fmla="*/ 5 w 109"/>
                <a:gd name="T25" fmla="*/ 8 h 109"/>
                <a:gd name="T26" fmla="*/ 4 w 109"/>
                <a:gd name="T27" fmla="*/ 8 h 109"/>
                <a:gd name="T28" fmla="*/ 3 w 109"/>
                <a:gd name="T29" fmla="*/ 8 h 109"/>
                <a:gd name="T30" fmla="*/ 2 w 109"/>
                <a:gd name="T31" fmla="*/ 7 h 109"/>
                <a:gd name="T32" fmla="*/ 2 w 109"/>
                <a:gd name="T33" fmla="*/ 7 h 109"/>
                <a:gd name="T34" fmla="*/ 2 w 109"/>
                <a:gd name="T35" fmla="*/ 7 h 109"/>
                <a:gd name="T36" fmla="*/ 1 w 109"/>
                <a:gd name="T37" fmla="*/ 6 h 109"/>
                <a:gd name="T38" fmla="*/ 1 w 109"/>
                <a:gd name="T39" fmla="*/ 6 h 109"/>
                <a:gd name="T40" fmla="*/ 1 w 109"/>
                <a:gd name="T41" fmla="*/ 6 h 109"/>
                <a:gd name="T42" fmla="*/ 1 w 109"/>
                <a:gd name="T43" fmla="*/ 5 h 109"/>
                <a:gd name="T44" fmla="*/ 1 w 109"/>
                <a:gd name="T45" fmla="*/ 5 h 109"/>
                <a:gd name="T46" fmla="*/ 0 w 109"/>
                <a:gd name="T47" fmla="*/ 5 h 109"/>
                <a:gd name="T48" fmla="*/ 0 w 109"/>
                <a:gd name="T49" fmla="*/ 4 h 109"/>
                <a:gd name="T50" fmla="*/ 0 w 109"/>
                <a:gd name="T51" fmla="*/ 4 h 109"/>
                <a:gd name="T52" fmla="*/ 1 w 109"/>
                <a:gd name="T53" fmla="*/ 3 h 109"/>
                <a:gd name="T54" fmla="*/ 1 w 109"/>
                <a:gd name="T55" fmla="*/ 3 h 109"/>
                <a:gd name="T56" fmla="*/ 1 w 109"/>
                <a:gd name="T57" fmla="*/ 2 h 109"/>
                <a:gd name="T58" fmla="*/ 1 w 109"/>
                <a:gd name="T59" fmla="*/ 2 h 109"/>
                <a:gd name="T60" fmla="*/ 2 w 109"/>
                <a:gd name="T61" fmla="*/ 2 h 109"/>
                <a:gd name="T62" fmla="*/ 2 w 109"/>
                <a:gd name="T63" fmla="*/ 1 h 109"/>
                <a:gd name="T64" fmla="*/ 3 w 109"/>
                <a:gd name="T65" fmla="*/ 1 h 109"/>
                <a:gd name="T66" fmla="*/ 3 w 109"/>
                <a:gd name="T67" fmla="*/ 1 h 109"/>
                <a:gd name="T68" fmla="*/ 3 w 109"/>
                <a:gd name="T69" fmla="*/ 1 h 109"/>
                <a:gd name="T70" fmla="*/ 4 w 109"/>
                <a:gd name="T71" fmla="*/ 1 h 109"/>
                <a:gd name="T72" fmla="*/ 5 w 109"/>
                <a:gd name="T73" fmla="*/ 0 h 109"/>
                <a:gd name="T74" fmla="*/ 5 w 109"/>
                <a:gd name="T75" fmla="*/ 1 h 109"/>
                <a:gd name="T76" fmla="*/ 6 w 109"/>
                <a:gd name="T77" fmla="*/ 1 h 109"/>
                <a:gd name="T78" fmla="*/ 8 w 109"/>
                <a:gd name="T79" fmla="*/ 1 h 109"/>
                <a:gd name="T80" fmla="*/ 8 w 109"/>
                <a:gd name="T81" fmla="*/ 1 h 109"/>
                <a:gd name="T82" fmla="*/ 8 w 109"/>
                <a:gd name="T83" fmla="*/ 2 h 109"/>
                <a:gd name="T84" fmla="*/ 9 w 109"/>
                <a:gd name="T85" fmla="*/ 2 h 109"/>
                <a:gd name="T86" fmla="*/ 9 w 109"/>
                <a:gd name="T87" fmla="*/ 2 h 109"/>
                <a:gd name="T88" fmla="*/ 9 w 109"/>
                <a:gd name="T89" fmla="*/ 3 h 109"/>
                <a:gd name="T90" fmla="*/ 9 w 109"/>
                <a:gd name="T91" fmla="*/ 3 h 109"/>
                <a:gd name="T92" fmla="*/ 9 w 109"/>
                <a:gd name="T93" fmla="*/ 3 h 109"/>
                <a:gd name="T94" fmla="*/ 9 w 109"/>
                <a:gd name="T95" fmla="*/ 4 h 109"/>
                <a:gd name="T96" fmla="*/ 9 w 109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" h="109">
                  <a:moveTo>
                    <a:pt x="109" y="54"/>
                  </a:moveTo>
                  <a:lnTo>
                    <a:pt x="109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100" y="85"/>
                  </a:lnTo>
                  <a:lnTo>
                    <a:pt x="97" y="89"/>
                  </a:lnTo>
                  <a:lnTo>
                    <a:pt x="94" y="94"/>
                  </a:lnTo>
                  <a:lnTo>
                    <a:pt x="85" y="100"/>
                  </a:lnTo>
                  <a:lnTo>
                    <a:pt x="80" y="103"/>
                  </a:lnTo>
                  <a:lnTo>
                    <a:pt x="76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5" y="109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5" y="100"/>
                  </a:lnTo>
                  <a:lnTo>
                    <a:pt x="20" y="97"/>
                  </a:lnTo>
                  <a:lnTo>
                    <a:pt x="17" y="94"/>
                  </a:lnTo>
                  <a:lnTo>
                    <a:pt x="10" y="85"/>
                  </a:lnTo>
                  <a:lnTo>
                    <a:pt x="8" y="80"/>
                  </a:lnTo>
                  <a:lnTo>
                    <a:pt x="5" y="76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5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4" y="17"/>
                  </a:lnTo>
                  <a:lnTo>
                    <a:pt x="100" y="24"/>
                  </a:lnTo>
                  <a:lnTo>
                    <a:pt x="103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9" y="48"/>
                  </a:lnTo>
                  <a:lnTo>
                    <a:pt x="109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Freeform 2936"/>
            <p:cNvSpPr>
              <a:spLocks/>
            </p:cNvSpPr>
            <p:nvPr/>
          </p:nvSpPr>
          <p:spPr bwMode="auto">
            <a:xfrm>
              <a:off x="2887" y="3197"/>
              <a:ext cx="59" cy="60"/>
            </a:xfrm>
            <a:custGeom>
              <a:avLst/>
              <a:gdLst>
                <a:gd name="T0" fmla="*/ 9 w 109"/>
                <a:gd name="T1" fmla="*/ 5 h 108"/>
                <a:gd name="T2" fmla="*/ 9 w 109"/>
                <a:gd name="T3" fmla="*/ 6 h 108"/>
                <a:gd name="T4" fmla="*/ 9 w 109"/>
                <a:gd name="T5" fmla="*/ 6 h 108"/>
                <a:gd name="T6" fmla="*/ 9 w 109"/>
                <a:gd name="T7" fmla="*/ 7 h 108"/>
                <a:gd name="T8" fmla="*/ 9 w 109"/>
                <a:gd name="T9" fmla="*/ 8 h 108"/>
                <a:gd name="T10" fmla="*/ 9 w 109"/>
                <a:gd name="T11" fmla="*/ 8 h 108"/>
                <a:gd name="T12" fmla="*/ 8 w 109"/>
                <a:gd name="T13" fmla="*/ 9 h 108"/>
                <a:gd name="T14" fmla="*/ 8 w 109"/>
                <a:gd name="T15" fmla="*/ 9 h 108"/>
                <a:gd name="T16" fmla="*/ 6 w 109"/>
                <a:gd name="T17" fmla="*/ 10 h 108"/>
                <a:gd name="T18" fmla="*/ 6 w 109"/>
                <a:gd name="T19" fmla="*/ 10 h 108"/>
                <a:gd name="T20" fmla="*/ 6 w 109"/>
                <a:gd name="T21" fmla="*/ 10 h 108"/>
                <a:gd name="T22" fmla="*/ 5 w 109"/>
                <a:gd name="T23" fmla="*/ 10 h 108"/>
                <a:gd name="T24" fmla="*/ 5 w 109"/>
                <a:gd name="T25" fmla="*/ 10 h 108"/>
                <a:gd name="T26" fmla="*/ 4 w 109"/>
                <a:gd name="T27" fmla="*/ 10 h 108"/>
                <a:gd name="T28" fmla="*/ 3 w 109"/>
                <a:gd name="T29" fmla="*/ 10 h 108"/>
                <a:gd name="T30" fmla="*/ 2 w 109"/>
                <a:gd name="T31" fmla="*/ 9 h 108"/>
                <a:gd name="T32" fmla="*/ 2 w 109"/>
                <a:gd name="T33" fmla="*/ 9 h 108"/>
                <a:gd name="T34" fmla="*/ 2 w 109"/>
                <a:gd name="T35" fmla="*/ 9 h 108"/>
                <a:gd name="T36" fmla="*/ 1 w 109"/>
                <a:gd name="T37" fmla="*/ 8 h 108"/>
                <a:gd name="T38" fmla="*/ 1 w 109"/>
                <a:gd name="T39" fmla="*/ 7 h 108"/>
                <a:gd name="T40" fmla="*/ 1 w 109"/>
                <a:gd name="T41" fmla="*/ 7 h 108"/>
                <a:gd name="T42" fmla="*/ 1 w 109"/>
                <a:gd name="T43" fmla="*/ 7 h 108"/>
                <a:gd name="T44" fmla="*/ 1 w 109"/>
                <a:gd name="T45" fmla="*/ 6 h 108"/>
                <a:gd name="T46" fmla="*/ 0 w 109"/>
                <a:gd name="T47" fmla="*/ 6 h 108"/>
                <a:gd name="T48" fmla="*/ 0 w 109"/>
                <a:gd name="T49" fmla="*/ 5 h 108"/>
                <a:gd name="T50" fmla="*/ 0 w 109"/>
                <a:gd name="T51" fmla="*/ 4 h 108"/>
                <a:gd name="T52" fmla="*/ 1 w 109"/>
                <a:gd name="T53" fmla="*/ 4 h 108"/>
                <a:gd name="T54" fmla="*/ 1 w 109"/>
                <a:gd name="T55" fmla="*/ 3 h 108"/>
                <a:gd name="T56" fmla="*/ 1 w 109"/>
                <a:gd name="T57" fmla="*/ 2 h 108"/>
                <a:gd name="T58" fmla="*/ 1 w 109"/>
                <a:gd name="T59" fmla="*/ 2 h 108"/>
                <a:gd name="T60" fmla="*/ 2 w 109"/>
                <a:gd name="T61" fmla="*/ 2 h 108"/>
                <a:gd name="T62" fmla="*/ 2 w 109"/>
                <a:gd name="T63" fmla="*/ 1 h 108"/>
                <a:gd name="T64" fmla="*/ 3 w 109"/>
                <a:gd name="T65" fmla="*/ 1 h 108"/>
                <a:gd name="T66" fmla="*/ 3 w 109"/>
                <a:gd name="T67" fmla="*/ 1 h 108"/>
                <a:gd name="T68" fmla="*/ 3 w 109"/>
                <a:gd name="T69" fmla="*/ 1 h 108"/>
                <a:gd name="T70" fmla="*/ 4 w 109"/>
                <a:gd name="T71" fmla="*/ 1 h 108"/>
                <a:gd name="T72" fmla="*/ 5 w 109"/>
                <a:gd name="T73" fmla="*/ 0 h 108"/>
                <a:gd name="T74" fmla="*/ 5 w 109"/>
                <a:gd name="T75" fmla="*/ 1 h 108"/>
                <a:gd name="T76" fmla="*/ 6 w 109"/>
                <a:gd name="T77" fmla="*/ 1 h 108"/>
                <a:gd name="T78" fmla="*/ 8 w 109"/>
                <a:gd name="T79" fmla="*/ 1 h 108"/>
                <a:gd name="T80" fmla="*/ 8 w 109"/>
                <a:gd name="T81" fmla="*/ 1 h 108"/>
                <a:gd name="T82" fmla="*/ 8 w 109"/>
                <a:gd name="T83" fmla="*/ 2 h 108"/>
                <a:gd name="T84" fmla="*/ 9 w 109"/>
                <a:gd name="T85" fmla="*/ 2 h 108"/>
                <a:gd name="T86" fmla="*/ 9 w 109"/>
                <a:gd name="T87" fmla="*/ 3 h 108"/>
                <a:gd name="T88" fmla="*/ 9 w 109"/>
                <a:gd name="T89" fmla="*/ 3 h 108"/>
                <a:gd name="T90" fmla="*/ 9 w 109"/>
                <a:gd name="T91" fmla="*/ 4 h 108"/>
                <a:gd name="T92" fmla="*/ 9 w 109"/>
                <a:gd name="T93" fmla="*/ 4 h 108"/>
                <a:gd name="T94" fmla="*/ 9 w 109"/>
                <a:gd name="T95" fmla="*/ 4 h 108"/>
                <a:gd name="T96" fmla="*/ 9 w 109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" h="108">
                  <a:moveTo>
                    <a:pt x="109" y="54"/>
                  </a:moveTo>
                  <a:lnTo>
                    <a:pt x="109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7" y="88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80" y="102"/>
                  </a:lnTo>
                  <a:lnTo>
                    <a:pt x="76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5" y="108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5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10" y="84"/>
                  </a:lnTo>
                  <a:lnTo>
                    <a:pt x="8" y="79"/>
                  </a:lnTo>
                  <a:lnTo>
                    <a:pt x="5" y="75"/>
                  </a:lnTo>
                  <a:lnTo>
                    <a:pt x="3" y="70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3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5" y="0"/>
                  </a:lnTo>
                  <a:lnTo>
                    <a:pt x="65" y="1"/>
                  </a:lnTo>
                  <a:lnTo>
                    <a:pt x="76" y="4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4" y="16"/>
                  </a:lnTo>
                  <a:lnTo>
                    <a:pt x="100" y="24"/>
                  </a:lnTo>
                  <a:lnTo>
                    <a:pt x="103" y="28"/>
                  </a:lnTo>
                  <a:lnTo>
                    <a:pt x="104" y="33"/>
                  </a:lnTo>
                  <a:lnTo>
                    <a:pt x="107" y="37"/>
                  </a:lnTo>
                  <a:lnTo>
                    <a:pt x="107" y="43"/>
                  </a:lnTo>
                  <a:lnTo>
                    <a:pt x="109" y="48"/>
                  </a:lnTo>
                  <a:lnTo>
                    <a:pt x="109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Freeform 2937"/>
            <p:cNvSpPr>
              <a:spLocks/>
            </p:cNvSpPr>
            <p:nvPr/>
          </p:nvSpPr>
          <p:spPr bwMode="auto">
            <a:xfrm>
              <a:off x="2448" y="3373"/>
              <a:ext cx="59" cy="58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7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3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1" y="28"/>
                  </a:lnTo>
                  <a:lnTo>
                    <a:pt x="104" y="33"/>
                  </a:lnTo>
                  <a:lnTo>
                    <a:pt x="105" y="37"/>
                  </a:lnTo>
                  <a:lnTo>
                    <a:pt x="107" y="43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2938"/>
            <p:cNvSpPr>
              <a:spLocks/>
            </p:cNvSpPr>
            <p:nvPr/>
          </p:nvSpPr>
          <p:spPr bwMode="auto">
            <a:xfrm>
              <a:off x="2534" y="3373"/>
              <a:ext cx="60" cy="58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5 h 108"/>
                <a:gd name="T6" fmla="*/ 10 w 108"/>
                <a:gd name="T7" fmla="*/ 6 h 108"/>
                <a:gd name="T8" fmla="*/ 9 w 108"/>
                <a:gd name="T9" fmla="*/ 7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2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3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79"/>
                  </a:lnTo>
                  <a:lnTo>
                    <a:pt x="4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4" y="33"/>
                  </a:lnTo>
                  <a:lnTo>
                    <a:pt x="107" y="37"/>
                  </a:lnTo>
                  <a:lnTo>
                    <a:pt x="107" y="43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2939"/>
            <p:cNvSpPr>
              <a:spLocks/>
            </p:cNvSpPr>
            <p:nvPr/>
          </p:nvSpPr>
          <p:spPr bwMode="auto">
            <a:xfrm>
              <a:off x="2624" y="3373"/>
              <a:ext cx="60" cy="58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5 h 108"/>
                <a:gd name="T6" fmla="*/ 10 w 108"/>
                <a:gd name="T7" fmla="*/ 6 h 108"/>
                <a:gd name="T8" fmla="*/ 9 w 108"/>
                <a:gd name="T9" fmla="*/ 7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3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6"/>
                  </a:lnTo>
                  <a:lnTo>
                    <a:pt x="98" y="24"/>
                  </a:lnTo>
                  <a:lnTo>
                    <a:pt x="101" y="28"/>
                  </a:lnTo>
                  <a:lnTo>
                    <a:pt x="104" y="33"/>
                  </a:lnTo>
                  <a:lnTo>
                    <a:pt x="105" y="37"/>
                  </a:lnTo>
                  <a:lnTo>
                    <a:pt x="107" y="43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2940"/>
            <p:cNvSpPr>
              <a:spLocks/>
            </p:cNvSpPr>
            <p:nvPr/>
          </p:nvSpPr>
          <p:spPr bwMode="auto">
            <a:xfrm>
              <a:off x="2711" y="3373"/>
              <a:ext cx="59" cy="58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7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5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3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6" y="64"/>
                  </a:lnTo>
                  <a:lnTo>
                    <a:pt x="103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79"/>
                  </a:lnTo>
                  <a:lnTo>
                    <a:pt x="4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6" y="37"/>
                  </a:lnTo>
                  <a:lnTo>
                    <a:pt x="106" y="43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2941"/>
            <p:cNvSpPr>
              <a:spLocks/>
            </p:cNvSpPr>
            <p:nvPr/>
          </p:nvSpPr>
          <p:spPr bwMode="auto">
            <a:xfrm>
              <a:off x="2800" y="3373"/>
              <a:ext cx="59" cy="58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7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5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3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6" y="60"/>
                  </a:lnTo>
                  <a:lnTo>
                    <a:pt x="106" y="64"/>
                  </a:lnTo>
                  <a:lnTo>
                    <a:pt x="103" y="75"/>
                  </a:lnTo>
                  <a:lnTo>
                    <a:pt x="97" y="84"/>
                  </a:lnTo>
                  <a:lnTo>
                    <a:pt x="94" y="89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6"/>
                  </a:lnTo>
                  <a:lnTo>
                    <a:pt x="97" y="24"/>
                  </a:lnTo>
                  <a:lnTo>
                    <a:pt x="100" y="28"/>
                  </a:lnTo>
                  <a:lnTo>
                    <a:pt x="103" y="33"/>
                  </a:lnTo>
                  <a:lnTo>
                    <a:pt x="105" y="37"/>
                  </a:lnTo>
                  <a:lnTo>
                    <a:pt x="106" y="43"/>
                  </a:lnTo>
                  <a:lnTo>
                    <a:pt x="106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2942"/>
            <p:cNvSpPr>
              <a:spLocks/>
            </p:cNvSpPr>
            <p:nvPr/>
          </p:nvSpPr>
          <p:spPr bwMode="auto">
            <a:xfrm>
              <a:off x="2448" y="3315"/>
              <a:ext cx="59" cy="58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7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9 h 109"/>
                <a:gd name="T22" fmla="*/ 6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1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7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8" y="85"/>
                  </a:lnTo>
                  <a:lnTo>
                    <a:pt x="95" y="89"/>
                  </a:lnTo>
                  <a:lnTo>
                    <a:pt x="92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2943"/>
            <p:cNvSpPr>
              <a:spLocks/>
            </p:cNvSpPr>
            <p:nvPr/>
          </p:nvSpPr>
          <p:spPr bwMode="auto">
            <a:xfrm>
              <a:off x="2534" y="3315"/>
              <a:ext cx="60" cy="58"/>
            </a:xfrm>
            <a:custGeom>
              <a:avLst/>
              <a:gdLst>
                <a:gd name="T0" fmla="*/ 10 w 108"/>
                <a:gd name="T1" fmla="*/ 4 h 109"/>
                <a:gd name="T2" fmla="*/ 10 w 108"/>
                <a:gd name="T3" fmla="*/ 5 h 109"/>
                <a:gd name="T4" fmla="*/ 10 w 108"/>
                <a:gd name="T5" fmla="*/ 5 h 109"/>
                <a:gd name="T6" fmla="*/ 10 w 108"/>
                <a:gd name="T7" fmla="*/ 6 h 109"/>
                <a:gd name="T8" fmla="*/ 9 w 108"/>
                <a:gd name="T9" fmla="*/ 7 h 109"/>
                <a:gd name="T10" fmla="*/ 9 w 108"/>
                <a:gd name="T11" fmla="*/ 7 h 109"/>
                <a:gd name="T12" fmla="*/ 9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7 w 108"/>
                <a:gd name="T21" fmla="*/ 9 h 109"/>
                <a:gd name="T22" fmla="*/ 6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2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3 w 108"/>
                <a:gd name="T65" fmla="*/ 1 h 109"/>
                <a:gd name="T66" fmla="*/ 3 w 108"/>
                <a:gd name="T67" fmla="*/ 1 h 109"/>
                <a:gd name="T68" fmla="*/ 4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9 w 108"/>
                <a:gd name="T83" fmla="*/ 2 h 109"/>
                <a:gd name="T84" fmla="*/ 9 w 108"/>
                <a:gd name="T85" fmla="*/ 2 h 109"/>
                <a:gd name="T86" fmla="*/ 10 w 108"/>
                <a:gd name="T87" fmla="*/ 2 h 109"/>
                <a:gd name="T88" fmla="*/ 10 w 108"/>
                <a:gd name="T89" fmla="*/ 3 h 109"/>
                <a:gd name="T90" fmla="*/ 10 w 108"/>
                <a:gd name="T91" fmla="*/ 3 h 109"/>
                <a:gd name="T92" fmla="*/ 10 w 108"/>
                <a:gd name="T93" fmla="*/ 3 h 109"/>
                <a:gd name="T94" fmla="*/ 10 w 108"/>
                <a:gd name="T95" fmla="*/ 4 h 109"/>
                <a:gd name="T96" fmla="*/ 10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8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2944"/>
            <p:cNvSpPr>
              <a:spLocks/>
            </p:cNvSpPr>
            <p:nvPr/>
          </p:nvSpPr>
          <p:spPr bwMode="auto">
            <a:xfrm>
              <a:off x="2624" y="3315"/>
              <a:ext cx="60" cy="58"/>
            </a:xfrm>
            <a:custGeom>
              <a:avLst/>
              <a:gdLst>
                <a:gd name="T0" fmla="*/ 10 w 108"/>
                <a:gd name="T1" fmla="*/ 4 h 109"/>
                <a:gd name="T2" fmla="*/ 10 w 108"/>
                <a:gd name="T3" fmla="*/ 5 h 109"/>
                <a:gd name="T4" fmla="*/ 10 w 108"/>
                <a:gd name="T5" fmla="*/ 5 h 109"/>
                <a:gd name="T6" fmla="*/ 10 w 108"/>
                <a:gd name="T7" fmla="*/ 6 h 109"/>
                <a:gd name="T8" fmla="*/ 9 w 108"/>
                <a:gd name="T9" fmla="*/ 7 h 109"/>
                <a:gd name="T10" fmla="*/ 9 w 108"/>
                <a:gd name="T11" fmla="*/ 7 h 109"/>
                <a:gd name="T12" fmla="*/ 9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7 w 108"/>
                <a:gd name="T21" fmla="*/ 9 h 109"/>
                <a:gd name="T22" fmla="*/ 6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1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4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9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10 w 108"/>
                <a:gd name="T89" fmla="*/ 3 h 109"/>
                <a:gd name="T90" fmla="*/ 10 w 108"/>
                <a:gd name="T91" fmla="*/ 3 h 109"/>
                <a:gd name="T92" fmla="*/ 10 w 108"/>
                <a:gd name="T93" fmla="*/ 3 h 109"/>
                <a:gd name="T94" fmla="*/ 10 w 108"/>
                <a:gd name="T95" fmla="*/ 4 h 109"/>
                <a:gd name="T96" fmla="*/ 10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7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8" y="85"/>
                  </a:lnTo>
                  <a:lnTo>
                    <a:pt x="95" y="89"/>
                  </a:lnTo>
                  <a:lnTo>
                    <a:pt x="91" y="94"/>
                  </a:lnTo>
                  <a:lnTo>
                    <a:pt x="84" y="100"/>
                  </a:lnTo>
                  <a:lnTo>
                    <a:pt x="79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2945"/>
            <p:cNvSpPr>
              <a:spLocks/>
            </p:cNvSpPr>
            <p:nvPr/>
          </p:nvSpPr>
          <p:spPr bwMode="auto">
            <a:xfrm>
              <a:off x="2711" y="3315"/>
              <a:ext cx="59" cy="58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7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9 h 109"/>
                <a:gd name="T22" fmla="*/ 5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2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5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8" y="61"/>
                  </a:lnTo>
                  <a:lnTo>
                    <a:pt x="106" y="65"/>
                  </a:lnTo>
                  <a:lnTo>
                    <a:pt x="103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79" y="103"/>
                  </a:lnTo>
                  <a:lnTo>
                    <a:pt x="75" y="104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4" y="109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3" y="33"/>
                  </a:lnTo>
                  <a:lnTo>
                    <a:pt x="106" y="38"/>
                  </a:lnTo>
                  <a:lnTo>
                    <a:pt x="106" y="44"/>
                  </a:lnTo>
                  <a:lnTo>
                    <a:pt x="108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2946"/>
            <p:cNvSpPr>
              <a:spLocks/>
            </p:cNvSpPr>
            <p:nvPr/>
          </p:nvSpPr>
          <p:spPr bwMode="auto">
            <a:xfrm>
              <a:off x="2800" y="3314"/>
              <a:ext cx="59" cy="59"/>
            </a:xfrm>
            <a:custGeom>
              <a:avLst/>
              <a:gdLst>
                <a:gd name="T0" fmla="*/ 9 w 108"/>
                <a:gd name="T1" fmla="*/ 5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8 h 109"/>
                <a:gd name="T10" fmla="*/ 8 w 108"/>
                <a:gd name="T11" fmla="*/ 8 h 109"/>
                <a:gd name="T12" fmla="*/ 8 w 108"/>
                <a:gd name="T13" fmla="*/ 8 h 109"/>
                <a:gd name="T14" fmla="*/ 8 w 108"/>
                <a:gd name="T15" fmla="*/ 9 h 109"/>
                <a:gd name="T16" fmla="*/ 7 w 108"/>
                <a:gd name="T17" fmla="*/ 9 h 109"/>
                <a:gd name="T18" fmla="*/ 7 w 108"/>
                <a:gd name="T19" fmla="*/ 9 h 109"/>
                <a:gd name="T20" fmla="*/ 6 w 108"/>
                <a:gd name="T21" fmla="*/ 9 h 109"/>
                <a:gd name="T22" fmla="*/ 5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9 h 109"/>
                <a:gd name="T30" fmla="*/ 2 w 108"/>
                <a:gd name="T31" fmla="*/ 9 h 109"/>
                <a:gd name="T32" fmla="*/ 2 w 108"/>
                <a:gd name="T33" fmla="*/ 9 h 109"/>
                <a:gd name="T34" fmla="*/ 1 w 108"/>
                <a:gd name="T35" fmla="*/ 8 h 109"/>
                <a:gd name="T36" fmla="*/ 1 w 108"/>
                <a:gd name="T37" fmla="*/ 8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5 h 109"/>
                <a:gd name="T50" fmla="*/ 0 w 108"/>
                <a:gd name="T51" fmla="*/ 4 h 109"/>
                <a:gd name="T52" fmla="*/ 0 w 108"/>
                <a:gd name="T53" fmla="*/ 4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5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3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4 h 109"/>
                <a:gd name="T94" fmla="*/ 9 w 108"/>
                <a:gd name="T95" fmla="*/ 4 h 109"/>
                <a:gd name="T96" fmla="*/ 9 w 108"/>
                <a:gd name="T97" fmla="*/ 5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6" y="61"/>
                  </a:lnTo>
                  <a:lnTo>
                    <a:pt x="106" y="65"/>
                  </a:lnTo>
                  <a:lnTo>
                    <a:pt x="103" y="76"/>
                  </a:lnTo>
                  <a:lnTo>
                    <a:pt x="97" y="85"/>
                  </a:lnTo>
                  <a:lnTo>
                    <a:pt x="94" y="89"/>
                  </a:lnTo>
                  <a:lnTo>
                    <a:pt x="91" y="94"/>
                  </a:lnTo>
                  <a:lnTo>
                    <a:pt x="84" y="100"/>
                  </a:lnTo>
                  <a:lnTo>
                    <a:pt x="79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7" y="24"/>
                  </a:lnTo>
                  <a:lnTo>
                    <a:pt x="100" y="29"/>
                  </a:lnTo>
                  <a:lnTo>
                    <a:pt x="103" y="33"/>
                  </a:lnTo>
                  <a:lnTo>
                    <a:pt x="105" y="38"/>
                  </a:lnTo>
                  <a:lnTo>
                    <a:pt x="106" y="44"/>
                  </a:lnTo>
                  <a:lnTo>
                    <a:pt x="106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2947"/>
            <p:cNvSpPr>
              <a:spLocks/>
            </p:cNvSpPr>
            <p:nvPr/>
          </p:nvSpPr>
          <p:spPr bwMode="auto">
            <a:xfrm>
              <a:off x="2448" y="3257"/>
              <a:ext cx="59" cy="57"/>
            </a:xfrm>
            <a:custGeom>
              <a:avLst/>
              <a:gdLst>
                <a:gd name="T0" fmla="*/ 9 w 108"/>
                <a:gd name="T1" fmla="*/ 4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6 h 108"/>
                <a:gd name="T10" fmla="*/ 8 w 108"/>
                <a:gd name="T11" fmla="*/ 7 h 108"/>
                <a:gd name="T12" fmla="*/ 8 w 108"/>
                <a:gd name="T13" fmla="*/ 7 h 108"/>
                <a:gd name="T14" fmla="*/ 8 w 108"/>
                <a:gd name="T15" fmla="*/ 7 h 108"/>
                <a:gd name="T16" fmla="*/ 7 w 108"/>
                <a:gd name="T17" fmla="*/ 8 h 108"/>
                <a:gd name="T18" fmla="*/ 7 w 108"/>
                <a:gd name="T19" fmla="*/ 8 h 108"/>
                <a:gd name="T20" fmla="*/ 6 w 108"/>
                <a:gd name="T21" fmla="*/ 8 h 108"/>
                <a:gd name="T22" fmla="*/ 6 w 108"/>
                <a:gd name="T23" fmla="*/ 8 h 108"/>
                <a:gd name="T24" fmla="*/ 5 w 108"/>
                <a:gd name="T25" fmla="*/ 8 h 108"/>
                <a:gd name="T26" fmla="*/ 4 w 108"/>
                <a:gd name="T27" fmla="*/ 8 h 108"/>
                <a:gd name="T28" fmla="*/ 3 w 108"/>
                <a:gd name="T29" fmla="*/ 8 h 108"/>
                <a:gd name="T30" fmla="*/ 2 w 108"/>
                <a:gd name="T31" fmla="*/ 7 h 108"/>
                <a:gd name="T32" fmla="*/ 2 w 108"/>
                <a:gd name="T33" fmla="*/ 7 h 108"/>
                <a:gd name="T34" fmla="*/ 1 w 108"/>
                <a:gd name="T35" fmla="*/ 7 h 108"/>
                <a:gd name="T36" fmla="*/ 1 w 108"/>
                <a:gd name="T37" fmla="*/ 6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4 h 108"/>
                <a:gd name="T50" fmla="*/ 0 w 108"/>
                <a:gd name="T51" fmla="*/ 4 h 108"/>
                <a:gd name="T52" fmla="*/ 0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3 h 108"/>
                <a:gd name="T94" fmla="*/ 9 w 108"/>
                <a:gd name="T95" fmla="*/ 4 h 108"/>
                <a:gd name="T96" fmla="*/ 9 w 108"/>
                <a:gd name="T97" fmla="*/ 4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2948"/>
            <p:cNvSpPr>
              <a:spLocks/>
            </p:cNvSpPr>
            <p:nvPr/>
          </p:nvSpPr>
          <p:spPr bwMode="auto">
            <a:xfrm>
              <a:off x="2534" y="3257"/>
              <a:ext cx="60" cy="57"/>
            </a:xfrm>
            <a:custGeom>
              <a:avLst/>
              <a:gdLst>
                <a:gd name="T0" fmla="*/ 10 w 108"/>
                <a:gd name="T1" fmla="*/ 4 h 108"/>
                <a:gd name="T2" fmla="*/ 10 w 108"/>
                <a:gd name="T3" fmla="*/ 5 h 108"/>
                <a:gd name="T4" fmla="*/ 10 w 108"/>
                <a:gd name="T5" fmla="*/ 5 h 108"/>
                <a:gd name="T6" fmla="*/ 10 w 108"/>
                <a:gd name="T7" fmla="*/ 6 h 108"/>
                <a:gd name="T8" fmla="*/ 9 w 108"/>
                <a:gd name="T9" fmla="*/ 6 h 108"/>
                <a:gd name="T10" fmla="*/ 9 w 108"/>
                <a:gd name="T11" fmla="*/ 7 h 108"/>
                <a:gd name="T12" fmla="*/ 9 w 108"/>
                <a:gd name="T13" fmla="*/ 7 h 108"/>
                <a:gd name="T14" fmla="*/ 8 w 108"/>
                <a:gd name="T15" fmla="*/ 7 h 108"/>
                <a:gd name="T16" fmla="*/ 7 w 108"/>
                <a:gd name="T17" fmla="*/ 8 h 108"/>
                <a:gd name="T18" fmla="*/ 7 w 108"/>
                <a:gd name="T19" fmla="*/ 8 h 108"/>
                <a:gd name="T20" fmla="*/ 7 w 108"/>
                <a:gd name="T21" fmla="*/ 8 h 108"/>
                <a:gd name="T22" fmla="*/ 6 w 108"/>
                <a:gd name="T23" fmla="*/ 8 h 108"/>
                <a:gd name="T24" fmla="*/ 5 w 108"/>
                <a:gd name="T25" fmla="*/ 8 h 108"/>
                <a:gd name="T26" fmla="*/ 4 w 108"/>
                <a:gd name="T27" fmla="*/ 8 h 108"/>
                <a:gd name="T28" fmla="*/ 3 w 108"/>
                <a:gd name="T29" fmla="*/ 8 h 108"/>
                <a:gd name="T30" fmla="*/ 2 w 108"/>
                <a:gd name="T31" fmla="*/ 7 h 108"/>
                <a:gd name="T32" fmla="*/ 2 w 108"/>
                <a:gd name="T33" fmla="*/ 7 h 108"/>
                <a:gd name="T34" fmla="*/ 2 w 108"/>
                <a:gd name="T35" fmla="*/ 7 h 108"/>
                <a:gd name="T36" fmla="*/ 1 w 108"/>
                <a:gd name="T37" fmla="*/ 6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4 h 108"/>
                <a:gd name="T50" fmla="*/ 0 w 108"/>
                <a:gd name="T51" fmla="*/ 4 h 108"/>
                <a:gd name="T52" fmla="*/ 1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2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3 h 108"/>
                <a:gd name="T94" fmla="*/ 10 w 108"/>
                <a:gd name="T95" fmla="*/ 4 h 108"/>
                <a:gd name="T96" fmla="*/ 10 w 108"/>
                <a:gd name="T97" fmla="*/ 4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4" y="75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2949"/>
            <p:cNvSpPr>
              <a:spLocks/>
            </p:cNvSpPr>
            <p:nvPr/>
          </p:nvSpPr>
          <p:spPr bwMode="auto">
            <a:xfrm>
              <a:off x="2624" y="3257"/>
              <a:ext cx="60" cy="57"/>
            </a:xfrm>
            <a:custGeom>
              <a:avLst/>
              <a:gdLst>
                <a:gd name="T0" fmla="*/ 10 w 108"/>
                <a:gd name="T1" fmla="*/ 4 h 108"/>
                <a:gd name="T2" fmla="*/ 10 w 108"/>
                <a:gd name="T3" fmla="*/ 5 h 108"/>
                <a:gd name="T4" fmla="*/ 10 w 108"/>
                <a:gd name="T5" fmla="*/ 5 h 108"/>
                <a:gd name="T6" fmla="*/ 10 w 108"/>
                <a:gd name="T7" fmla="*/ 6 h 108"/>
                <a:gd name="T8" fmla="*/ 9 w 108"/>
                <a:gd name="T9" fmla="*/ 6 h 108"/>
                <a:gd name="T10" fmla="*/ 9 w 108"/>
                <a:gd name="T11" fmla="*/ 7 h 108"/>
                <a:gd name="T12" fmla="*/ 9 w 108"/>
                <a:gd name="T13" fmla="*/ 7 h 108"/>
                <a:gd name="T14" fmla="*/ 8 w 108"/>
                <a:gd name="T15" fmla="*/ 7 h 108"/>
                <a:gd name="T16" fmla="*/ 7 w 108"/>
                <a:gd name="T17" fmla="*/ 8 h 108"/>
                <a:gd name="T18" fmla="*/ 7 w 108"/>
                <a:gd name="T19" fmla="*/ 8 h 108"/>
                <a:gd name="T20" fmla="*/ 7 w 108"/>
                <a:gd name="T21" fmla="*/ 8 h 108"/>
                <a:gd name="T22" fmla="*/ 6 w 108"/>
                <a:gd name="T23" fmla="*/ 8 h 108"/>
                <a:gd name="T24" fmla="*/ 5 w 108"/>
                <a:gd name="T25" fmla="*/ 8 h 108"/>
                <a:gd name="T26" fmla="*/ 4 w 108"/>
                <a:gd name="T27" fmla="*/ 8 h 108"/>
                <a:gd name="T28" fmla="*/ 3 w 108"/>
                <a:gd name="T29" fmla="*/ 8 h 108"/>
                <a:gd name="T30" fmla="*/ 2 w 108"/>
                <a:gd name="T31" fmla="*/ 7 h 108"/>
                <a:gd name="T32" fmla="*/ 2 w 108"/>
                <a:gd name="T33" fmla="*/ 7 h 108"/>
                <a:gd name="T34" fmla="*/ 1 w 108"/>
                <a:gd name="T35" fmla="*/ 7 h 108"/>
                <a:gd name="T36" fmla="*/ 1 w 108"/>
                <a:gd name="T37" fmla="*/ 6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4 h 108"/>
                <a:gd name="T50" fmla="*/ 0 w 108"/>
                <a:gd name="T51" fmla="*/ 4 h 108"/>
                <a:gd name="T52" fmla="*/ 0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3 h 108"/>
                <a:gd name="T94" fmla="*/ 10 w 108"/>
                <a:gd name="T95" fmla="*/ 4 h 108"/>
                <a:gd name="T96" fmla="*/ 10 w 108"/>
                <a:gd name="T97" fmla="*/ 4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2950"/>
            <p:cNvSpPr>
              <a:spLocks/>
            </p:cNvSpPr>
            <p:nvPr/>
          </p:nvSpPr>
          <p:spPr bwMode="auto">
            <a:xfrm>
              <a:off x="2711" y="3257"/>
              <a:ext cx="59" cy="57"/>
            </a:xfrm>
            <a:custGeom>
              <a:avLst/>
              <a:gdLst>
                <a:gd name="T0" fmla="*/ 9 w 108"/>
                <a:gd name="T1" fmla="*/ 4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6 h 108"/>
                <a:gd name="T10" fmla="*/ 8 w 108"/>
                <a:gd name="T11" fmla="*/ 7 h 108"/>
                <a:gd name="T12" fmla="*/ 8 w 108"/>
                <a:gd name="T13" fmla="*/ 7 h 108"/>
                <a:gd name="T14" fmla="*/ 8 w 108"/>
                <a:gd name="T15" fmla="*/ 7 h 108"/>
                <a:gd name="T16" fmla="*/ 7 w 108"/>
                <a:gd name="T17" fmla="*/ 8 h 108"/>
                <a:gd name="T18" fmla="*/ 7 w 108"/>
                <a:gd name="T19" fmla="*/ 8 h 108"/>
                <a:gd name="T20" fmla="*/ 6 w 108"/>
                <a:gd name="T21" fmla="*/ 8 h 108"/>
                <a:gd name="T22" fmla="*/ 5 w 108"/>
                <a:gd name="T23" fmla="*/ 8 h 108"/>
                <a:gd name="T24" fmla="*/ 5 w 108"/>
                <a:gd name="T25" fmla="*/ 8 h 108"/>
                <a:gd name="T26" fmla="*/ 4 w 108"/>
                <a:gd name="T27" fmla="*/ 8 h 108"/>
                <a:gd name="T28" fmla="*/ 3 w 108"/>
                <a:gd name="T29" fmla="*/ 8 h 108"/>
                <a:gd name="T30" fmla="*/ 2 w 108"/>
                <a:gd name="T31" fmla="*/ 7 h 108"/>
                <a:gd name="T32" fmla="*/ 2 w 108"/>
                <a:gd name="T33" fmla="*/ 7 h 108"/>
                <a:gd name="T34" fmla="*/ 2 w 108"/>
                <a:gd name="T35" fmla="*/ 7 h 108"/>
                <a:gd name="T36" fmla="*/ 1 w 108"/>
                <a:gd name="T37" fmla="*/ 6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4 h 108"/>
                <a:gd name="T50" fmla="*/ 0 w 108"/>
                <a:gd name="T51" fmla="*/ 4 h 108"/>
                <a:gd name="T52" fmla="*/ 1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3 h 108"/>
                <a:gd name="T94" fmla="*/ 9 w 108"/>
                <a:gd name="T95" fmla="*/ 4 h 108"/>
                <a:gd name="T96" fmla="*/ 9 w 108"/>
                <a:gd name="T97" fmla="*/ 4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6" y="65"/>
                  </a:lnTo>
                  <a:lnTo>
                    <a:pt x="103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4" y="75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3" y="33"/>
                  </a:lnTo>
                  <a:lnTo>
                    <a:pt x="106" y="38"/>
                  </a:lnTo>
                  <a:lnTo>
                    <a:pt x="106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Freeform 2951"/>
            <p:cNvSpPr>
              <a:spLocks/>
            </p:cNvSpPr>
            <p:nvPr/>
          </p:nvSpPr>
          <p:spPr bwMode="auto">
            <a:xfrm>
              <a:off x="2800" y="3257"/>
              <a:ext cx="59" cy="57"/>
            </a:xfrm>
            <a:custGeom>
              <a:avLst/>
              <a:gdLst>
                <a:gd name="T0" fmla="*/ 9 w 108"/>
                <a:gd name="T1" fmla="*/ 4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6 h 108"/>
                <a:gd name="T10" fmla="*/ 8 w 108"/>
                <a:gd name="T11" fmla="*/ 7 h 108"/>
                <a:gd name="T12" fmla="*/ 8 w 108"/>
                <a:gd name="T13" fmla="*/ 7 h 108"/>
                <a:gd name="T14" fmla="*/ 8 w 108"/>
                <a:gd name="T15" fmla="*/ 7 h 108"/>
                <a:gd name="T16" fmla="*/ 7 w 108"/>
                <a:gd name="T17" fmla="*/ 8 h 108"/>
                <a:gd name="T18" fmla="*/ 7 w 108"/>
                <a:gd name="T19" fmla="*/ 8 h 108"/>
                <a:gd name="T20" fmla="*/ 6 w 108"/>
                <a:gd name="T21" fmla="*/ 8 h 108"/>
                <a:gd name="T22" fmla="*/ 5 w 108"/>
                <a:gd name="T23" fmla="*/ 8 h 108"/>
                <a:gd name="T24" fmla="*/ 5 w 108"/>
                <a:gd name="T25" fmla="*/ 8 h 108"/>
                <a:gd name="T26" fmla="*/ 4 w 108"/>
                <a:gd name="T27" fmla="*/ 8 h 108"/>
                <a:gd name="T28" fmla="*/ 3 w 108"/>
                <a:gd name="T29" fmla="*/ 8 h 108"/>
                <a:gd name="T30" fmla="*/ 2 w 108"/>
                <a:gd name="T31" fmla="*/ 7 h 108"/>
                <a:gd name="T32" fmla="*/ 2 w 108"/>
                <a:gd name="T33" fmla="*/ 7 h 108"/>
                <a:gd name="T34" fmla="*/ 1 w 108"/>
                <a:gd name="T35" fmla="*/ 7 h 108"/>
                <a:gd name="T36" fmla="*/ 1 w 108"/>
                <a:gd name="T37" fmla="*/ 6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4 h 108"/>
                <a:gd name="T50" fmla="*/ 0 w 108"/>
                <a:gd name="T51" fmla="*/ 4 h 108"/>
                <a:gd name="T52" fmla="*/ 0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3 h 108"/>
                <a:gd name="T94" fmla="*/ 9 w 108"/>
                <a:gd name="T95" fmla="*/ 4 h 108"/>
                <a:gd name="T96" fmla="*/ 9 w 108"/>
                <a:gd name="T97" fmla="*/ 4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6" y="60"/>
                  </a:lnTo>
                  <a:lnTo>
                    <a:pt x="106" y="65"/>
                  </a:lnTo>
                  <a:lnTo>
                    <a:pt x="103" y="75"/>
                  </a:lnTo>
                  <a:lnTo>
                    <a:pt x="97" y="84"/>
                  </a:lnTo>
                  <a:lnTo>
                    <a:pt x="94" y="89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7" y="24"/>
                  </a:lnTo>
                  <a:lnTo>
                    <a:pt x="100" y="29"/>
                  </a:lnTo>
                  <a:lnTo>
                    <a:pt x="103" y="33"/>
                  </a:lnTo>
                  <a:lnTo>
                    <a:pt x="105" y="38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2952"/>
            <p:cNvSpPr>
              <a:spLocks/>
            </p:cNvSpPr>
            <p:nvPr/>
          </p:nvSpPr>
          <p:spPr bwMode="auto">
            <a:xfrm>
              <a:off x="2887" y="3257"/>
              <a:ext cx="59" cy="58"/>
            </a:xfrm>
            <a:custGeom>
              <a:avLst/>
              <a:gdLst>
                <a:gd name="T0" fmla="*/ 9 w 109"/>
                <a:gd name="T1" fmla="*/ 5 h 108"/>
                <a:gd name="T2" fmla="*/ 9 w 109"/>
                <a:gd name="T3" fmla="*/ 5 h 108"/>
                <a:gd name="T4" fmla="*/ 9 w 109"/>
                <a:gd name="T5" fmla="*/ 5 h 108"/>
                <a:gd name="T6" fmla="*/ 9 w 109"/>
                <a:gd name="T7" fmla="*/ 6 h 108"/>
                <a:gd name="T8" fmla="*/ 9 w 109"/>
                <a:gd name="T9" fmla="*/ 7 h 108"/>
                <a:gd name="T10" fmla="*/ 9 w 109"/>
                <a:gd name="T11" fmla="*/ 8 h 108"/>
                <a:gd name="T12" fmla="*/ 8 w 109"/>
                <a:gd name="T13" fmla="*/ 8 h 108"/>
                <a:gd name="T14" fmla="*/ 8 w 109"/>
                <a:gd name="T15" fmla="*/ 8 h 108"/>
                <a:gd name="T16" fmla="*/ 6 w 109"/>
                <a:gd name="T17" fmla="*/ 9 h 108"/>
                <a:gd name="T18" fmla="*/ 6 w 109"/>
                <a:gd name="T19" fmla="*/ 9 h 108"/>
                <a:gd name="T20" fmla="*/ 6 w 109"/>
                <a:gd name="T21" fmla="*/ 9 h 108"/>
                <a:gd name="T22" fmla="*/ 5 w 109"/>
                <a:gd name="T23" fmla="*/ 9 h 108"/>
                <a:gd name="T24" fmla="*/ 5 w 109"/>
                <a:gd name="T25" fmla="*/ 9 h 108"/>
                <a:gd name="T26" fmla="*/ 4 w 109"/>
                <a:gd name="T27" fmla="*/ 9 h 108"/>
                <a:gd name="T28" fmla="*/ 3 w 109"/>
                <a:gd name="T29" fmla="*/ 9 h 108"/>
                <a:gd name="T30" fmla="*/ 2 w 109"/>
                <a:gd name="T31" fmla="*/ 8 h 108"/>
                <a:gd name="T32" fmla="*/ 2 w 109"/>
                <a:gd name="T33" fmla="*/ 8 h 108"/>
                <a:gd name="T34" fmla="*/ 2 w 109"/>
                <a:gd name="T35" fmla="*/ 8 h 108"/>
                <a:gd name="T36" fmla="*/ 1 w 109"/>
                <a:gd name="T37" fmla="*/ 7 h 108"/>
                <a:gd name="T38" fmla="*/ 1 w 109"/>
                <a:gd name="T39" fmla="*/ 6 h 108"/>
                <a:gd name="T40" fmla="*/ 1 w 109"/>
                <a:gd name="T41" fmla="*/ 6 h 108"/>
                <a:gd name="T42" fmla="*/ 1 w 109"/>
                <a:gd name="T43" fmla="*/ 6 h 108"/>
                <a:gd name="T44" fmla="*/ 1 w 109"/>
                <a:gd name="T45" fmla="*/ 5 h 108"/>
                <a:gd name="T46" fmla="*/ 0 w 109"/>
                <a:gd name="T47" fmla="*/ 5 h 108"/>
                <a:gd name="T48" fmla="*/ 0 w 109"/>
                <a:gd name="T49" fmla="*/ 5 h 108"/>
                <a:gd name="T50" fmla="*/ 0 w 109"/>
                <a:gd name="T51" fmla="*/ 4 h 108"/>
                <a:gd name="T52" fmla="*/ 1 w 109"/>
                <a:gd name="T53" fmla="*/ 4 h 108"/>
                <a:gd name="T54" fmla="*/ 1 w 109"/>
                <a:gd name="T55" fmla="*/ 3 h 108"/>
                <a:gd name="T56" fmla="*/ 1 w 109"/>
                <a:gd name="T57" fmla="*/ 2 h 108"/>
                <a:gd name="T58" fmla="*/ 1 w 109"/>
                <a:gd name="T59" fmla="*/ 2 h 108"/>
                <a:gd name="T60" fmla="*/ 2 w 109"/>
                <a:gd name="T61" fmla="*/ 2 h 108"/>
                <a:gd name="T62" fmla="*/ 2 w 109"/>
                <a:gd name="T63" fmla="*/ 1 h 108"/>
                <a:gd name="T64" fmla="*/ 3 w 109"/>
                <a:gd name="T65" fmla="*/ 1 h 108"/>
                <a:gd name="T66" fmla="*/ 3 w 109"/>
                <a:gd name="T67" fmla="*/ 1 h 108"/>
                <a:gd name="T68" fmla="*/ 3 w 109"/>
                <a:gd name="T69" fmla="*/ 1 h 108"/>
                <a:gd name="T70" fmla="*/ 4 w 109"/>
                <a:gd name="T71" fmla="*/ 1 h 108"/>
                <a:gd name="T72" fmla="*/ 5 w 109"/>
                <a:gd name="T73" fmla="*/ 0 h 108"/>
                <a:gd name="T74" fmla="*/ 5 w 109"/>
                <a:gd name="T75" fmla="*/ 1 h 108"/>
                <a:gd name="T76" fmla="*/ 6 w 109"/>
                <a:gd name="T77" fmla="*/ 1 h 108"/>
                <a:gd name="T78" fmla="*/ 8 w 109"/>
                <a:gd name="T79" fmla="*/ 1 h 108"/>
                <a:gd name="T80" fmla="*/ 8 w 109"/>
                <a:gd name="T81" fmla="*/ 1 h 108"/>
                <a:gd name="T82" fmla="*/ 8 w 109"/>
                <a:gd name="T83" fmla="*/ 2 h 108"/>
                <a:gd name="T84" fmla="*/ 9 w 109"/>
                <a:gd name="T85" fmla="*/ 2 h 108"/>
                <a:gd name="T86" fmla="*/ 9 w 109"/>
                <a:gd name="T87" fmla="*/ 3 h 108"/>
                <a:gd name="T88" fmla="*/ 9 w 109"/>
                <a:gd name="T89" fmla="*/ 3 h 108"/>
                <a:gd name="T90" fmla="*/ 9 w 109"/>
                <a:gd name="T91" fmla="*/ 3 h 108"/>
                <a:gd name="T92" fmla="*/ 9 w 109"/>
                <a:gd name="T93" fmla="*/ 4 h 108"/>
                <a:gd name="T94" fmla="*/ 9 w 109"/>
                <a:gd name="T95" fmla="*/ 4 h 108"/>
                <a:gd name="T96" fmla="*/ 9 w 109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" h="108">
                  <a:moveTo>
                    <a:pt x="109" y="54"/>
                  </a:moveTo>
                  <a:lnTo>
                    <a:pt x="109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7" y="89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80" y="102"/>
                  </a:lnTo>
                  <a:lnTo>
                    <a:pt x="76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5" y="108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5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10" y="84"/>
                  </a:lnTo>
                  <a:lnTo>
                    <a:pt x="8" y="80"/>
                  </a:lnTo>
                  <a:lnTo>
                    <a:pt x="5" y="75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5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4" y="17"/>
                  </a:lnTo>
                  <a:lnTo>
                    <a:pt x="100" y="24"/>
                  </a:lnTo>
                  <a:lnTo>
                    <a:pt x="103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9" y="48"/>
                  </a:lnTo>
                  <a:lnTo>
                    <a:pt x="109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2953"/>
            <p:cNvSpPr>
              <a:spLocks/>
            </p:cNvSpPr>
            <p:nvPr/>
          </p:nvSpPr>
          <p:spPr bwMode="auto">
            <a:xfrm>
              <a:off x="2887" y="3315"/>
              <a:ext cx="59" cy="58"/>
            </a:xfrm>
            <a:custGeom>
              <a:avLst/>
              <a:gdLst>
                <a:gd name="T0" fmla="*/ 9 w 109"/>
                <a:gd name="T1" fmla="*/ 4 h 109"/>
                <a:gd name="T2" fmla="*/ 9 w 109"/>
                <a:gd name="T3" fmla="*/ 5 h 109"/>
                <a:gd name="T4" fmla="*/ 9 w 109"/>
                <a:gd name="T5" fmla="*/ 5 h 109"/>
                <a:gd name="T6" fmla="*/ 9 w 109"/>
                <a:gd name="T7" fmla="*/ 6 h 109"/>
                <a:gd name="T8" fmla="*/ 9 w 109"/>
                <a:gd name="T9" fmla="*/ 7 h 109"/>
                <a:gd name="T10" fmla="*/ 9 w 109"/>
                <a:gd name="T11" fmla="*/ 7 h 109"/>
                <a:gd name="T12" fmla="*/ 8 w 109"/>
                <a:gd name="T13" fmla="*/ 7 h 109"/>
                <a:gd name="T14" fmla="*/ 8 w 109"/>
                <a:gd name="T15" fmla="*/ 8 h 109"/>
                <a:gd name="T16" fmla="*/ 6 w 109"/>
                <a:gd name="T17" fmla="*/ 8 h 109"/>
                <a:gd name="T18" fmla="*/ 6 w 109"/>
                <a:gd name="T19" fmla="*/ 8 h 109"/>
                <a:gd name="T20" fmla="*/ 6 w 109"/>
                <a:gd name="T21" fmla="*/ 9 h 109"/>
                <a:gd name="T22" fmla="*/ 5 w 109"/>
                <a:gd name="T23" fmla="*/ 9 h 109"/>
                <a:gd name="T24" fmla="*/ 5 w 109"/>
                <a:gd name="T25" fmla="*/ 9 h 109"/>
                <a:gd name="T26" fmla="*/ 4 w 109"/>
                <a:gd name="T27" fmla="*/ 9 h 109"/>
                <a:gd name="T28" fmla="*/ 3 w 109"/>
                <a:gd name="T29" fmla="*/ 8 h 109"/>
                <a:gd name="T30" fmla="*/ 2 w 109"/>
                <a:gd name="T31" fmla="*/ 8 h 109"/>
                <a:gd name="T32" fmla="*/ 2 w 109"/>
                <a:gd name="T33" fmla="*/ 8 h 109"/>
                <a:gd name="T34" fmla="*/ 2 w 109"/>
                <a:gd name="T35" fmla="*/ 7 h 109"/>
                <a:gd name="T36" fmla="*/ 1 w 109"/>
                <a:gd name="T37" fmla="*/ 7 h 109"/>
                <a:gd name="T38" fmla="*/ 1 w 109"/>
                <a:gd name="T39" fmla="*/ 6 h 109"/>
                <a:gd name="T40" fmla="*/ 1 w 109"/>
                <a:gd name="T41" fmla="*/ 6 h 109"/>
                <a:gd name="T42" fmla="*/ 1 w 109"/>
                <a:gd name="T43" fmla="*/ 6 h 109"/>
                <a:gd name="T44" fmla="*/ 1 w 109"/>
                <a:gd name="T45" fmla="*/ 5 h 109"/>
                <a:gd name="T46" fmla="*/ 0 w 109"/>
                <a:gd name="T47" fmla="*/ 5 h 109"/>
                <a:gd name="T48" fmla="*/ 0 w 109"/>
                <a:gd name="T49" fmla="*/ 4 h 109"/>
                <a:gd name="T50" fmla="*/ 0 w 109"/>
                <a:gd name="T51" fmla="*/ 4 h 109"/>
                <a:gd name="T52" fmla="*/ 1 w 109"/>
                <a:gd name="T53" fmla="*/ 3 h 109"/>
                <a:gd name="T54" fmla="*/ 1 w 109"/>
                <a:gd name="T55" fmla="*/ 3 h 109"/>
                <a:gd name="T56" fmla="*/ 1 w 109"/>
                <a:gd name="T57" fmla="*/ 2 h 109"/>
                <a:gd name="T58" fmla="*/ 1 w 109"/>
                <a:gd name="T59" fmla="*/ 2 h 109"/>
                <a:gd name="T60" fmla="*/ 2 w 109"/>
                <a:gd name="T61" fmla="*/ 2 h 109"/>
                <a:gd name="T62" fmla="*/ 2 w 109"/>
                <a:gd name="T63" fmla="*/ 1 h 109"/>
                <a:gd name="T64" fmla="*/ 3 w 109"/>
                <a:gd name="T65" fmla="*/ 1 h 109"/>
                <a:gd name="T66" fmla="*/ 3 w 109"/>
                <a:gd name="T67" fmla="*/ 1 h 109"/>
                <a:gd name="T68" fmla="*/ 3 w 109"/>
                <a:gd name="T69" fmla="*/ 1 h 109"/>
                <a:gd name="T70" fmla="*/ 4 w 109"/>
                <a:gd name="T71" fmla="*/ 1 h 109"/>
                <a:gd name="T72" fmla="*/ 5 w 109"/>
                <a:gd name="T73" fmla="*/ 0 h 109"/>
                <a:gd name="T74" fmla="*/ 5 w 109"/>
                <a:gd name="T75" fmla="*/ 1 h 109"/>
                <a:gd name="T76" fmla="*/ 6 w 109"/>
                <a:gd name="T77" fmla="*/ 1 h 109"/>
                <a:gd name="T78" fmla="*/ 8 w 109"/>
                <a:gd name="T79" fmla="*/ 1 h 109"/>
                <a:gd name="T80" fmla="*/ 8 w 109"/>
                <a:gd name="T81" fmla="*/ 1 h 109"/>
                <a:gd name="T82" fmla="*/ 8 w 109"/>
                <a:gd name="T83" fmla="*/ 2 h 109"/>
                <a:gd name="T84" fmla="*/ 9 w 109"/>
                <a:gd name="T85" fmla="*/ 2 h 109"/>
                <a:gd name="T86" fmla="*/ 9 w 109"/>
                <a:gd name="T87" fmla="*/ 2 h 109"/>
                <a:gd name="T88" fmla="*/ 9 w 109"/>
                <a:gd name="T89" fmla="*/ 3 h 109"/>
                <a:gd name="T90" fmla="*/ 9 w 109"/>
                <a:gd name="T91" fmla="*/ 3 h 109"/>
                <a:gd name="T92" fmla="*/ 9 w 109"/>
                <a:gd name="T93" fmla="*/ 3 h 109"/>
                <a:gd name="T94" fmla="*/ 9 w 109"/>
                <a:gd name="T95" fmla="*/ 4 h 109"/>
                <a:gd name="T96" fmla="*/ 9 w 109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" h="109">
                  <a:moveTo>
                    <a:pt x="109" y="55"/>
                  </a:moveTo>
                  <a:lnTo>
                    <a:pt x="109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100" y="85"/>
                  </a:lnTo>
                  <a:lnTo>
                    <a:pt x="97" y="89"/>
                  </a:lnTo>
                  <a:lnTo>
                    <a:pt x="94" y="94"/>
                  </a:lnTo>
                  <a:lnTo>
                    <a:pt x="85" y="100"/>
                  </a:lnTo>
                  <a:lnTo>
                    <a:pt x="80" y="103"/>
                  </a:lnTo>
                  <a:lnTo>
                    <a:pt x="76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5" y="109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5" y="100"/>
                  </a:lnTo>
                  <a:lnTo>
                    <a:pt x="20" y="97"/>
                  </a:lnTo>
                  <a:lnTo>
                    <a:pt x="17" y="94"/>
                  </a:lnTo>
                  <a:lnTo>
                    <a:pt x="10" y="85"/>
                  </a:lnTo>
                  <a:lnTo>
                    <a:pt x="8" y="80"/>
                  </a:lnTo>
                  <a:lnTo>
                    <a:pt x="5" y="76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5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4" y="17"/>
                  </a:lnTo>
                  <a:lnTo>
                    <a:pt x="100" y="24"/>
                  </a:lnTo>
                  <a:lnTo>
                    <a:pt x="103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9" y="49"/>
                  </a:lnTo>
                  <a:lnTo>
                    <a:pt x="109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2954"/>
            <p:cNvSpPr>
              <a:spLocks/>
            </p:cNvSpPr>
            <p:nvPr/>
          </p:nvSpPr>
          <p:spPr bwMode="auto">
            <a:xfrm>
              <a:off x="2887" y="3373"/>
              <a:ext cx="59" cy="58"/>
            </a:xfrm>
            <a:custGeom>
              <a:avLst/>
              <a:gdLst>
                <a:gd name="T0" fmla="*/ 9 w 109"/>
                <a:gd name="T1" fmla="*/ 5 h 108"/>
                <a:gd name="T2" fmla="*/ 9 w 109"/>
                <a:gd name="T3" fmla="*/ 5 h 108"/>
                <a:gd name="T4" fmla="*/ 9 w 109"/>
                <a:gd name="T5" fmla="*/ 5 h 108"/>
                <a:gd name="T6" fmla="*/ 9 w 109"/>
                <a:gd name="T7" fmla="*/ 6 h 108"/>
                <a:gd name="T8" fmla="*/ 9 w 109"/>
                <a:gd name="T9" fmla="*/ 7 h 108"/>
                <a:gd name="T10" fmla="*/ 9 w 109"/>
                <a:gd name="T11" fmla="*/ 8 h 108"/>
                <a:gd name="T12" fmla="*/ 8 w 109"/>
                <a:gd name="T13" fmla="*/ 8 h 108"/>
                <a:gd name="T14" fmla="*/ 8 w 109"/>
                <a:gd name="T15" fmla="*/ 8 h 108"/>
                <a:gd name="T16" fmla="*/ 6 w 109"/>
                <a:gd name="T17" fmla="*/ 9 h 108"/>
                <a:gd name="T18" fmla="*/ 6 w 109"/>
                <a:gd name="T19" fmla="*/ 9 h 108"/>
                <a:gd name="T20" fmla="*/ 6 w 109"/>
                <a:gd name="T21" fmla="*/ 9 h 108"/>
                <a:gd name="T22" fmla="*/ 5 w 109"/>
                <a:gd name="T23" fmla="*/ 9 h 108"/>
                <a:gd name="T24" fmla="*/ 5 w 109"/>
                <a:gd name="T25" fmla="*/ 9 h 108"/>
                <a:gd name="T26" fmla="*/ 4 w 109"/>
                <a:gd name="T27" fmla="*/ 9 h 108"/>
                <a:gd name="T28" fmla="*/ 3 w 109"/>
                <a:gd name="T29" fmla="*/ 9 h 108"/>
                <a:gd name="T30" fmla="*/ 2 w 109"/>
                <a:gd name="T31" fmla="*/ 8 h 108"/>
                <a:gd name="T32" fmla="*/ 2 w 109"/>
                <a:gd name="T33" fmla="*/ 8 h 108"/>
                <a:gd name="T34" fmla="*/ 2 w 109"/>
                <a:gd name="T35" fmla="*/ 8 h 108"/>
                <a:gd name="T36" fmla="*/ 1 w 109"/>
                <a:gd name="T37" fmla="*/ 7 h 108"/>
                <a:gd name="T38" fmla="*/ 1 w 109"/>
                <a:gd name="T39" fmla="*/ 6 h 108"/>
                <a:gd name="T40" fmla="*/ 1 w 109"/>
                <a:gd name="T41" fmla="*/ 6 h 108"/>
                <a:gd name="T42" fmla="*/ 1 w 109"/>
                <a:gd name="T43" fmla="*/ 6 h 108"/>
                <a:gd name="T44" fmla="*/ 1 w 109"/>
                <a:gd name="T45" fmla="*/ 5 h 108"/>
                <a:gd name="T46" fmla="*/ 0 w 109"/>
                <a:gd name="T47" fmla="*/ 5 h 108"/>
                <a:gd name="T48" fmla="*/ 0 w 109"/>
                <a:gd name="T49" fmla="*/ 5 h 108"/>
                <a:gd name="T50" fmla="*/ 0 w 109"/>
                <a:gd name="T51" fmla="*/ 4 h 108"/>
                <a:gd name="T52" fmla="*/ 1 w 109"/>
                <a:gd name="T53" fmla="*/ 3 h 108"/>
                <a:gd name="T54" fmla="*/ 1 w 109"/>
                <a:gd name="T55" fmla="*/ 3 h 108"/>
                <a:gd name="T56" fmla="*/ 1 w 109"/>
                <a:gd name="T57" fmla="*/ 2 h 108"/>
                <a:gd name="T58" fmla="*/ 1 w 109"/>
                <a:gd name="T59" fmla="*/ 2 h 108"/>
                <a:gd name="T60" fmla="*/ 2 w 109"/>
                <a:gd name="T61" fmla="*/ 2 h 108"/>
                <a:gd name="T62" fmla="*/ 2 w 109"/>
                <a:gd name="T63" fmla="*/ 1 h 108"/>
                <a:gd name="T64" fmla="*/ 3 w 109"/>
                <a:gd name="T65" fmla="*/ 1 h 108"/>
                <a:gd name="T66" fmla="*/ 3 w 109"/>
                <a:gd name="T67" fmla="*/ 1 h 108"/>
                <a:gd name="T68" fmla="*/ 3 w 109"/>
                <a:gd name="T69" fmla="*/ 1 h 108"/>
                <a:gd name="T70" fmla="*/ 4 w 109"/>
                <a:gd name="T71" fmla="*/ 1 h 108"/>
                <a:gd name="T72" fmla="*/ 5 w 109"/>
                <a:gd name="T73" fmla="*/ 0 h 108"/>
                <a:gd name="T74" fmla="*/ 5 w 109"/>
                <a:gd name="T75" fmla="*/ 1 h 108"/>
                <a:gd name="T76" fmla="*/ 6 w 109"/>
                <a:gd name="T77" fmla="*/ 1 h 108"/>
                <a:gd name="T78" fmla="*/ 8 w 109"/>
                <a:gd name="T79" fmla="*/ 1 h 108"/>
                <a:gd name="T80" fmla="*/ 8 w 109"/>
                <a:gd name="T81" fmla="*/ 1 h 108"/>
                <a:gd name="T82" fmla="*/ 8 w 109"/>
                <a:gd name="T83" fmla="*/ 2 h 108"/>
                <a:gd name="T84" fmla="*/ 9 w 109"/>
                <a:gd name="T85" fmla="*/ 2 h 108"/>
                <a:gd name="T86" fmla="*/ 9 w 109"/>
                <a:gd name="T87" fmla="*/ 2 h 108"/>
                <a:gd name="T88" fmla="*/ 9 w 109"/>
                <a:gd name="T89" fmla="*/ 3 h 108"/>
                <a:gd name="T90" fmla="*/ 9 w 109"/>
                <a:gd name="T91" fmla="*/ 3 h 108"/>
                <a:gd name="T92" fmla="*/ 9 w 109"/>
                <a:gd name="T93" fmla="*/ 3 h 108"/>
                <a:gd name="T94" fmla="*/ 9 w 109"/>
                <a:gd name="T95" fmla="*/ 4 h 108"/>
                <a:gd name="T96" fmla="*/ 9 w 109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" h="108">
                  <a:moveTo>
                    <a:pt x="109" y="54"/>
                  </a:moveTo>
                  <a:lnTo>
                    <a:pt x="109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7" y="89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80" y="102"/>
                  </a:lnTo>
                  <a:lnTo>
                    <a:pt x="76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5" y="108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5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10" y="84"/>
                  </a:lnTo>
                  <a:lnTo>
                    <a:pt x="8" y="79"/>
                  </a:lnTo>
                  <a:lnTo>
                    <a:pt x="5" y="75"/>
                  </a:lnTo>
                  <a:lnTo>
                    <a:pt x="3" y="70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3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5" y="0"/>
                  </a:lnTo>
                  <a:lnTo>
                    <a:pt x="65" y="1"/>
                  </a:lnTo>
                  <a:lnTo>
                    <a:pt x="76" y="4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4" y="16"/>
                  </a:lnTo>
                  <a:lnTo>
                    <a:pt x="100" y="24"/>
                  </a:lnTo>
                  <a:lnTo>
                    <a:pt x="103" y="28"/>
                  </a:lnTo>
                  <a:lnTo>
                    <a:pt x="104" y="33"/>
                  </a:lnTo>
                  <a:lnTo>
                    <a:pt x="107" y="37"/>
                  </a:lnTo>
                  <a:lnTo>
                    <a:pt x="107" y="43"/>
                  </a:lnTo>
                  <a:lnTo>
                    <a:pt x="109" y="48"/>
                  </a:lnTo>
                  <a:lnTo>
                    <a:pt x="109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3093"/>
            <p:cNvSpPr>
              <a:spLocks/>
            </p:cNvSpPr>
            <p:nvPr/>
          </p:nvSpPr>
          <p:spPr bwMode="auto">
            <a:xfrm>
              <a:off x="3267" y="3112"/>
              <a:ext cx="33" cy="31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3094"/>
            <p:cNvSpPr>
              <a:spLocks/>
            </p:cNvSpPr>
            <p:nvPr/>
          </p:nvSpPr>
          <p:spPr bwMode="auto">
            <a:xfrm>
              <a:off x="3238" y="3112"/>
              <a:ext cx="30" cy="31"/>
            </a:xfrm>
            <a:custGeom>
              <a:avLst/>
              <a:gdLst>
                <a:gd name="T0" fmla="*/ 4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5 h 57"/>
                <a:gd name="T28" fmla="*/ 4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 3095"/>
            <p:cNvSpPr>
              <a:spLocks/>
            </p:cNvSpPr>
            <p:nvPr/>
          </p:nvSpPr>
          <p:spPr bwMode="auto">
            <a:xfrm>
              <a:off x="3268" y="3140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Freeform 3096"/>
            <p:cNvSpPr>
              <a:spLocks/>
            </p:cNvSpPr>
            <p:nvPr/>
          </p:nvSpPr>
          <p:spPr bwMode="auto">
            <a:xfrm>
              <a:off x="3238" y="3081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 3097"/>
            <p:cNvSpPr>
              <a:spLocks/>
            </p:cNvSpPr>
            <p:nvPr/>
          </p:nvSpPr>
          <p:spPr bwMode="auto">
            <a:xfrm>
              <a:off x="3238" y="3112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3098"/>
            <p:cNvSpPr>
              <a:spLocks/>
            </p:cNvSpPr>
            <p:nvPr/>
          </p:nvSpPr>
          <p:spPr bwMode="auto">
            <a:xfrm>
              <a:off x="3268" y="3081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3099"/>
            <p:cNvSpPr>
              <a:spLocks/>
            </p:cNvSpPr>
            <p:nvPr/>
          </p:nvSpPr>
          <p:spPr bwMode="auto">
            <a:xfrm>
              <a:off x="3268" y="3081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3100"/>
            <p:cNvSpPr>
              <a:spLocks/>
            </p:cNvSpPr>
            <p:nvPr/>
          </p:nvSpPr>
          <p:spPr bwMode="auto">
            <a:xfrm>
              <a:off x="3297" y="3112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3101"/>
            <p:cNvSpPr>
              <a:spLocks/>
            </p:cNvSpPr>
            <p:nvPr/>
          </p:nvSpPr>
          <p:spPr bwMode="auto">
            <a:xfrm>
              <a:off x="3356" y="3112"/>
              <a:ext cx="33" cy="31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3102"/>
            <p:cNvSpPr>
              <a:spLocks/>
            </p:cNvSpPr>
            <p:nvPr/>
          </p:nvSpPr>
          <p:spPr bwMode="auto">
            <a:xfrm>
              <a:off x="3328" y="3112"/>
              <a:ext cx="30" cy="31"/>
            </a:xfrm>
            <a:custGeom>
              <a:avLst/>
              <a:gdLst>
                <a:gd name="T0" fmla="*/ 4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5 h 57"/>
                <a:gd name="T28" fmla="*/ 4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3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8" y="20"/>
                  </a:lnTo>
                  <a:lnTo>
                    <a:pt x="20" y="36"/>
                  </a:lnTo>
                  <a:lnTo>
                    <a:pt x="27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3103"/>
            <p:cNvSpPr>
              <a:spLocks/>
            </p:cNvSpPr>
            <p:nvPr/>
          </p:nvSpPr>
          <p:spPr bwMode="auto">
            <a:xfrm>
              <a:off x="3356" y="3140"/>
              <a:ext cx="3" cy="3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3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3104"/>
            <p:cNvSpPr>
              <a:spLocks/>
            </p:cNvSpPr>
            <p:nvPr/>
          </p:nvSpPr>
          <p:spPr bwMode="auto">
            <a:xfrm>
              <a:off x="3328" y="3081"/>
              <a:ext cx="30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0" y="23"/>
                  </a:lnTo>
                  <a:lnTo>
                    <a:pt x="14" y="30"/>
                  </a:lnTo>
                  <a:lnTo>
                    <a:pt x="8" y="39"/>
                  </a:lnTo>
                  <a:lnTo>
                    <a:pt x="5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3105"/>
            <p:cNvSpPr>
              <a:spLocks/>
            </p:cNvSpPr>
            <p:nvPr/>
          </p:nvSpPr>
          <p:spPr bwMode="auto">
            <a:xfrm>
              <a:off x="3328" y="3112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3106"/>
            <p:cNvSpPr>
              <a:spLocks/>
            </p:cNvSpPr>
            <p:nvPr/>
          </p:nvSpPr>
          <p:spPr bwMode="auto">
            <a:xfrm>
              <a:off x="3356" y="3081"/>
              <a:ext cx="33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5 h 57"/>
                <a:gd name="T14" fmla="*/ 6 w 58"/>
                <a:gd name="T15" fmla="*/ 5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3107"/>
            <p:cNvSpPr>
              <a:spLocks/>
            </p:cNvSpPr>
            <p:nvPr/>
          </p:nvSpPr>
          <p:spPr bwMode="auto">
            <a:xfrm>
              <a:off x="3356" y="3081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3108"/>
            <p:cNvSpPr>
              <a:spLocks/>
            </p:cNvSpPr>
            <p:nvPr/>
          </p:nvSpPr>
          <p:spPr bwMode="auto">
            <a:xfrm>
              <a:off x="3386" y="3112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3109"/>
            <p:cNvSpPr>
              <a:spLocks/>
            </p:cNvSpPr>
            <p:nvPr/>
          </p:nvSpPr>
          <p:spPr bwMode="auto">
            <a:xfrm>
              <a:off x="3444" y="3112"/>
              <a:ext cx="32" cy="31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4 h 57"/>
                <a:gd name="T10" fmla="*/ 2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3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3110"/>
            <p:cNvSpPr>
              <a:spLocks/>
            </p:cNvSpPr>
            <p:nvPr/>
          </p:nvSpPr>
          <p:spPr bwMode="auto">
            <a:xfrm>
              <a:off x="3414" y="3112"/>
              <a:ext cx="32" cy="31"/>
            </a:xfrm>
            <a:custGeom>
              <a:avLst/>
              <a:gdLst>
                <a:gd name="T0" fmla="*/ 6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4 h 57"/>
                <a:gd name="T24" fmla="*/ 4 w 57"/>
                <a:gd name="T25" fmla="*/ 4 h 57"/>
                <a:gd name="T26" fmla="*/ 6 w 57"/>
                <a:gd name="T27" fmla="*/ 5 h 57"/>
                <a:gd name="T28" fmla="*/ 6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3111"/>
            <p:cNvSpPr>
              <a:spLocks/>
            </p:cNvSpPr>
            <p:nvPr/>
          </p:nvSpPr>
          <p:spPr bwMode="auto">
            <a:xfrm>
              <a:off x="3444" y="3140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3112"/>
            <p:cNvSpPr>
              <a:spLocks/>
            </p:cNvSpPr>
            <p:nvPr/>
          </p:nvSpPr>
          <p:spPr bwMode="auto">
            <a:xfrm>
              <a:off x="3414" y="3081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3113"/>
            <p:cNvSpPr>
              <a:spLocks/>
            </p:cNvSpPr>
            <p:nvPr/>
          </p:nvSpPr>
          <p:spPr bwMode="auto">
            <a:xfrm>
              <a:off x="3414" y="3112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3114"/>
            <p:cNvSpPr>
              <a:spLocks/>
            </p:cNvSpPr>
            <p:nvPr/>
          </p:nvSpPr>
          <p:spPr bwMode="auto">
            <a:xfrm>
              <a:off x="3444" y="3081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3115"/>
            <p:cNvSpPr>
              <a:spLocks/>
            </p:cNvSpPr>
            <p:nvPr/>
          </p:nvSpPr>
          <p:spPr bwMode="auto">
            <a:xfrm>
              <a:off x="3444" y="3081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3116"/>
            <p:cNvSpPr>
              <a:spLocks/>
            </p:cNvSpPr>
            <p:nvPr/>
          </p:nvSpPr>
          <p:spPr bwMode="auto">
            <a:xfrm>
              <a:off x="3473" y="3112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3117"/>
            <p:cNvSpPr>
              <a:spLocks/>
            </p:cNvSpPr>
            <p:nvPr/>
          </p:nvSpPr>
          <p:spPr bwMode="auto">
            <a:xfrm>
              <a:off x="3268" y="3170"/>
              <a:ext cx="32" cy="31"/>
            </a:xfrm>
            <a:custGeom>
              <a:avLst/>
              <a:gdLst>
                <a:gd name="T0" fmla="*/ 6 w 58"/>
                <a:gd name="T1" fmla="*/ 0 h 58"/>
                <a:gd name="T2" fmla="*/ 5 w 58"/>
                <a:gd name="T3" fmla="*/ 1 h 58"/>
                <a:gd name="T4" fmla="*/ 5 w 58"/>
                <a:gd name="T5" fmla="*/ 2 h 58"/>
                <a:gd name="T6" fmla="*/ 4 w 58"/>
                <a:gd name="T7" fmla="*/ 3 h 58"/>
                <a:gd name="T8" fmla="*/ 4 w 58"/>
                <a:gd name="T9" fmla="*/ 3 h 58"/>
                <a:gd name="T10" fmla="*/ 2 w 58"/>
                <a:gd name="T11" fmla="*/ 4 h 58"/>
                <a:gd name="T12" fmla="*/ 1 w 58"/>
                <a:gd name="T13" fmla="*/ 5 h 58"/>
                <a:gd name="T14" fmla="*/ 0 w 58"/>
                <a:gd name="T15" fmla="*/ 4 h 58"/>
                <a:gd name="T16" fmla="*/ 2 w 58"/>
                <a:gd name="T17" fmla="*/ 4 h 58"/>
                <a:gd name="T18" fmla="*/ 3 w 58"/>
                <a:gd name="T19" fmla="*/ 3 h 58"/>
                <a:gd name="T20" fmla="*/ 4 w 58"/>
                <a:gd name="T21" fmla="*/ 2 h 58"/>
                <a:gd name="T22" fmla="*/ 4 w 58"/>
                <a:gd name="T23" fmla="*/ 2 h 58"/>
                <a:gd name="T24" fmla="*/ 4 w 58"/>
                <a:gd name="T25" fmla="*/ 1 h 58"/>
                <a:gd name="T26" fmla="*/ 5 w 58"/>
                <a:gd name="T27" fmla="*/ 0 h 58"/>
                <a:gd name="T28" fmla="*/ 6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8" y="34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19" y="49"/>
                  </a:lnTo>
                  <a:lnTo>
                    <a:pt x="36" y="37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3118"/>
            <p:cNvSpPr>
              <a:spLocks/>
            </p:cNvSpPr>
            <p:nvPr/>
          </p:nvSpPr>
          <p:spPr bwMode="auto">
            <a:xfrm>
              <a:off x="3238" y="3170"/>
              <a:ext cx="31" cy="31"/>
            </a:xfrm>
            <a:custGeom>
              <a:avLst/>
              <a:gdLst>
                <a:gd name="T0" fmla="*/ 5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2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3 w 57"/>
                <a:gd name="T23" fmla="*/ 4 h 58"/>
                <a:gd name="T24" fmla="*/ 3 w 57"/>
                <a:gd name="T25" fmla="*/ 4 h 58"/>
                <a:gd name="T26" fmla="*/ 5 w 57"/>
                <a:gd name="T27" fmla="*/ 4 h 58"/>
                <a:gd name="T28" fmla="*/ 5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5" y="53"/>
                  </a:lnTo>
                  <a:lnTo>
                    <a:pt x="24" y="49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7"/>
                  </a:lnTo>
                  <a:lnTo>
                    <a:pt x="29" y="44"/>
                  </a:lnTo>
                  <a:lnTo>
                    <a:pt x="38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3119"/>
            <p:cNvSpPr>
              <a:spLocks/>
            </p:cNvSpPr>
            <p:nvPr/>
          </p:nvSpPr>
          <p:spPr bwMode="auto">
            <a:xfrm>
              <a:off x="3268" y="3199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3120"/>
            <p:cNvSpPr>
              <a:spLocks/>
            </p:cNvSpPr>
            <p:nvPr/>
          </p:nvSpPr>
          <p:spPr bwMode="auto">
            <a:xfrm>
              <a:off x="3238" y="3140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3121"/>
            <p:cNvSpPr>
              <a:spLocks/>
            </p:cNvSpPr>
            <p:nvPr/>
          </p:nvSpPr>
          <p:spPr bwMode="auto">
            <a:xfrm>
              <a:off x="3238" y="3170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3122"/>
            <p:cNvSpPr>
              <a:spLocks/>
            </p:cNvSpPr>
            <p:nvPr/>
          </p:nvSpPr>
          <p:spPr bwMode="auto">
            <a:xfrm>
              <a:off x="3268" y="3140"/>
              <a:ext cx="32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4 h 57"/>
                <a:gd name="T14" fmla="*/ 5 w 58"/>
                <a:gd name="T15" fmla="*/ 4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3123"/>
            <p:cNvSpPr>
              <a:spLocks/>
            </p:cNvSpPr>
            <p:nvPr/>
          </p:nvSpPr>
          <p:spPr bwMode="auto">
            <a:xfrm>
              <a:off x="3268" y="3140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3124"/>
            <p:cNvSpPr>
              <a:spLocks/>
            </p:cNvSpPr>
            <p:nvPr/>
          </p:nvSpPr>
          <p:spPr bwMode="auto">
            <a:xfrm>
              <a:off x="3297" y="3170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3125"/>
            <p:cNvSpPr>
              <a:spLocks/>
            </p:cNvSpPr>
            <p:nvPr/>
          </p:nvSpPr>
          <p:spPr bwMode="auto">
            <a:xfrm>
              <a:off x="3356" y="3170"/>
              <a:ext cx="33" cy="31"/>
            </a:xfrm>
            <a:custGeom>
              <a:avLst/>
              <a:gdLst>
                <a:gd name="T0" fmla="*/ 6 w 58"/>
                <a:gd name="T1" fmla="*/ 0 h 58"/>
                <a:gd name="T2" fmla="*/ 6 w 58"/>
                <a:gd name="T3" fmla="*/ 1 h 58"/>
                <a:gd name="T4" fmla="*/ 6 w 58"/>
                <a:gd name="T5" fmla="*/ 2 h 58"/>
                <a:gd name="T6" fmla="*/ 5 w 58"/>
                <a:gd name="T7" fmla="*/ 3 h 58"/>
                <a:gd name="T8" fmla="*/ 4 w 58"/>
                <a:gd name="T9" fmla="*/ 3 h 58"/>
                <a:gd name="T10" fmla="*/ 3 w 58"/>
                <a:gd name="T11" fmla="*/ 4 h 58"/>
                <a:gd name="T12" fmla="*/ 1 w 58"/>
                <a:gd name="T13" fmla="*/ 5 h 58"/>
                <a:gd name="T14" fmla="*/ 0 w 58"/>
                <a:gd name="T15" fmla="*/ 4 h 58"/>
                <a:gd name="T16" fmla="*/ 2 w 58"/>
                <a:gd name="T17" fmla="*/ 4 h 58"/>
                <a:gd name="T18" fmla="*/ 3 w 58"/>
                <a:gd name="T19" fmla="*/ 3 h 58"/>
                <a:gd name="T20" fmla="*/ 5 w 58"/>
                <a:gd name="T21" fmla="*/ 2 h 58"/>
                <a:gd name="T22" fmla="*/ 5 w 58"/>
                <a:gd name="T23" fmla="*/ 2 h 58"/>
                <a:gd name="T24" fmla="*/ 6 w 58"/>
                <a:gd name="T25" fmla="*/ 1 h 58"/>
                <a:gd name="T26" fmla="*/ 6 w 58"/>
                <a:gd name="T27" fmla="*/ 0 h 58"/>
                <a:gd name="T28" fmla="*/ 6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6" y="34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19" y="49"/>
                  </a:lnTo>
                  <a:lnTo>
                    <a:pt x="36" y="37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3126"/>
            <p:cNvSpPr>
              <a:spLocks/>
            </p:cNvSpPr>
            <p:nvPr/>
          </p:nvSpPr>
          <p:spPr bwMode="auto">
            <a:xfrm>
              <a:off x="3328" y="3170"/>
              <a:ext cx="30" cy="31"/>
            </a:xfrm>
            <a:custGeom>
              <a:avLst/>
              <a:gdLst>
                <a:gd name="T0" fmla="*/ 4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1 w 57"/>
                <a:gd name="T7" fmla="*/ 3 h 58"/>
                <a:gd name="T8" fmla="*/ 1 w 57"/>
                <a:gd name="T9" fmla="*/ 2 h 58"/>
                <a:gd name="T10" fmla="*/ 0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3 w 57"/>
                <a:gd name="T25" fmla="*/ 4 h 58"/>
                <a:gd name="T26" fmla="*/ 4 w 57"/>
                <a:gd name="T27" fmla="*/ 4 h 58"/>
                <a:gd name="T28" fmla="*/ 4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5" y="53"/>
                  </a:lnTo>
                  <a:lnTo>
                    <a:pt x="23" y="49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8" y="20"/>
                  </a:lnTo>
                  <a:lnTo>
                    <a:pt x="20" y="37"/>
                  </a:lnTo>
                  <a:lnTo>
                    <a:pt x="27" y="44"/>
                  </a:lnTo>
                  <a:lnTo>
                    <a:pt x="38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3127"/>
            <p:cNvSpPr>
              <a:spLocks/>
            </p:cNvSpPr>
            <p:nvPr/>
          </p:nvSpPr>
          <p:spPr bwMode="auto">
            <a:xfrm>
              <a:off x="3356" y="3199"/>
              <a:ext cx="3" cy="2"/>
            </a:xfrm>
            <a:custGeom>
              <a:avLst/>
              <a:gdLst>
                <a:gd name="T0" fmla="*/ 3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3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3128"/>
            <p:cNvSpPr>
              <a:spLocks/>
            </p:cNvSpPr>
            <p:nvPr/>
          </p:nvSpPr>
          <p:spPr bwMode="auto">
            <a:xfrm>
              <a:off x="3328" y="3140"/>
              <a:ext cx="30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0" y="23"/>
                  </a:lnTo>
                  <a:lnTo>
                    <a:pt x="14" y="30"/>
                  </a:lnTo>
                  <a:lnTo>
                    <a:pt x="8" y="39"/>
                  </a:lnTo>
                  <a:lnTo>
                    <a:pt x="5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3129"/>
            <p:cNvSpPr>
              <a:spLocks/>
            </p:cNvSpPr>
            <p:nvPr/>
          </p:nvSpPr>
          <p:spPr bwMode="auto">
            <a:xfrm>
              <a:off x="3328" y="3170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3130"/>
            <p:cNvSpPr>
              <a:spLocks/>
            </p:cNvSpPr>
            <p:nvPr/>
          </p:nvSpPr>
          <p:spPr bwMode="auto">
            <a:xfrm>
              <a:off x="3356" y="3140"/>
              <a:ext cx="33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3131"/>
            <p:cNvSpPr>
              <a:spLocks/>
            </p:cNvSpPr>
            <p:nvPr/>
          </p:nvSpPr>
          <p:spPr bwMode="auto">
            <a:xfrm>
              <a:off x="3356" y="3140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3132"/>
            <p:cNvSpPr>
              <a:spLocks/>
            </p:cNvSpPr>
            <p:nvPr/>
          </p:nvSpPr>
          <p:spPr bwMode="auto">
            <a:xfrm>
              <a:off x="3386" y="3170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3133"/>
            <p:cNvSpPr>
              <a:spLocks/>
            </p:cNvSpPr>
            <p:nvPr/>
          </p:nvSpPr>
          <p:spPr bwMode="auto">
            <a:xfrm>
              <a:off x="3444" y="3170"/>
              <a:ext cx="32" cy="31"/>
            </a:xfrm>
            <a:custGeom>
              <a:avLst/>
              <a:gdLst>
                <a:gd name="T0" fmla="*/ 6 w 58"/>
                <a:gd name="T1" fmla="*/ 0 h 58"/>
                <a:gd name="T2" fmla="*/ 5 w 58"/>
                <a:gd name="T3" fmla="*/ 1 h 58"/>
                <a:gd name="T4" fmla="*/ 5 w 58"/>
                <a:gd name="T5" fmla="*/ 2 h 58"/>
                <a:gd name="T6" fmla="*/ 4 w 58"/>
                <a:gd name="T7" fmla="*/ 3 h 58"/>
                <a:gd name="T8" fmla="*/ 4 w 58"/>
                <a:gd name="T9" fmla="*/ 3 h 58"/>
                <a:gd name="T10" fmla="*/ 2 w 58"/>
                <a:gd name="T11" fmla="*/ 4 h 58"/>
                <a:gd name="T12" fmla="*/ 1 w 58"/>
                <a:gd name="T13" fmla="*/ 5 h 58"/>
                <a:gd name="T14" fmla="*/ 0 w 58"/>
                <a:gd name="T15" fmla="*/ 4 h 58"/>
                <a:gd name="T16" fmla="*/ 2 w 58"/>
                <a:gd name="T17" fmla="*/ 4 h 58"/>
                <a:gd name="T18" fmla="*/ 3 w 58"/>
                <a:gd name="T19" fmla="*/ 3 h 58"/>
                <a:gd name="T20" fmla="*/ 4 w 58"/>
                <a:gd name="T21" fmla="*/ 2 h 58"/>
                <a:gd name="T22" fmla="*/ 4 w 58"/>
                <a:gd name="T23" fmla="*/ 2 h 58"/>
                <a:gd name="T24" fmla="*/ 4 w 58"/>
                <a:gd name="T25" fmla="*/ 1 h 58"/>
                <a:gd name="T26" fmla="*/ 5 w 58"/>
                <a:gd name="T27" fmla="*/ 0 h 58"/>
                <a:gd name="T28" fmla="*/ 6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8" y="34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19" y="49"/>
                  </a:lnTo>
                  <a:lnTo>
                    <a:pt x="36" y="37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3134"/>
            <p:cNvSpPr>
              <a:spLocks/>
            </p:cNvSpPr>
            <p:nvPr/>
          </p:nvSpPr>
          <p:spPr bwMode="auto">
            <a:xfrm>
              <a:off x="3414" y="3170"/>
              <a:ext cx="32" cy="31"/>
            </a:xfrm>
            <a:custGeom>
              <a:avLst/>
              <a:gdLst>
                <a:gd name="T0" fmla="*/ 6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2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3 w 57"/>
                <a:gd name="T23" fmla="*/ 4 h 58"/>
                <a:gd name="T24" fmla="*/ 4 w 57"/>
                <a:gd name="T25" fmla="*/ 4 h 58"/>
                <a:gd name="T26" fmla="*/ 6 w 57"/>
                <a:gd name="T27" fmla="*/ 4 h 58"/>
                <a:gd name="T28" fmla="*/ 6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5" y="53"/>
                  </a:lnTo>
                  <a:lnTo>
                    <a:pt x="24" y="49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7"/>
                  </a:lnTo>
                  <a:lnTo>
                    <a:pt x="28" y="44"/>
                  </a:lnTo>
                  <a:lnTo>
                    <a:pt x="38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3135"/>
            <p:cNvSpPr>
              <a:spLocks/>
            </p:cNvSpPr>
            <p:nvPr/>
          </p:nvSpPr>
          <p:spPr bwMode="auto">
            <a:xfrm>
              <a:off x="3444" y="3199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3136"/>
            <p:cNvSpPr>
              <a:spLocks/>
            </p:cNvSpPr>
            <p:nvPr/>
          </p:nvSpPr>
          <p:spPr bwMode="auto">
            <a:xfrm>
              <a:off x="3414" y="3140"/>
              <a:ext cx="32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3137"/>
            <p:cNvSpPr>
              <a:spLocks/>
            </p:cNvSpPr>
            <p:nvPr/>
          </p:nvSpPr>
          <p:spPr bwMode="auto">
            <a:xfrm>
              <a:off x="3414" y="3170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3138"/>
            <p:cNvSpPr>
              <a:spLocks/>
            </p:cNvSpPr>
            <p:nvPr/>
          </p:nvSpPr>
          <p:spPr bwMode="auto">
            <a:xfrm>
              <a:off x="3444" y="3140"/>
              <a:ext cx="32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4 h 57"/>
                <a:gd name="T14" fmla="*/ 5 w 58"/>
                <a:gd name="T15" fmla="*/ 4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3139"/>
            <p:cNvSpPr>
              <a:spLocks/>
            </p:cNvSpPr>
            <p:nvPr/>
          </p:nvSpPr>
          <p:spPr bwMode="auto">
            <a:xfrm>
              <a:off x="3444" y="3140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3140"/>
            <p:cNvSpPr>
              <a:spLocks/>
            </p:cNvSpPr>
            <p:nvPr/>
          </p:nvSpPr>
          <p:spPr bwMode="auto">
            <a:xfrm>
              <a:off x="3473" y="3170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3141"/>
            <p:cNvSpPr>
              <a:spLocks/>
            </p:cNvSpPr>
            <p:nvPr/>
          </p:nvSpPr>
          <p:spPr bwMode="auto">
            <a:xfrm>
              <a:off x="3268" y="3229"/>
              <a:ext cx="32" cy="30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3 h 57"/>
                <a:gd name="T10" fmla="*/ 2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2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3142"/>
            <p:cNvSpPr>
              <a:spLocks/>
            </p:cNvSpPr>
            <p:nvPr/>
          </p:nvSpPr>
          <p:spPr bwMode="auto">
            <a:xfrm>
              <a:off x="3238" y="3229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7" y="40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3143"/>
            <p:cNvSpPr>
              <a:spLocks/>
            </p:cNvSpPr>
            <p:nvPr/>
          </p:nvSpPr>
          <p:spPr bwMode="auto">
            <a:xfrm>
              <a:off x="3268" y="3257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3144"/>
            <p:cNvSpPr>
              <a:spLocks/>
            </p:cNvSpPr>
            <p:nvPr/>
          </p:nvSpPr>
          <p:spPr bwMode="auto">
            <a:xfrm>
              <a:off x="3238" y="3198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4"/>
                  </a:lnTo>
                  <a:lnTo>
                    <a:pt x="9" y="25"/>
                  </a:lnTo>
                  <a:lnTo>
                    <a:pt x="17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1" y="22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3145"/>
            <p:cNvSpPr>
              <a:spLocks/>
            </p:cNvSpPr>
            <p:nvPr/>
          </p:nvSpPr>
          <p:spPr bwMode="auto">
            <a:xfrm>
              <a:off x="3238" y="3229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3146"/>
            <p:cNvSpPr>
              <a:spLocks/>
            </p:cNvSpPr>
            <p:nvPr/>
          </p:nvSpPr>
          <p:spPr bwMode="auto">
            <a:xfrm>
              <a:off x="3268" y="3198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3147"/>
            <p:cNvSpPr>
              <a:spLocks/>
            </p:cNvSpPr>
            <p:nvPr/>
          </p:nvSpPr>
          <p:spPr bwMode="auto">
            <a:xfrm>
              <a:off x="3268" y="3198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3148"/>
            <p:cNvSpPr>
              <a:spLocks/>
            </p:cNvSpPr>
            <p:nvPr/>
          </p:nvSpPr>
          <p:spPr bwMode="auto">
            <a:xfrm>
              <a:off x="3297" y="3229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3149"/>
            <p:cNvSpPr>
              <a:spLocks/>
            </p:cNvSpPr>
            <p:nvPr/>
          </p:nvSpPr>
          <p:spPr bwMode="auto">
            <a:xfrm>
              <a:off x="3356" y="3229"/>
              <a:ext cx="33" cy="30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3 h 57"/>
                <a:gd name="T10" fmla="*/ 3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2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3150"/>
            <p:cNvSpPr>
              <a:spLocks/>
            </p:cNvSpPr>
            <p:nvPr/>
          </p:nvSpPr>
          <p:spPr bwMode="auto">
            <a:xfrm>
              <a:off x="3328" y="3229"/>
              <a:ext cx="30" cy="30"/>
            </a:xfrm>
            <a:custGeom>
              <a:avLst/>
              <a:gdLst>
                <a:gd name="T0" fmla="*/ 4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4 w 57"/>
                <a:gd name="T27" fmla="*/ 4 h 57"/>
                <a:gd name="T28" fmla="*/ 4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3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0"/>
                  </a:lnTo>
                  <a:lnTo>
                    <a:pt x="8" y="19"/>
                  </a:lnTo>
                  <a:lnTo>
                    <a:pt x="20" y="36"/>
                  </a:lnTo>
                  <a:lnTo>
                    <a:pt x="27" y="43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3151"/>
            <p:cNvSpPr>
              <a:spLocks/>
            </p:cNvSpPr>
            <p:nvPr/>
          </p:nvSpPr>
          <p:spPr bwMode="auto">
            <a:xfrm>
              <a:off x="3356" y="3257"/>
              <a:ext cx="3" cy="2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3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3152"/>
            <p:cNvSpPr>
              <a:spLocks/>
            </p:cNvSpPr>
            <p:nvPr/>
          </p:nvSpPr>
          <p:spPr bwMode="auto">
            <a:xfrm>
              <a:off x="3328" y="3198"/>
              <a:ext cx="30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0" y="22"/>
                  </a:lnTo>
                  <a:lnTo>
                    <a:pt x="14" y="30"/>
                  </a:lnTo>
                  <a:lnTo>
                    <a:pt x="8" y="39"/>
                  </a:lnTo>
                  <a:lnTo>
                    <a:pt x="5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 3153"/>
            <p:cNvSpPr>
              <a:spLocks/>
            </p:cNvSpPr>
            <p:nvPr/>
          </p:nvSpPr>
          <p:spPr bwMode="auto">
            <a:xfrm>
              <a:off x="3328" y="3229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Freeform 3154"/>
            <p:cNvSpPr>
              <a:spLocks/>
            </p:cNvSpPr>
            <p:nvPr/>
          </p:nvSpPr>
          <p:spPr bwMode="auto">
            <a:xfrm>
              <a:off x="3356" y="3198"/>
              <a:ext cx="33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5 h 57"/>
                <a:gd name="T14" fmla="*/ 6 w 58"/>
                <a:gd name="T15" fmla="*/ 5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Freeform 3155"/>
            <p:cNvSpPr>
              <a:spLocks/>
            </p:cNvSpPr>
            <p:nvPr/>
          </p:nvSpPr>
          <p:spPr bwMode="auto">
            <a:xfrm>
              <a:off x="3356" y="3198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3156"/>
            <p:cNvSpPr>
              <a:spLocks/>
            </p:cNvSpPr>
            <p:nvPr/>
          </p:nvSpPr>
          <p:spPr bwMode="auto">
            <a:xfrm>
              <a:off x="3386" y="3229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3157"/>
            <p:cNvSpPr>
              <a:spLocks/>
            </p:cNvSpPr>
            <p:nvPr/>
          </p:nvSpPr>
          <p:spPr bwMode="auto">
            <a:xfrm>
              <a:off x="3444" y="3229"/>
              <a:ext cx="32" cy="30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3 h 57"/>
                <a:gd name="T10" fmla="*/ 2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2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3158"/>
            <p:cNvSpPr>
              <a:spLocks/>
            </p:cNvSpPr>
            <p:nvPr/>
          </p:nvSpPr>
          <p:spPr bwMode="auto">
            <a:xfrm>
              <a:off x="3414" y="3229"/>
              <a:ext cx="32" cy="30"/>
            </a:xfrm>
            <a:custGeom>
              <a:avLst/>
              <a:gdLst>
                <a:gd name="T0" fmla="*/ 6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3 h 57"/>
                <a:gd name="T24" fmla="*/ 4 w 57"/>
                <a:gd name="T25" fmla="*/ 4 h 57"/>
                <a:gd name="T26" fmla="*/ 6 w 57"/>
                <a:gd name="T27" fmla="*/ 4 h 57"/>
                <a:gd name="T28" fmla="*/ 6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3159"/>
            <p:cNvSpPr>
              <a:spLocks/>
            </p:cNvSpPr>
            <p:nvPr/>
          </p:nvSpPr>
          <p:spPr bwMode="auto">
            <a:xfrm>
              <a:off x="3444" y="3257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3160"/>
            <p:cNvSpPr>
              <a:spLocks/>
            </p:cNvSpPr>
            <p:nvPr/>
          </p:nvSpPr>
          <p:spPr bwMode="auto">
            <a:xfrm>
              <a:off x="3414" y="3198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1" y="22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3161"/>
            <p:cNvSpPr>
              <a:spLocks/>
            </p:cNvSpPr>
            <p:nvPr/>
          </p:nvSpPr>
          <p:spPr bwMode="auto">
            <a:xfrm>
              <a:off x="3414" y="3229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3162"/>
            <p:cNvSpPr>
              <a:spLocks/>
            </p:cNvSpPr>
            <p:nvPr/>
          </p:nvSpPr>
          <p:spPr bwMode="auto">
            <a:xfrm>
              <a:off x="3444" y="3198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3163"/>
            <p:cNvSpPr>
              <a:spLocks/>
            </p:cNvSpPr>
            <p:nvPr/>
          </p:nvSpPr>
          <p:spPr bwMode="auto">
            <a:xfrm>
              <a:off x="3444" y="3198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3164"/>
            <p:cNvSpPr>
              <a:spLocks/>
            </p:cNvSpPr>
            <p:nvPr/>
          </p:nvSpPr>
          <p:spPr bwMode="auto">
            <a:xfrm>
              <a:off x="3473" y="3229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3165"/>
            <p:cNvSpPr>
              <a:spLocks/>
            </p:cNvSpPr>
            <p:nvPr/>
          </p:nvSpPr>
          <p:spPr bwMode="auto">
            <a:xfrm>
              <a:off x="3268" y="3287"/>
              <a:ext cx="32" cy="31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4 h 57"/>
                <a:gd name="T10" fmla="*/ 2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3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3166"/>
            <p:cNvSpPr>
              <a:spLocks/>
            </p:cNvSpPr>
            <p:nvPr/>
          </p:nvSpPr>
          <p:spPr bwMode="auto">
            <a:xfrm>
              <a:off x="3238" y="3287"/>
              <a:ext cx="31" cy="31"/>
            </a:xfrm>
            <a:custGeom>
              <a:avLst/>
              <a:gdLst>
                <a:gd name="T0" fmla="*/ 5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4 h 57"/>
                <a:gd name="T24" fmla="*/ 3 w 57"/>
                <a:gd name="T25" fmla="*/ 4 h 57"/>
                <a:gd name="T26" fmla="*/ 5 w 57"/>
                <a:gd name="T27" fmla="*/ 5 h 57"/>
                <a:gd name="T28" fmla="*/ 5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3167"/>
            <p:cNvSpPr>
              <a:spLocks/>
            </p:cNvSpPr>
            <p:nvPr/>
          </p:nvSpPr>
          <p:spPr bwMode="auto">
            <a:xfrm>
              <a:off x="3268" y="3316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3168"/>
            <p:cNvSpPr>
              <a:spLocks/>
            </p:cNvSpPr>
            <p:nvPr/>
          </p:nvSpPr>
          <p:spPr bwMode="auto">
            <a:xfrm>
              <a:off x="3238" y="3256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3169"/>
            <p:cNvSpPr>
              <a:spLocks/>
            </p:cNvSpPr>
            <p:nvPr/>
          </p:nvSpPr>
          <p:spPr bwMode="auto">
            <a:xfrm>
              <a:off x="3238" y="3287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3170"/>
            <p:cNvSpPr>
              <a:spLocks/>
            </p:cNvSpPr>
            <p:nvPr/>
          </p:nvSpPr>
          <p:spPr bwMode="auto">
            <a:xfrm>
              <a:off x="3268" y="3256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3171"/>
            <p:cNvSpPr>
              <a:spLocks/>
            </p:cNvSpPr>
            <p:nvPr/>
          </p:nvSpPr>
          <p:spPr bwMode="auto">
            <a:xfrm>
              <a:off x="3268" y="3256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 3172"/>
            <p:cNvSpPr>
              <a:spLocks/>
            </p:cNvSpPr>
            <p:nvPr/>
          </p:nvSpPr>
          <p:spPr bwMode="auto">
            <a:xfrm>
              <a:off x="3297" y="3287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3173"/>
            <p:cNvSpPr>
              <a:spLocks/>
            </p:cNvSpPr>
            <p:nvPr/>
          </p:nvSpPr>
          <p:spPr bwMode="auto">
            <a:xfrm>
              <a:off x="3356" y="3287"/>
              <a:ext cx="33" cy="31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3174"/>
            <p:cNvSpPr>
              <a:spLocks/>
            </p:cNvSpPr>
            <p:nvPr/>
          </p:nvSpPr>
          <p:spPr bwMode="auto">
            <a:xfrm>
              <a:off x="3328" y="3287"/>
              <a:ext cx="30" cy="31"/>
            </a:xfrm>
            <a:custGeom>
              <a:avLst/>
              <a:gdLst>
                <a:gd name="T0" fmla="*/ 4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5 h 57"/>
                <a:gd name="T28" fmla="*/ 4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3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8" y="20"/>
                  </a:lnTo>
                  <a:lnTo>
                    <a:pt x="20" y="36"/>
                  </a:lnTo>
                  <a:lnTo>
                    <a:pt x="27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3175"/>
            <p:cNvSpPr>
              <a:spLocks/>
            </p:cNvSpPr>
            <p:nvPr/>
          </p:nvSpPr>
          <p:spPr bwMode="auto">
            <a:xfrm>
              <a:off x="3356" y="3316"/>
              <a:ext cx="3" cy="2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3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3176"/>
            <p:cNvSpPr>
              <a:spLocks/>
            </p:cNvSpPr>
            <p:nvPr/>
          </p:nvSpPr>
          <p:spPr bwMode="auto">
            <a:xfrm>
              <a:off x="3328" y="3256"/>
              <a:ext cx="30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0" y="23"/>
                  </a:lnTo>
                  <a:lnTo>
                    <a:pt x="14" y="30"/>
                  </a:lnTo>
                  <a:lnTo>
                    <a:pt x="8" y="39"/>
                  </a:lnTo>
                  <a:lnTo>
                    <a:pt x="5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 3177"/>
            <p:cNvSpPr>
              <a:spLocks/>
            </p:cNvSpPr>
            <p:nvPr/>
          </p:nvSpPr>
          <p:spPr bwMode="auto">
            <a:xfrm>
              <a:off x="3328" y="3287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 3178"/>
            <p:cNvSpPr>
              <a:spLocks/>
            </p:cNvSpPr>
            <p:nvPr/>
          </p:nvSpPr>
          <p:spPr bwMode="auto">
            <a:xfrm>
              <a:off x="3356" y="3256"/>
              <a:ext cx="33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5 h 57"/>
                <a:gd name="T14" fmla="*/ 6 w 58"/>
                <a:gd name="T15" fmla="*/ 5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Freeform 3179"/>
            <p:cNvSpPr>
              <a:spLocks/>
            </p:cNvSpPr>
            <p:nvPr/>
          </p:nvSpPr>
          <p:spPr bwMode="auto">
            <a:xfrm>
              <a:off x="3356" y="3256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3180"/>
            <p:cNvSpPr>
              <a:spLocks/>
            </p:cNvSpPr>
            <p:nvPr/>
          </p:nvSpPr>
          <p:spPr bwMode="auto">
            <a:xfrm>
              <a:off x="3386" y="3287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3181"/>
            <p:cNvSpPr>
              <a:spLocks/>
            </p:cNvSpPr>
            <p:nvPr/>
          </p:nvSpPr>
          <p:spPr bwMode="auto">
            <a:xfrm>
              <a:off x="3444" y="3287"/>
              <a:ext cx="32" cy="31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4 h 57"/>
                <a:gd name="T10" fmla="*/ 2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3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Freeform 3182"/>
            <p:cNvSpPr>
              <a:spLocks/>
            </p:cNvSpPr>
            <p:nvPr/>
          </p:nvSpPr>
          <p:spPr bwMode="auto">
            <a:xfrm>
              <a:off x="3414" y="3287"/>
              <a:ext cx="32" cy="31"/>
            </a:xfrm>
            <a:custGeom>
              <a:avLst/>
              <a:gdLst>
                <a:gd name="T0" fmla="*/ 6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4 h 57"/>
                <a:gd name="T24" fmla="*/ 4 w 57"/>
                <a:gd name="T25" fmla="*/ 4 h 57"/>
                <a:gd name="T26" fmla="*/ 6 w 57"/>
                <a:gd name="T27" fmla="*/ 5 h 57"/>
                <a:gd name="T28" fmla="*/ 6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 3183"/>
            <p:cNvSpPr>
              <a:spLocks/>
            </p:cNvSpPr>
            <p:nvPr/>
          </p:nvSpPr>
          <p:spPr bwMode="auto">
            <a:xfrm>
              <a:off x="3444" y="3316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 3184"/>
            <p:cNvSpPr>
              <a:spLocks/>
            </p:cNvSpPr>
            <p:nvPr/>
          </p:nvSpPr>
          <p:spPr bwMode="auto">
            <a:xfrm>
              <a:off x="3414" y="3256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 3185"/>
            <p:cNvSpPr>
              <a:spLocks/>
            </p:cNvSpPr>
            <p:nvPr/>
          </p:nvSpPr>
          <p:spPr bwMode="auto">
            <a:xfrm>
              <a:off x="3414" y="3287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 3186"/>
            <p:cNvSpPr>
              <a:spLocks/>
            </p:cNvSpPr>
            <p:nvPr/>
          </p:nvSpPr>
          <p:spPr bwMode="auto">
            <a:xfrm>
              <a:off x="3444" y="3256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 3187"/>
            <p:cNvSpPr>
              <a:spLocks/>
            </p:cNvSpPr>
            <p:nvPr/>
          </p:nvSpPr>
          <p:spPr bwMode="auto">
            <a:xfrm>
              <a:off x="3444" y="3256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 3188"/>
            <p:cNvSpPr>
              <a:spLocks/>
            </p:cNvSpPr>
            <p:nvPr/>
          </p:nvSpPr>
          <p:spPr bwMode="auto">
            <a:xfrm>
              <a:off x="3473" y="3287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Freeform 3189"/>
            <p:cNvSpPr>
              <a:spLocks/>
            </p:cNvSpPr>
            <p:nvPr/>
          </p:nvSpPr>
          <p:spPr bwMode="auto">
            <a:xfrm>
              <a:off x="3268" y="3345"/>
              <a:ext cx="32" cy="30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3 h 57"/>
                <a:gd name="T10" fmla="*/ 2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2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Freeform 3190"/>
            <p:cNvSpPr>
              <a:spLocks/>
            </p:cNvSpPr>
            <p:nvPr/>
          </p:nvSpPr>
          <p:spPr bwMode="auto">
            <a:xfrm>
              <a:off x="3238" y="3345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2"/>
                  </a:lnTo>
                  <a:lnTo>
                    <a:pt x="24" y="48"/>
                  </a:lnTo>
                  <a:lnTo>
                    <a:pt x="17" y="40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Freeform 3191"/>
            <p:cNvSpPr>
              <a:spLocks/>
            </p:cNvSpPr>
            <p:nvPr/>
          </p:nvSpPr>
          <p:spPr bwMode="auto">
            <a:xfrm>
              <a:off x="3268" y="3373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Freeform 3192"/>
            <p:cNvSpPr>
              <a:spLocks/>
            </p:cNvSpPr>
            <p:nvPr/>
          </p:nvSpPr>
          <p:spPr bwMode="auto">
            <a:xfrm>
              <a:off x="3238" y="3314"/>
              <a:ext cx="31" cy="31"/>
            </a:xfrm>
            <a:custGeom>
              <a:avLst/>
              <a:gdLst>
                <a:gd name="T0" fmla="*/ 0 w 57"/>
                <a:gd name="T1" fmla="*/ 5 h 58"/>
                <a:gd name="T2" fmla="*/ 1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2 w 57"/>
                <a:gd name="T9" fmla="*/ 2 h 58"/>
                <a:gd name="T10" fmla="*/ 3 w 57"/>
                <a:gd name="T11" fmla="*/ 1 h 58"/>
                <a:gd name="T12" fmla="*/ 5 w 57"/>
                <a:gd name="T13" fmla="*/ 0 h 58"/>
                <a:gd name="T14" fmla="*/ 5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3 h 58"/>
                <a:gd name="T24" fmla="*/ 1 w 57"/>
                <a:gd name="T25" fmla="*/ 4 h 58"/>
                <a:gd name="T26" fmla="*/ 1 w 57"/>
                <a:gd name="T27" fmla="*/ 5 h 58"/>
                <a:gd name="T28" fmla="*/ 0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2" y="46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9"/>
                  </a:lnTo>
                  <a:lnTo>
                    <a:pt x="5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Freeform 3193"/>
            <p:cNvSpPr>
              <a:spLocks/>
            </p:cNvSpPr>
            <p:nvPr/>
          </p:nvSpPr>
          <p:spPr bwMode="auto">
            <a:xfrm>
              <a:off x="3238" y="3345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Freeform 3194"/>
            <p:cNvSpPr>
              <a:spLocks/>
            </p:cNvSpPr>
            <p:nvPr/>
          </p:nvSpPr>
          <p:spPr bwMode="auto">
            <a:xfrm>
              <a:off x="3268" y="3314"/>
              <a:ext cx="32" cy="31"/>
            </a:xfrm>
            <a:custGeom>
              <a:avLst/>
              <a:gdLst>
                <a:gd name="T0" fmla="*/ 1 w 58"/>
                <a:gd name="T1" fmla="*/ 0 h 58"/>
                <a:gd name="T2" fmla="*/ 2 w 58"/>
                <a:gd name="T3" fmla="*/ 1 h 58"/>
                <a:gd name="T4" fmla="*/ 3 w 58"/>
                <a:gd name="T5" fmla="*/ 1 h 58"/>
                <a:gd name="T6" fmla="*/ 4 w 58"/>
                <a:gd name="T7" fmla="*/ 2 h 58"/>
                <a:gd name="T8" fmla="*/ 5 w 58"/>
                <a:gd name="T9" fmla="*/ 3 h 58"/>
                <a:gd name="T10" fmla="*/ 5 w 58"/>
                <a:gd name="T11" fmla="*/ 4 h 58"/>
                <a:gd name="T12" fmla="*/ 6 w 58"/>
                <a:gd name="T13" fmla="*/ 5 h 58"/>
                <a:gd name="T14" fmla="*/ 5 w 58"/>
                <a:gd name="T15" fmla="*/ 5 h 58"/>
                <a:gd name="T16" fmla="*/ 4 w 58"/>
                <a:gd name="T17" fmla="*/ 4 h 58"/>
                <a:gd name="T18" fmla="*/ 4 w 58"/>
                <a:gd name="T19" fmla="*/ 3 h 58"/>
                <a:gd name="T20" fmla="*/ 3 w 58"/>
                <a:gd name="T21" fmla="*/ 2 h 58"/>
                <a:gd name="T22" fmla="*/ 2 w 58"/>
                <a:gd name="T23" fmla="*/ 1 h 58"/>
                <a:gd name="T24" fmla="*/ 2 w 58"/>
                <a:gd name="T25" fmla="*/ 1 h 58"/>
                <a:gd name="T26" fmla="*/ 0 w 58"/>
                <a:gd name="T27" fmla="*/ 1 h 58"/>
                <a:gd name="T28" fmla="*/ 1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8"/>
                  </a:lnTo>
                  <a:lnTo>
                    <a:pt x="52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Freeform 3195"/>
            <p:cNvSpPr>
              <a:spLocks/>
            </p:cNvSpPr>
            <p:nvPr/>
          </p:nvSpPr>
          <p:spPr bwMode="auto">
            <a:xfrm>
              <a:off x="3268" y="3314"/>
              <a:ext cx="1" cy="4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Freeform 3196"/>
            <p:cNvSpPr>
              <a:spLocks/>
            </p:cNvSpPr>
            <p:nvPr/>
          </p:nvSpPr>
          <p:spPr bwMode="auto">
            <a:xfrm>
              <a:off x="3297" y="3345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 3197"/>
            <p:cNvSpPr>
              <a:spLocks/>
            </p:cNvSpPr>
            <p:nvPr/>
          </p:nvSpPr>
          <p:spPr bwMode="auto">
            <a:xfrm>
              <a:off x="3356" y="3345"/>
              <a:ext cx="33" cy="30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3 h 57"/>
                <a:gd name="T10" fmla="*/ 3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2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3198"/>
            <p:cNvSpPr>
              <a:spLocks/>
            </p:cNvSpPr>
            <p:nvPr/>
          </p:nvSpPr>
          <p:spPr bwMode="auto">
            <a:xfrm>
              <a:off x="3328" y="3345"/>
              <a:ext cx="30" cy="30"/>
            </a:xfrm>
            <a:custGeom>
              <a:avLst/>
              <a:gdLst>
                <a:gd name="T0" fmla="*/ 4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4 w 57"/>
                <a:gd name="T27" fmla="*/ 4 h 57"/>
                <a:gd name="T28" fmla="*/ 4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2"/>
                  </a:lnTo>
                  <a:lnTo>
                    <a:pt x="23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0"/>
                  </a:lnTo>
                  <a:lnTo>
                    <a:pt x="8" y="19"/>
                  </a:lnTo>
                  <a:lnTo>
                    <a:pt x="20" y="36"/>
                  </a:lnTo>
                  <a:lnTo>
                    <a:pt x="27" y="43"/>
                  </a:lnTo>
                  <a:lnTo>
                    <a:pt x="38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Freeform 3199"/>
            <p:cNvSpPr>
              <a:spLocks/>
            </p:cNvSpPr>
            <p:nvPr/>
          </p:nvSpPr>
          <p:spPr bwMode="auto">
            <a:xfrm>
              <a:off x="3356" y="3373"/>
              <a:ext cx="3" cy="2"/>
            </a:xfrm>
            <a:custGeom>
              <a:avLst/>
              <a:gdLst>
                <a:gd name="T0" fmla="*/ 3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3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Freeform 3200"/>
            <p:cNvSpPr>
              <a:spLocks/>
            </p:cNvSpPr>
            <p:nvPr/>
          </p:nvSpPr>
          <p:spPr bwMode="auto">
            <a:xfrm>
              <a:off x="3328" y="3314"/>
              <a:ext cx="30" cy="31"/>
            </a:xfrm>
            <a:custGeom>
              <a:avLst/>
              <a:gdLst>
                <a:gd name="T0" fmla="*/ 0 w 57"/>
                <a:gd name="T1" fmla="*/ 5 h 58"/>
                <a:gd name="T2" fmla="*/ 0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1 w 57"/>
                <a:gd name="T9" fmla="*/ 2 h 58"/>
                <a:gd name="T10" fmla="*/ 3 w 57"/>
                <a:gd name="T11" fmla="*/ 1 h 58"/>
                <a:gd name="T12" fmla="*/ 4 w 57"/>
                <a:gd name="T13" fmla="*/ 0 h 58"/>
                <a:gd name="T14" fmla="*/ 4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3 h 58"/>
                <a:gd name="T24" fmla="*/ 1 w 57"/>
                <a:gd name="T25" fmla="*/ 4 h 58"/>
                <a:gd name="T26" fmla="*/ 1 w 57"/>
                <a:gd name="T27" fmla="*/ 5 h 58"/>
                <a:gd name="T28" fmla="*/ 0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0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0" y="23"/>
                  </a:lnTo>
                  <a:lnTo>
                    <a:pt x="14" y="30"/>
                  </a:lnTo>
                  <a:lnTo>
                    <a:pt x="8" y="39"/>
                  </a:lnTo>
                  <a:lnTo>
                    <a:pt x="5" y="49"/>
                  </a:lnTo>
                  <a:lnTo>
                    <a:pt x="5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3201"/>
            <p:cNvSpPr>
              <a:spLocks/>
            </p:cNvSpPr>
            <p:nvPr/>
          </p:nvSpPr>
          <p:spPr bwMode="auto">
            <a:xfrm>
              <a:off x="3328" y="3345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3202"/>
            <p:cNvSpPr>
              <a:spLocks/>
            </p:cNvSpPr>
            <p:nvPr/>
          </p:nvSpPr>
          <p:spPr bwMode="auto">
            <a:xfrm>
              <a:off x="3356" y="3314"/>
              <a:ext cx="33" cy="31"/>
            </a:xfrm>
            <a:custGeom>
              <a:avLst/>
              <a:gdLst>
                <a:gd name="T0" fmla="*/ 1 w 58"/>
                <a:gd name="T1" fmla="*/ 0 h 58"/>
                <a:gd name="T2" fmla="*/ 2 w 58"/>
                <a:gd name="T3" fmla="*/ 1 h 58"/>
                <a:gd name="T4" fmla="*/ 3 w 58"/>
                <a:gd name="T5" fmla="*/ 1 h 58"/>
                <a:gd name="T6" fmla="*/ 4 w 58"/>
                <a:gd name="T7" fmla="*/ 2 h 58"/>
                <a:gd name="T8" fmla="*/ 6 w 58"/>
                <a:gd name="T9" fmla="*/ 3 h 58"/>
                <a:gd name="T10" fmla="*/ 6 w 58"/>
                <a:gd name="T11" fmla="*/ 4 h 58"/>
                <a:gd name="T12" fmla="*/ 6 w 58"/>
                <a:gd name="T13" fmla="*/ 5 h 58"/>
                <a:gd name="T14" fmla="*/ 6 w 58"/>
                <a:gd name="T15" fmla="*/ 5 h 58"/>
                <a:gd name="T16" fmla="*/ 6 w 58"/>
                <a:gd name="T17" fmla="*/ 4 h 58"/>
                <a:gd name="T18" fmla="*/ 5 w 58"/>
                <a:gd name="T19" fmla="*/ 3 h 58"/>
                <a:gd name="T20" fmla="*/ 3 w 58"/>
                <a:gd name="T21" fmla="*/ 2 h 58"/>
                <a:gd name="T22" fmla="*/ 3 w 58"/>
                <a:gd name="T23" fmla="*/ 1 h 58"/>
                <a:gd name="T24" fmla="*/ 2 w 58"/>
                <a:gd name="T25" fmla="*/ 1 h 58"/>
                <a:gd name="T26" fmla="*/ 0 w 58"/>
                <a:gd name="T27" fmla="*/ 1 h 58"/>
                <a:gd name="T28" fmla="*/ 1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8"/>
                  </a:lnTo>
                  <a:lnTo>
                    <a:pt x="52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Freeform 3203"/>
            <p:cNvSpPr>
              <a:spLocks/>
            </p:cNvSpPr>
            <p:nvPr/>
          </p:nvSpPr>
          <p:spPr bwMode="auto">
            <a:xfrm>
              <a:off x="3356" y="3314"/>
              <a:ext cx="2" cy="4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Freeform 3204"/>
            <p:cNvSpPr>
              <a:spLocks/>
            </p:cNvSpPr>
            <p:nvPr/>
          </p:nvSpPr>
          <p:spPr bwMode="auto">
            <a:xfrm>
              <a:off x="3386" y="3345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3205"/>
            <p:cNvSpPr>
              <a:spLocks/>
            </p:cNvSpPr>
            <p:nvPr/>
          </p:nvSpPr>
          <p:spPr bwMode="auto">
            <a:xfrm>
              <a:off x="3444" y="3345"/>
              <a:ext cx="32" cy="30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3 h 57"/>
                <a:gd name="T10" fmla="*/ 2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2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3206"/>
            <p:cNvSpPr>
              <a:spLocks/>
            </p:cNvSpPr>
            <p:nvPr/>
          </p:nvSpPr>
          <p:spPr bwMode="auto">
            <a:xfrm>
              <a:off x="3414" y="3345"/>
              <a:ext cx="32" cy="30"/>
            </a:xfrm>
            <a:custGeom>
              <a:avLst/>
              <a:gdLst>
                <a:gd name="T0" fmla="*/ 6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3 h 57"/>
                <a:gd name="T24" fmla="*/ 4 w 57"/>
                <a:gd name="T25" fmla="*/ 4 h 57"/>
                <a:gd name="T26" fmla="*/ 6 w 57"/>
                <a:gd name="T27" fmla="*/ 4 h 57"/>
                <a:gd name="T28" fmla="*/ 6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2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8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3207"/>
            <p:cNvSpPr>
              <a:spLocks/>
            </p:cNvSpPr>
            <p:nvPr/>
          </p:nvSpPr>
          <p:spPr bwMode="auto">
            <a:xfrm>
              <a:off x="3444" y="3373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 3208"/>
            <p:cNvSpPr>
              <a:spLocks/>
            </p:cNvSpPr>
            <p:nvPr/>
          </p:nvSpPr>
          <p:spPr bwMode="auto">
            <a:xfrm>
              <a:off x="3414" y="3314"/>
              <a:ext cx="32" cy="31"/>
            </a:xfrm>
            <a:custGeom>
              <a:avLst/>
              <a:gdLst>
                <a:gd name="T0" fmla="*/ 0 w 57"/>
                <a:gd name="T1" fmla="*/ 5 h 58"/>
                <a:gd name="T2" fmla="*/ 1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2 w 57"/>
                <a:gd name="T9" fmla="*/ 2 h 58"/>
                <a:gd name="T10" fmla="*/ 3 w 57"/>
                <a:gd name="T11" fmla="*/ 1 h 58"/>
                <a:gd name="T12" fmla="*/ 6 w 57"/>
                <a:gd name="T13" fmla="*/ 0 h 58"/>
                <a:gd name="T14" fmla="*/ 6 w 57"/>
                <a:gd name="T15" fmla="*/ 1 h 58"/>
                <a:gd name="T16" fmla="*/ 4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3 h 58"/>
                <a:gd name="T24" fmla="*/ 1 w 57"/>
                <a:gd name="T25" fmla="*/ 4 h 58"/>
                <a:gd name="T26" fmla="*/ 1 w 57"/>
                <a:gd name="T27" fmla="*/ 5 h 58"/>
                <a:gd name="T28" fmla="*/ 0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Freeform 3209"/>
            <p:cNvSpPr>
              <a:spLocks/>
            </p:cNvSpPr>
            <p:nvPr/>
          </p:nvSpPr>
          <p:spPr bwMode="auto">
            <a:xfrm>
              <a:off x="3414" y="3345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Freeform 3210"/>
            <p:cNvSpPr>
              <a:spLocks/>
            </p:cNvSpPr>
            <p:nvPr/>
          </p:nvSpPr>
          <p:spPr bwMode="auto">
            <a:xfrm>
              <a:off x="3444" y="3314"/>
              <a:ext cx="32" cy="31"/>
            </a:xfrm>
            <a:custGeom>
              <a:avLst/>
              <a:gdLst>
                <a:gd name="T0" fmla="*/ 1 w 58"/>
                <a:gd name="T1" fmla="*/ 0 h 58"/>
                <a:gd name="T2" fmla="*/ 2 w 58"/>
                <a:gd name="T3" fmla="*/ 1 h 58"/>
                <a:gd name="T4" fmla="*/ 3 w 58"/>
                <a:gd name="T5" fmla="*/ 1 h 58"/>
                <a:gd name="T6" fmla="*/ 4 w 58"/>
                <a:gd name="T7" fmla="*/ 2 h 58"/>
                <a:gd name="T8" fmla="*/ 5 w 58"/>
                <a:gd name="T9" fmla="*/ 3 h 58"/>
                <a:gd name="T10" fmla="*/ 5 w 58"/>
                <a:gd name="T11" fmla="*/ 4 h 58"/>
                <a:gd name="T12" fmla="*/ 6 w 58"/>
                <a:gd name="T13" fmla="*/ 5 h 58"/>
                <a:gd name="T14" fmla="*/ 5 w 58"/>
                <a:gd name="T15" fmla="*/ 5 h 58"/>
                <a:gd name="T16" fmla="*/ 4 w 58"/>
                <a:gd name="T17" fmla="*/ 4 h 58"/>
                <a:gd name="T18" fmla="*/ 4 w 58"/>
                <a:gd name="T19" fmla="*/ 3 h 58"/>
                <a:gd name="T20" fmla="*/ 3 w 58"/>
                <a:gd name="T21" fmla="*/ 2 h 58"/>
                <a:gd name="T22" fmla="*/ 2 w 58"/>
                <a:gd name="T23" fmla="*/ 1 h 58"/>
                <a:gd name="T24" fmla="*/ 2 w 58"/>
                <a:gd name="T25" fmla="*/ 1 h 58"/>
                <a:gd name="T26" fmla="*/ 0 w 58"/>
                <a:gd name="T27" fmla="*/ 1 h 58"/>
                <a:gd name="T28" fmla="*/ 1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8"/>
                  </a:lnTo>
                  <a:lnTo>
                    <a:pt x="52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3211"/>
            <p:cNvSpPr>
              <a:spLocks/>
            </p:cNvSpPr>
            <p:nvPr/>
          </p:nvSpPr>
          <p:spPr bwMode="auto">
            <a:xfrm>
              <a:off x="3444" y="3314"/>
              <a:ext cx="2" cy="4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Freeform 3212"/>
            <p:cNvSpPr>
              <a:spLocks/>
            </p:cNvSpPr>
            <p:nvPr/>
          </p:nvSpPr>
          <p:spPr bwMode="auto">
            <a:xfrm>
              <a:off x="3473" y="3345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 3213"/>
            <p:cNvSpPr>
              <a:spLocks/>
            </p:cNvSpPr>
            <p:nvPr/>
          </p:nvSpPr>
          <p:spPr bwMode="auto">
            <a:xfrm>
              <a:off x="3239" y="3083"/>
              <a:ext cx="59" cy="58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7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9" y="84"/>
                  </a:lnTo>
                  <a:lnTo>
                    <a:pt x="8" y="80"/>
                  </a:lnTo>
                  <a:lnTo>
                    <a:pt x="5" y="75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 3214"/>
            <p:cNvSpPr>
              <a:spLocks/>
            </p:cNvSpPr>
            <p:nvPr/>
          </p:nvSpPr>
          <p:spPr bwMode="auto">
            <a:xfrm>
              <a:off x="3329" y="3083"/>
              <a:ext cx="58" cy="58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8 w 108"/>
                <a:gd name="T9" fmla="*/ 7 h 108"/>
                <a:gd name="T10" fmla="*/ 8 w 108"/>
                <a:gd name="T11" fmla="*/ 8 h 108"/>
                <a:gd name="T12" fmla="*/ 8 w 108"/>
                <a:gd name="T13" fmla="*/ 8 h 108"/>
                <a:gd name="T14" fmla="*/ 7 w 108"/>
                <a:gd name="T15" fmla="*/ 8 h 108"/>
                <a:gd name="T16" fmla="*/ 6 w 108"/>
                <a:gd name="T17" fmla="*/ 9 h 108"/>
                <a:gd name="T18" fmla="*/ 6 w 108"/>
                <a:gd name="T19" fmla="*/ 9 h 108"/>
                <a:gd name="T20" fmla="*/ 6 w 108"/>
                <a:gd name="T21" fmla="*/ 9 h 108"/>
                <a:gd name="T22" fmla="*/ 5 w 108"/>
                <a:gd name="T23" fmla="*/ 9 h 108"/>
                <a:gd name="T24" fmla="*/ 5 w 108"/>
                <a:gd name="T25" fmla="*/ 9 h 108"/>
                <a:gd name="T26" fmla="*/ 3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3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6 w 108"/>
                <a:gd name="T77" fmla="*/ 1 h 108"/>
                <a:gd name="T78" fmla="*/ 7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8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20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 3215"/>
            <p:cNvSpPr>
              <a:spLocks/>
            </p:cNvSpPr>
            <p:nvPr/>
          </p:nvSpPr>
          <p:spPr bwMode="auto">
            <a:xfrm>
              <a:off x="3415" y="3083"/>
              <a:ext cx="60" cy="58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5 h 108"/>
                <a:gd name="T6" fmla="*/ 10 w 108"/>
                <a:gd name="T7" fmla="*/ 6 h 108"/>
                <a:gd name="T8" fmla="*/ 9 w 108"/>
                <a:gd name="T9" fmla="*/ 7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3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4" y="75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 3216"/>
            <p:cNvSpPr>
              <a:spLocks/>
            </p:cNvSpPr>
            <p:nvPr/>
          </p:nvSpPr>
          <p:spPr bwMode="auto">
            <a:xfrm>
              <a:off x="3239" y="3141"/>
              <a:ext cx="59" cy="58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7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9 h 109"/>
                <a:gd name="T22" fmla="*/ 6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2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3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8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20" y="97"/>
                  </a:lnTo>
                  <a:lnTo>
                    <a:pt x="17" y="94"/>
                  </a:lnTo>
                  <a:lnTo>
                    <a:pt x="9" y="85"/>
                  </a:lnTo>
                  <a:lnTo>
                    <a:pt x="8" y="80"/>
                  </a:lnTo>
                  <a:lnTo>
                    <a:pt x="5" y="76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Freeform 3217"/>
            <p:cNvSpPr>
              <a:spLocks/>
            </p:cNvSpPr>
            <p:nvPr/>
          </p:nvSpPr>
          <p:spPr bwMode="auto">
            <a:xfrm>
              <a:off x="3329" y="3141"/>
              <a:ext cx="58" cy="58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8 w 108"/>
                <a:gd name="T9" fmla="*/ 7 h 109"/>
                <a:gd name="T10" fmla="*/ 8 w 108"/>
                <a:gd name="T11" fmla="*/ 7 h 109"/>
                <a:gd name="T12" fmla="*/ 8 w 108"/>
                <a:gd name="T13" fmla="*/ 7 h 109"/>
                <a:gd name="T14" fmla="*/ 7 w 108"/>
                <a:gd name="T15" fmla="*/ 8 h 109"/>
                <a:gd name="T16" fmla="*/ 6 w 108"/>
                <a:gd name="T17" fmla="*/ 8 h 109"/>
                <a:gd name="T18" fmla="*/ 6 w 108"/>
                <a:gd name="T19" fmla="*/ 8 h 109"/>
                <a:gd name="T20" fmla="*/ 6 w 108"/>
                <a:gd name="T21" fmla="*/ 9 h 109"/>
                <a:gd name="T22" fmla="*/ 5 w 108"/>
                <a:gd name="T23" fmla="*/ 9 h 109"/>
                <a:gd name="T24" fmla="*/ 5 w 108"/>
                <a:gd name="T25" fmla="*/ 9 h 109"/>
                <a:gd name="T26" fmla="*/ 3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1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3 w 108"/>
                <a:gd name="T71" fmla="*/ 1 h 109"/>
                <a:gd name="T72" fmla="*/ 5 w 108"/>
                <a:gd name="T73" fmla="*/ 0 h 109"/>
                <a:gd name="T74" fmla="*/ 5 w 108"/>
                <a:gd name="T75" fmla="*/ 1 h 109"/>
                <a:gd name="T76" fmla="*/ 6 w 108"/>
                <a:gd name="T77" fmla="*/ 1 h 109"/>
                <a:gd name="T78" fmla="*/ 7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8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7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8" y="85"/>
                  </a:lnTo>
                  <a:lnTo>
                    <a:pt x="95" y="89"/>
                  </a:lnTo>
                  <a:lnTo>
                    <a:pt x="92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20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Freeform 3218"/>
            <p:cNvSpPr>
              <a:spLocks/>
            </p:cNvSpPr>
            <p:nvPr/>
          </p:nvSpPr>
          <p:spPr bwMode="auto">
            <a:xfrm>
              <a:off x="3415" y="3141"/>
              <a:ext cx="60" cy="58"/>
            </a:xfrm>
            <a:custGeom>
              <a:avLst/>
              <a:gdLst>
                <a:gd name="T0" fmla="*/ 10 w 108"/>
                <a:gd name="T1" fmla="*/ 4 h 109"/>
                <a:gd name="T2" fmla="*/ 10 w 108"/>
                <a:gd name="T3" fmla="*/ 5 h 109"/>
                <a:gd name="T4" fmla="*/ 10 w 108"/>
                <a:gd name="T5" fmla="*/ 5 h 109"/>
                <a:gd name="T6" fmla="*/ 10 w 108"/>
                <a:gd name="T7" fmla="*/ 6 h 109"/>
                <a:gd name="T8" fmla="*/ 9 w 108"/>
                <a:gd name="T9" fmla="*/ 7 h 109"/>
                <a:gd name="T10" fmla="*/ 9 w 108"/>
                <a:gd name="T11" fmla="*/ 7 h 109"/>
                <a:gd name="T12" fmla="*/ 9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7 w 108"/>
                <a:gd name="T21" fmla="*/ 9 h 109"/>
                <a:gd name="T22" fmla="*/ 6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2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3 w 108"/>
                <a:gd name="T65" fmla="*/ 1 h 109"/>
                <a:gd name="T66" fmla="*/ 3 w 108"/>
                <a:gd name="T67" fmla="*/ 1 h 109"/>
                <a:gd name="T68" fmla="*/ 4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9 w 108"/>
                <a:gd name="T83" fmla="*/ 2 h 109"/>
                <a:gd name="T84" fmla="*/ 9 w 108"/>
                <a:gd name="T85" fmla="*/ 2 h 109"/>
                <a:gd name="T86" fmla="*/ 10 w 108"/>
                <a:gd name="T87" fmla="*/ 2 h 109"/>
                <a:gd name="T88" fmla="*/ 10 w 108"/>
                <a:gd name="T89" fmla="*/ 3 h 109"/>
                <a:gd name="T90" fmla="*/ 10 w 108"/>
                <a:gd name="T91" fmla="*/ 3 h 109"/>
                <a:gd name="T92" fmla="*/ 10 w 108"/>
                <a:gd name="T93" fmla="*/ 3 h 109"/>
                <a:gd name="T94" fmla="*/ 10 w 108"/>
                <a:gd name="T95" fmla="*/ 4 h 109"/>
                <a:gd name="T96" fmla="*/ 10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8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Freeform 3219"/>
            <p:cNvSpPr>
              <a:spLocks/>
            </p:cNvSpPr>
            <p:nvPr/>
          </p:nvSpPr>
          <p:spPr bwMode="auto">
            <a:xfrm>
              <a:off x="3239" y="3199"/>
              <a:ext cx="59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8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9" y="84"/>
                  </a:lnTo>
                  <a:lnTo>
                    <a:pt x="8" y="79"/>
                  </a:lnTo>
                  <a:lnTo>
                    <a:pt x="5" y="75"/>
                  </a:lnTo>
                  <a:lnTo>
                    <a:pt x="3" y="70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3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7" y="16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4" y="33"/>
                  </a:lnTo>
                  <a:lnTo>
                    <a:pt x="107" y="37"/>
                  </a:lnTo>
                  <a:lnTo>
                    <a:pt x="107" y="43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Freeform 3220"/>
            <p:cNvSpPr>
              <a:spLocks/>
            </p:cNvSpPr>
            <p:nvPr/>
          </p:nvSpPr>
          <p:spPr bwMode="auto">
            <a:xfrm>
              <a:off x="3329" y="3199"/>
              <a:ext cx="58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7 h 108"/>
                <a:gd name="T8" fmla="*/ 8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7 w 108"/>
                <a:gd name="T15" fmla="*/ 9 h 108"/>
                <a:gd name="T16" fmla="*/ 6 w 108"/>
                <a:gd name="T17" fmla="*/ 9 h 108"/>
                <a:gd name="T18" fmla="*/ 6 w 108"/>
                <a:gd name="T19" fmla="*/ 9 h 108"/>
                <a:gd name="T20" fmla="*/ 6 w 108"/>
                <a:gd name="T21" fmla="*/ 9 h 108"/>
                <a:gd name="T22" fmla="*/ 5 w 108"/>
                <a:gd name="T23" fmla="*/ 9 h 108"/>
                <a:gd name="T24" fmla="*/ 5 w 108"/>
                <a:gd name="T25" fmla="*/ 9 h 108"/>
                <a:gd name="T26" fmla="*/ 3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3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6 w 108"/>
                <a:gd name="T77" fmla="*/ 1 h 108"/>
                <a:gd name="T78" fmla="*/ 7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8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8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20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2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1" y="28"/>
                  </a:lnTo>
                  <a:lnTo>
                    <a:pt x="104" y="33"/>
                  </a:lnTo>
                  <a:lnTo>
                    <a:pt x="105" y="37"/>
                  </a:lnTo>
                  <a:lnTo>
                    <a:pt x="107" y="43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Freeform 3221"/>
            <p:cNvSpPr>
              <a:spLocks/>
            </p:cNvSpPr>
            <p:nvPr/>
          </p:nvSpPr>
          <p:spPr bwMode="auto">
            <a:xfrm>
              <a:off x="3415" y="3199"/>
              <a:ext cx="60" cy="59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5 h 108"/>
                <a:gd name="T6" fmla="*/ 10 w 108"/>
                <a:gd name="T7" fmla="*/ 7 h 108"/>
                <a:gd name="T8" fmla="*/ 9 w 108"/>
                <a:gd name="T9" fmla="*/ 8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2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8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79"/>
                  </a:lnTo>
                  <a:lnTo>
                    <a:pt x="4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4" y="33"/>
                  </a:lnTo>
                  <a:lnTo>
                    <a:pt x="107" y="37"/>
                  </a:lnTo>
                  <a:lnTo>
                    <a:pt x="107" y="43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Freeform 3222"/>
            <p:cNvSpPr>
              <a:spLocks/>
            </p:cNvSpPr>
            <p:nvPr/>
          </p:nvSpPr>
          <p:spPr bwMode="auto">
            <a:xfrm>
              <a:off x="3239" y="3258"/>
              <a:ext cx="59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1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9" y="84"/>
                  </a:lnTo>
                  <a:lnTo>
                    <a:pt x="8" y="80"/>
                  </a:lnTo>
                  <a:lnTo>
                    <a:pt x="5" y="75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Freeform 3223"/>
            <p:cNvSpPr>
              <a:spLocks/>
            </p:cNvSpPr>
            <p:nvPr/>
          </p:nvSpPr>
          <p:spPr bwMode="auto">
            <a:xfrm>
              <a:off x="3329" y="3258"/>
              <a:ext cx="58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6 h 108"/>
                <a:gd name="T6" fmla="*/ 9 w 108"/>
                <a:gd name="T7" fmla="*/ 7 h 108"/>
                <a:gd name="T8" fmla="*/ 8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7 w 108"/>
                <a:gd name="T15" fmla="*/ 9 h 108"/>
                <a:gd name="T16" fmla="*/ 6 w 108"/>
                <a:gd name="T17" fmla="*/ 9 h 108"/>
                <a:gd name="T18" fmla="*/ 6 w 108"/>
                <a:gd name="T19" fmla="*/ 9 h 108"/>
                <a:gd name="T20" fmla="*/ 6 w 108"/>
                <a:gd name="T21" fmla="*/ 9 h 108"/>
                <a:gd name="T22" fmla="*/ 5 w 108"/>
                <a:gd name="T23" fmla="*/ 9 h 108"/>
                <a:gd name="T24" fmla="*/ 5 w 108"/>
                <a:gd name="T25" fmla="*/ 9 h 108"/>
                <a:gd name="T26" fmla="*/ 3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0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3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6 w 108"/>
                <a:gd name="T77" fmla="*/ 1 h 108"/>
                <a:gd name="T78" fmla="*/ 7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8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20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Freeform 3224"/>
            <p:cNvSpPr>
              <a:spLocks/>
            </p:cNvSpPr>
            <p:nvPr/>
          </p:nvSpPr>
          <p:spPr bwMode="auto">
            <a:xfrm>
              <a:off x="3415" y="3258"/>
              <a:ext cx="60" cy="59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6 h 108"/>
                <a:gd name="T6" fmla="*/ 10 w 108"/>
                <a:gd name="T7" fmla="*/ 7 h 108"/>
                <a:gd name="T8" fmla="*/ 9 w 108"/>
                <a:gd name="T9" fmla="*/ 8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1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3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4" y="75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Freeform 3225"/>
            <p:cNvSpPr>
              <a:spLocks/>
            </p:cNvSpPr>
            <p:nvPr/>
          </p:nvSpPr>
          <p:spPr bwMode="auto">
            <a:xfrm>
              <a:off x="3239" y="3317"/>
              <a:ext cx="59" cy="57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6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8 h 109"/>
                <a:gd name="T22" fmla="*/ 6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2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3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8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20" y="97"/>
                  </a:lnTo>
                  <a:lnTo>
                    <a:pt x="17" y="94"/>
                  </a:lnTo>
                  <a:lnTo>
                    <a:pt x="9" y="85"/>
                  </a:lnTo>
                  <a:lnTo>
                    <a:pt x="8" y="80"/>
                  </a:lnTo>
                  <a:lnTo>
                    <a:pt x="5" y="76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Freeform 3226"/>
            <p:cNvSpPr>
              <a:spLocks/>
            </p:cNvSpPr>
            <p:nvPr/>
          </p:nvSpPr>
          <p:spPr bwMode="auto">
            <a:xfrm>
              <a:off x="3329" y="3317"/>
              <a:ext cx="58" cy="57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8 w 108"/>
                <a:gd name="T9" fmla="*/ 6 h 109"/>
                <a:gd name="T10" fmla="*/ 8 w 108"/>
                <a:gd name="T11" fmla="*/ 7 h 109"/>
                <a:gd name="T12" fmla="*/ 8 w 108"/>
                <a:gd name="T13" fmla="*/ 7 h 109"/>
                <a:gd name="T14" fmla="*/ 7 w 108"/>
                <a:gd name="T15" fmla="*/ 7 h 109"/>
                <a:gd name="T16" fmla="*/ 6 w 108"/>
                <a:gd name="T17" fmla="*/ 8 h 109"/>
                <a:gd name="T18" fmla="*/ 6 w 108"/>
                <a:gd name="T19" fmla="*/ 8 h 109"/>
                <a:gd name="T20" fmla="*/ 6 w 108"/>
                <a:gd name="T21" fmla="*/ 8 h 109"/>
                <a:gd name="T22" fmla="*/ 5 w 108"/>
                <a:gd name="T23" fmla="*/ 8 h 109"/>
                <a:gd name="T24" fmla="*/ 5 w 108"/>
                <a:gd name="T25" fmla="*/ 8 h 109"/>
                <a:gd name="T26" fmla="*/ 3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1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3 w 108"/>
                <a:gd name="T71" fmla="*/ 1 h 109"/>
                <a:gd name="T72" fmla="*/ 5 w 108"/>
                <a:gd name="T73" fmla="*/ 0 h 109"/>
                <a:gd name="T74" fmla="*/ 5 w 108"/>
                <a:gd name="T75" fmla="*/ 1 h 109"/>
                <a:gd name="T76" fmla="*/ 6 w 108"/>
                <a:gd name="T77" fmla="*/ 1 h 109"/>
                <a:gd name="T78" fmla="*/ 7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8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7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8" y="85"/>
                  </a:lnTo>
                  <a:lnTo>
                    <a:pt x="95" y="89"/>
                  </a:lnTo>
                  <a:lnTo>
                    <a:pt x="92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20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Freeform 3227"/>
            <p:cNvSpPr>
              <a:spLocks/>
            </p:cNvSpPr>
            <p:nvPr/>
          </p:nvSpPr>
          <p:spPr bwMode="auto">
            <a:xfrm>
              <a:off x="3415" y="3317"/>
              <a:ext cx="60" cy="57"/>
            </a:xfrm>
            <a:custGeom>
              <a:avLst/>
              <a:gdLst>
                <a:gd name="T0" fmla="*/ 10 w 108"/>
                <a:gd name="T1" fmla="*/ 4 h 109"/>
                <a:gd name="T2" fmla="*/ 10 w 108"/>
                <a:gd name="T3" fmla="*/ 5 h 109"/>
                <a:gd name="T4" fmla="*/ 10 w 108"/>
                <a:gd name="T5" fmla="*/ 5 h 109"/>
                <a:gd name="T6" fmla="*/ 10 w 108"/>
                <a:gd name="T7" fmla="*/ 6 h 109"/>
                <a:gd name="T8" fmla="*/ 9 w 108"/>
                <a:gd name="T9" fmla="*/ 6 h 109"/>
                <a:gd name="T10" fmla="*/ 9 w 108"/>
                <a:gd name="T11" fmla="*/ 7 h 109"/>
                <a:gd name="T12" fmla="*/ 9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7 w 108"/>
                <a:gd name="T21" fmla="*/ 8 h 109"/>
                <a:gd name="T22" fmla="*/ 6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2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3 w 108"/>
                <a:gd name="T65" fmla="*/ 1 h 109"/>
                <a:gd name="T66" fmla="*/ 3 w 108"/>
                <a:gd name="T67" fmla="*/ 1 h 109"/>
                <a:gd name="T68" fmla="*/ 4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9 w 108"/>
                <a:gd name="T83" fmla="*/ 2 h 109"/>
                <a:gd name="T84" fmla="*/ 9 w 108"/>
                <a:gd name="T85" fmla="*/ 2 h 109"/>
                <a:gd name="T86" fmla="*/ 10 w 108"/>
                <a:gd name="T87" fmla="*/ 2 h 109"/>
                <a:gd name="T88" fmla="*/ 10 w 108"/>
                <a:gd name="T89" fmla="*/ 3 h 109"/>
                <a:gd name="T90" fmla="*/ 10 w 108"/>
                <a:gd name="T91" fmla="*/ 3 h 109"/>
                <a:gd name="T92" fmla="*/ 10 w 108"/>
                <a:gd name="T93" fmla="*/ 3 h 109"/>
                <a:gd name="T94" fmla="*/ 10 w 108"/>
                <a:gd name="T95" fmla="*/ 4 h 109"/>
                <a:gd name="T96" fmla="*/ 10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8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Rectangle 1301"/>
            <p:cNvSpPr>
              <a:spLocks noChangeArrowheads="1"/>
            </p:cNvSpPr>
            <p:nvPr/>
          </p:nvSpPr>
          <p:spPr bwMode="auto">
            <a:xfrm>
              <a:off x="1275" y="1280"/>
              <a:ext cx="587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83" name="Rectangle 1302"/>
            <p:cNvSpPr>
              <a:spLocks noChangeArrowheads="1"/>
            </p:cNvSpPr>
            <p:nvPr/>
          </p:nvSpPr>
          <p:spPr bwMode="auto">
            <a:xfrm>
              <a:off x="1274" y="1281"/>
              <a:ext cx="3" cy="46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84" name="Freeform 1303"/>
            <p:cNvSpPr>
              <a:spLocks/>
            </p:cNvSpPr>
            <p:nvPr/>
          </p:nvSpPr>
          <p:spPr bwMode="auto">
            <a:xfrm>
              <a:off x="1274" y="128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" name="Rectangle 1304"/>
            <p:cNvSpPr>
              <a:spLocks noChangeArrowheads="1"/>
            </p:cNvSpPr>
            <p:nvPr/>
          </p:nvSpPr>
          <p:spPr bwMode="auto">
            <a:xfrm>
              <a:off x="1275" y="1746"/>
              <a:ext cx="587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86" name="Freeform 1305"/>
            <p:cNvSpPr>
              <a:spLocks/>
            </p:cNvSpPr>
            <p:nvPr/>
          </p:nvSpPr>
          <p:spPr bwMode="auto">
            <a:xfrm>
              <a:off x="1274" y="1746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0 h 6"/>
                <a:gd name="T8" fmla="*/ 0 w 7"/>
                <a:gd name="T9" fmla="*/ 1 h 6"/>
                <a:gd name="T10" fmla="*/ 0 w 7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7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" name="Rectangle 1306"/>
            <p:cNvSpPr>
              <a:spLocks noChangeArrowheads="1"/>
            </p:cNvSpPr>
            <p:nvPr/>
          </p:nvSpPr>
          <p:spPr bwMode="auto">
            <a:xfrm>
              <a:off x="1860" y="1281"/>
              <a:ext cx="3" cy="46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88" name="Freeform 1307"/>
            <p:cNvSpPr>
              <a:spLocks/>
            </p:cNvSpPr>
            <p:nvPr/>
          </p:nvSpPr>
          <p:spPr bwMode="auto">
            <a:xfrm>
              <a:off x="1860" y="1746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Freeform 1308"/>
            <p:cNvSpPr>
              <a:spLocks/>
            </p:cNvSpPr>
            <p:nvPr/>
          </p:nvSpPr>
          <p:spPr bwMode="auto">
            <a:xfrm>
              <a:off x="1860" y="1280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" name="Rectangle 1322"/>
            <p:cNvSpPr>
              <a:spLocks noChangeArrowheads="1"/>
            </p:cNvSpPr>
            <p:nvPr/>
          </p:nvSpPr>
          <p:spPr bwMode="auto">
            <a:xfrm>
              <a:off x="1862" y="1280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91" name="Rectangle 1323"/>
            <p:cNvSpPr>
              <a:spLocks noChangeArrowheads="1"/>
            </p:cNvSpPr>
            <p:nvPr/>
          </p:nvSpPr>
          <p:spPr bwMode="auto">
            <a:xfrm>
              <a:off x="1860" y="1281"/>
              <a:ext cx="3" cy="46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92" name="Freeform 1324"/>
            <p:cNvSpPr>
              <a:spLocks/>
            </p:cNvSpPr>
            <p:nvPr/>
          </p:nvSpPr>
          <p:spPr bwMode="auto">
            <a:xfrm>
              <a:off x="1860" y="1280"/>
              <a:ext cx="3" cy="3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0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3" name="Rectangle 1325"/>
            <p:cNvSpPr>
              <a:spLocks noChangeArrowheads="1"/>
            </p:cNvSpPr>
            <p:nvPr/>
          </p:nvSpPr>
          <p:spPr bwMode="auto">
            <a:xfrm>
              <a:off x="1862" y="1746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94" name="Freeform 1326"/>
            <p:cNvSpPr>
              <a:spLocks/>
            </p:cNvSpPr>
            <p:nvPr/>
          </p:nvSpPr>
          <p:spPr bwMode="auto">
            <a:xfrm>
              <a:off x="1860" y="1746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1 h 6"/>
                <a:gd name="T4" fmla="*/ 1 w 6"/>
                <a:gd name="T5" fmla="*/ 1 h 6"/>
                <a:gd name="T6" fmla="*/ 1 w 6"/>
                <a:gd name="T7" fmla="*/ 0 h 6"/>
                <a:gd name="T8" fmla="*/ 1 w 6"/>
                <a:gd name="T9" fmla="*/ 1 h 6"/>
                <a:gd name="T10" fmla="*/ 0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5" name="Rectangle 1327"/>
            <p:cNvSpPr>
              <a:spLocks noChangeArrowheads="1"/>
            </p:cNvSpPr>
            <p:nvPr/>
          </p:nvSpPr>
          <p:spPr bwMode="auto">
            <a:xfrm>
              <a:off x="2446" y="1281"/>
              <a:ext cx="3" cy="46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96" name="Freeform 1328"/>
            <p:cNvSpPr>
              <a:spLocks/>
            </p:cNvSpPr>
            <p:nvPr/>
          </p:nvSpPr>
          <p:spPr bwMode="auto">
            <a:xfrm>
              <a:off x="2446" y="1746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7" name="Rectangle 1343"/>
            <p:cNvSpPr>
              <a:spLocks noChangeArrowheads="1"/>
            </p:cNvSpPr>
            <p:nvPr/>
          </p:nvSpPr>
          <p:spPr bwMode="auto">
            <a:xfrm>
              <a:off x="2448" y="1280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98" name="Rectangle 1344"/>
            <p:cNvSpPr>
              <a:spLocks noChangeArrowheads="1"/>
            </p:cNvSpPr>
            <p:nvPr/>
          </p:nvSpPr>
          <p:spPr bwMode="auto">
            <a:xfrm>
              <a:off x="2446" y="1281"/>
              <a:ext cx="3" cy="46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99" name="Rectangle 1346"/>
            <p:cNvSpPr>
              <a:spLocks noChangeArrowheads="1"/>
            </p:cNvSpPr>
            <p:nvPr/>
          </p:nvSpPr>
          <p:spPr bwMode="auto">
            <a:xfrm>
              <a:off x="2448" y="1746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00" name="Freeform 1347"/>
            <p:cNvSpPr>
              <a:spLocks/>
            </p:cNvSpPr>
            <p:nvPr/>
          </p:nvSpPr>
          <p:spPr bwMode="auto">
            <a:xfrm>
              <a:off x="2446" y="1746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1 h 6"/>
                <a:gd name="T4" fmla="*/ 1 w 6"/>
                <a:gd name="T5" fmla="*/ 1 h 6"/>
                <a:gd name="T6" fmla="*/ 1 w 6"/>
                <a:gd name="T7" fmla="*/ 0 h 6"/>
                <a:gd name="T8" fmla="*/ 1 w 6"/>
                <a:gd name="T9" fmla="*/ 1 h 6"/>
                <a:gd name="T10" fmla="*/ 0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" name="Rectangle 1348"/>
            <p:cNvSpPr>
              <a:spLocks noChangeArrowheads="1"/>
            </p:cNvSpPr>
            <p:nvPr/>
          </p:nvSpPr>
          <p:spPr bwMode="auto">
            <a:xfrm>
              <a:off x="3033" y="1281"/>
              <a:ext cx="3" cy="46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02" name="Freeform 1349"/>
            <p:cNvSpPr>
              <a:spLocks/>
            </p:cNvSpPr>
            <p:nvPr/>
          </p:nvSpPr>
          <p:spPr bwMode="auto">
            <a:xfrm>
              <a:off x="3033" y="1746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3" name="Freeform 1350"/>
            <p:cNvSpPr>
              <a:spLocks/>
            </p:cNvSpPr>
            <p:nvPr/>
          </p:nvSpPr>
          <p:spPr bwMode="auto">
            <a:xfrm>
              <a:off x="3033" y="1280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4" name="Rectangle 1364"/>
            <p:cNvSpPr>
              <a:spLocks noChangeArrowheads="1"/>
            </p:cNvSpPr>
            <p:nvPr/>
          </p:nvSpPr>
          <p:spPr bwMode="auto">
            <a:xfrm>
              <a:off x="3034" y="1280"/>
              <a:ext cx="588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05" name="Rectangle 1365"/>
            <p:cNvSpPr>
              <a:spLocks noChangeArrowheads="1"/>
            </p:cNvSpPr>
            <p:nvPr/>
          </p:nvSpPr>
          <p:spPr bwMode="auto">
            <a:xfrm>
              <a:off x="3033" y="1281"/>
              <a:ext cx="3" cy="46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06" name="Freeform 1366"/>
            <p:cNvSpPr>
              <a:spLocks/>
            </p:cNvSpPr>
            <p:nvPr/>
          </p:nvSpPr>
          <p:spPr bwMode="auto">
            <a:xfrm>
              <a:off x="3033" y="1280"/>
              <a:ext cx="3" cy="3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0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" name="Rectangle 1367"/>
            <p:cNvSpPr>
              <a:spLocks noChangeArrowheads="1"/>
            </p:cNvSpPr>
            <p:nvPr/>
          </p:nvSpPr>
          <p:spPr bwMode="auto">
            <a:xfrm>
              <a:off x="3034" y="1746"/>
              <a:ext cx="588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08" name="Freeform 1368"/>
            <p:cNvSpPr>
              <a:spLocks/>
            </p:cNvSpPr>
            <p:nvPr/>
          </p:nvSpPr>
          <p:spPr bwMode="auto">
            <a:xfrm>
              <a:off x="3033" y="1746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1 h 6"/>
                <a:gd name="T4" fmla="*/ 1 w 6"/>
                <a:gd name="T5" fmla="*/ 1 h 6"/>
                <a:gd name="T6" fmla="*/ 1 w 6"/>
                <a:gd name="T7" fmla="*/ 0 h 6"/>
                <a:gd name="T8" fmla="*/ 1 w 6"/>
                <a:gd name="T9" fmla="*/ 1 h 6"/>
                <a:gd name="T10" fmla="*/ 0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" name="Rectangle 1369"/>
            <p:cNvSpPr>
              <a:spLocks noChangeArrowheads="1"/>
            </p:cNvSpPr>
            <p:nvPr/>
          </p:nvSpPr>
          <p:spPr bwMode="auto">
            <a:xfrm>
              <a:off x="3620" y="1281"/>
              <a:ext cx="3" cy="46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10" name="Freeform 1370"/>
            <p:cNvSpPr>
              <a:spLocks/>
            </p:cNvSpPr>
            <p:nvPr/>
          </p:nvSpPr>
          <p:spPr bwMode="auto">
            <a:xfrm>
              <a:off x="3620" y="1746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" name="Freeform 1371"/>
            <p:cNvSpPr>
              <a:spLocks/>
            </p:cNvSpPr>
            <p:nvPr/>
          </p:nvSpPr>
          <p:spPr bwMode="auto">
            <a:xfrm>
              <a:off x="3620" y="1280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" name="Rectangle 1385"/>
            <p:cNvSpPr>
              <a:spLocks noChangeArrowheads="1"/>
            </p:cNvSpPr>
            <p:nvPr/>
          </p:nvSpPr>
          <p:spPr bwMode="auto">
            <a:xfrm>
              <a:off x="3622" y="1280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13" name="Rectangle 1386"/>
            <p:cNvSpPr>
              <a:spLocks noChangeArrowheads="1"/>
            </p:cNvSpPr>
            <p:nvPr/>
          </p:nvSpPr>
          <p:spPr bwMode="auto">
            <a:xfrm>
              <a:off x="3620" y="1281"/>
              <a:ext cx="3" cy="46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14" name="Freeform 1387"/>
            <p:cNvSpPr>
              <a:spLocks/>
            </p:cNvSpPr>
            <p:nvPr/>
          </p:nvSpPr>
          <p:spPr bwMode="auto">
            <a:xfrm>
              <a:off x="3620" y="1280"/>
              <a:ext cx="3" cy="3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0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" name="Rectangle 1388"/>
            <p:cNvSpPr>
              <a:spLocks noChangeArrowheads="1"/>
            </p:cNvSpPr>
            <p:nvPr/>
          </p:nvSpPr>
          <p:spPr bwMode="auto">
            <a:xfrm>
              <a:off x="3622" y="1746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16" name="Freeform 1389"/>
            <p:cNvSpPr>
              <a:spLocks/>
            </p:cNvSpPr>
            <p:nvPr/>
          </p:nvSpPr>
          <p:spPr bwMode="auto">
            <a:xfrm>
              <a:off x="3620" y="1746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1 h 6"/>
                <a:gd name="T4" fmla="*/ 1 w 6"/>
                <a:gd name="T5" fmla="*/ 1 h 6"/>
                <a:gd name="T6" fmla="*/ 1 w 6"/>
                <a:gd name="T7" fmla="*/ 0 h 6"/>
                <a:gd name="T8" fmla="*/ 1 w 6"/>
                <a:gd name="T9" fmla="*/ 1 h 6"/>
                <a:gd name="T10" fmla="*/ 0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Rectangle 1390"/>
            <p:cNvSpPr>
              <a:spLocks noChangeArrowheads="1"/>
            </p:cNvSpPr>
            <p:nvPr/>
          </p:nvSpPr>
          <p:spPr bwMode="auto">
            <a:xfrm>
              <a:off x="4207" y="1281"/>
              <a:ext cx="3" cy="46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18" name="Freeform 1391"/>
            <p:cNvSpPr>
              <a:spLocks/>
            </p:cNvSpPr>
            <p:nvPr/>
          </p:nvSpPr>
          <p:spPr bwMode="auto">
            <a:xfrm>
              <a:off x="4207" y="1746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" name="Freeform 1392"/>
            <p:cNvSpPr>
              <a:spLocks/>
            </p:cNvSpPr>
            <p:nvPr/>
          </p:nvSpPr>
          <p:spPr bwMode="auto">
            <a:xfrm>
              <a:off x="4207" y="1280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" name="Rectangle 1406"/>
            <p:cNvSpPr>
              <a:spLocks noChangeArrowheads="1"/>
            </p:cNvSpPr>
            <p:nvPr/>
          </p:nvSpPr>
          <p:spPr bwMode="auto">
            <a:xfrm>
              <a:off x="4208" y="1280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21" name="Rectangle 1407"/>
            <p:cNvSpPr>
              <a:spLocks noChangeArrowheads="1"/>
            </p:cNvSpPr>
            <p:nvPr/>
          </p:nvSpPr>
          <p:spPr bwMode="auto">
            <a:xfrm>
              <a:off x="4207" y="1281"/>
              <a:ext cx="3" cy="46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22" name="Freeform 1408"/>
            <p:cNvSpPr>
              <a:spLocks/>
            </p:cNvSpPr>
            <p:nvPr/>
          </p:nvSpPr>
          <p:spPr bwMode="auto">
            <a:xfrm>
              <a:off x="4207" y="1280"/>
              <a:ext cx="3" cy="3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0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Rectangle 1409"/>
            <p:cNvSpPr>
              <a:spLocks noChangeArrowheads="1"/>
            </p:cNvSpPr>
            <p:nvPr/>
          </p:nvSpPr>
          <p:spPr bwMode="auto">
            <a:xfrm>
              <a:off x="4208" y="1746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24" name="Freeform 1410"/>
            <p:cNvSpPr>
              <a:spLocks/>
            </p:cNvSpPr>
            <p:nvPr/>
          </p:nvSpPr>
          <p:spPr bwMode="auto">
            <a:xfrm>
              <a:off x="4207" y="1746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1 h 6"/>
                <a:gd name="T4" fmla="*/ 1 w 6"/>
                <a:gd name="T5" fmla="*/ 1 h 6"/>
                <a:gd name="T6" fmla="*/ 1 w 6"/>
                <a:gd name="T7" fmla="*/ 0 h 6"/>
                <a:gd name="T8" fmla="*/ 1 w 6"/>
                <a:gd name="T9" fmla="*/ 1 h 6"/>
                <a:gd name="T10" fmla="*/ 0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Rectangle 1411"/>
            <p:cNvSpPr>
              <a:spLocks noChangeArrowheads="1"/>
            </p:cNvSpPr>
            <p:nvPr/>
          </p:nvSpPr>
          <p:spPr bwMode="auto">
            <a:xfrm>
              <a:off x="4793" y="1281"/>
              <a:ext cx="3" cy="46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26" name="Rectangle 1300"/>
            <p:cNvSpPr>
              <a:spLocks noChangeArrowheads="1"/>
            </p:cNvSpPr>
            <p:nvPr/>
          </p:nvSpPr>
          <p:spPr bwMode="auto">
            <a:xfrm>
              <a:off x="1275" y="1281"/>
              <a:ext cx="587" cy="46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27" name="Rectangle 1321"/>
            <p:cNvSpPr>
              <a:spLocks noChangeArrowheads="1"/>
            </p:cNvSpPr>
            <p:nvPr/>
          </p:nvSpPr>
          <p:spPr bwMode="auto">
            <a:xfrm>
              <a:off x="1862" y="1281"/>
              <a:ext cx="586" cy="46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28" name="Rectangle 1342"/>
            <p:cNvSpPr>
              <a:spLocks noChangeArrowheads="1"/>
            </p:cNvSpPr>
            <p:nvPr/>
          </p:nvSpPr>
          <p:spPr bwMode="auto">
            <a:xfrm>
              <a:off x="2448" y="1281"/>
              <a:ext cx="587" cy="46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29" name="Rectangle 1363"/>
            <p:cNvSpPr>
              <a:spLocks noChangeArrowheads="1"/>
            </p:cNvSpPr>
            <p:nvPr/>
          </p:nvSpPr>
          <p:spPr bwMode="auto">
            <a:xfrm>
              <a:off x="3035" y="1281"/>
              <a:ext cx="587" cy="46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30" name="Rectangle 1384"/>
            <p:cNvSpPr>
              <a:spLocks noChangeArrowheads="1"/>
            </p:cNvSpPr>
            <p:nvPr/>
          </p:nvSpPr>
          <p:spPr bwMode="auto">
            <a:xfrm>
              <a:off x="3622" y="1281"/>
              <a:ext cx="586" cy="46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31" name="Rectangle 1405"/>
            <p:cNvSpPr>
              <a:spLocks noChangeArrowheads="1"/>
            </p:cNvSpPr>
            <p:nvPr/>
          </p:nvSpPr>
          <p:spPr bwMode="auto">
            <a:xfrm>
              <a:off x="4208" y="1281"/>
              <a:ext cx="586" cy="46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32" name="Freeform 1413"/>
            <p:cNvSpPr>
              <a:spLocks/>
            </p:cNvSpPr>
            <p:nvPr/>
          </p:nvSpPr>
          <p:spPr bwMode="auto">
            <a:xfrm>
              <a:off x="4793" y="1746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" name="Freeform 1414"/>
            <p:cNvSpPr>
              <a:spLocks/>
            </p:cNvSpPr>
            <p:nvPr/>
          </p:nvSpPr>
          <p:spPr bwMode="auto">
            <a:xfrm>
              <a:off x="4793" y="1280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" name="Freeform 1427"/>
            <p:cNvSpPr>
              <a:spLocks/>
            </p:cNvSpPr>
            <p:nvPr/>
          </p:nvSpPr>
          <p:spPr bwMode="auto">
            <a:xfrm>
              <a:off x="1801" y="1164"/>
              <a:ext cx="32" cy="30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Freeform 1428"/>
            <p:cNvSpPr>
              <a:spLocks/>
            </p:cNvSpPr>
            <p:nvPr/>
          </p:nvSpPr>
          <p:spPr bwMode="auto">
            <a:xfrm>
              <a:off x="1771" y="1164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2"/>
                  </a:lnTo>
                  <a:lnTo>
                    <a:pt x="24" y="48"/>
                  </a:lnTo>
                  <a:lnTo>
                    <a:pt x="17" y="40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Freeform 1429"/>
            <p:cNvSpPr>
              <a:spLocks/>
            </p:cNvSpPr>
            <p:nvPr/>
          </p:nvSpPr>
          <p:spPr bwMode="auto">
            <a:xfrm>
              <a:off x="1801" y="1192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" name="Freeform 1430"/>
            <p:cNvSpPr>
              <a:spLocks/>
            </p:cNvSpPr>
            <p:nvPr/>
          </p:nvSpPr>
          <p:spPr bwMode="auto">
            <a:xfrm>
              <a:off x="1771" y="1133"/>
              <a:ext cx="31" cy="31"/>
            </a:xfrm>
            <a:custGeom>
              <a:avLst/>
              <a:gdLst>
                <a:gd name="T0" fmla="*/ 0 w 57"/>
                <a:gd name="T1" fmla="*/ 5 h 58"/>
                <a:gd name="T2" fmla="*/ 1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2 w 57"/>
                <a:gd name="T9" fmla="*/ 2 h 58"/>
                <a:gd name="T10" fmla="*/ 3 w 57"/>
                <a:gd name="T11" fmla="*/ 1 h 58"/>
                <a:gd name="T12" fmla="*/ 5 w 57"/>
                <a:gd name="T13" fmla="*/ 0 h 58"/>
                <a:gd name="T14" fmla="*/ 5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3 h 58"/>
                <a:gd name="T24" fmla="*/ 1 w 57"/>
                <a:gd name="T25" fmla="*/ 4 h 58"/>
                <a:gd name="T26" fmla="*/ 1 w 57"/>
                <a:gd name="T27" fmla="*/ 5 h 58"/>
                <a:gd name="T28" fmla="*/ 0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2" y="46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9"/>
                  </a:lnTo>
                  <a:lnTo>
                    <a:pt x="5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" name="Freeform 1431"/>
            <p:cNvSpPr>
              <a:spLocks/>
            </p:cNvSpPr>
            <p:nvPr/>
          </p:nvSpPr>
          <p:spPr bwMode="auto">
            <a:xfrm>
              <a:off x="1771" y="1164"/>
              <a:ext cx="2" cy="2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0 w 5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Freeform 1432"/>
            <p:cNvSpPr>
              <a:spLocks/>
            </p:cNvSpPr>
            <p:nvPr/>
          </p:nvSpPr>
          <p:spPr bwMode="auto">
            <a:xfrm>
              <a:off x="1801" y="1133"/>
              <a:ext cx="32" cy="31"/>
            </a:xfrm>
            <a:custGeom>
              <a:avLst/>
              <a:gdLst>
                <a:gd name="T0" fmla="*/ 1 w 59"/>
                <a:gd name="T1" fmla="*/ 0 h 58"/>
                <a:gd name="T2" fmla="*/ 2 w 59"/>
                <a:gd name="T3" fmla="*/ 1 h 58"/>
                <a:gd name="T4" fmla="*/ 3 w 59"/>
                <a:gd name="T5" fmla="*/ 1 h 58"/>
                <a:gd name="T6" fmla="*/ 4 w 59"/>
                <a:gd name="T7" fmla="*/ 2 h 58"/>
                <a:gd name="T8" fmla="*/ 5 w 59"/>
                <a:gd name="T9" fmla="*/ 3 h 58"/>
                <a:gd name="T10" fmla="*/ 5 w 59"/>
                <a:gd name="T11" fmla="*/ 4 h 58"/>
                <a:gd name="T12" fmla="*/ 5 w 59"/>
                <a:gd name="T13" fmla="*/ 5 h 58"/>
                <a:gd name="T14" fmla="*/ 5 w 59"/>
                <a:gd name="T15" fmla="*/ 5 h 58"/>
                <a:gd name="T16" fmla="*/ 4 w 59"/>
                <a:gd name="T17" fmla="*/ 4 h 58"/>
                <a:gd name="T18" fmla="*/ 4 w 59"/>
                <a:gd name="T19" fmla="*/ 3 h 58"/>
                <a:gd name="T20" fmla="*/ 3 w 59"/>
                <a:gd name="T21" fmla="*/ 2 h 58"/>
                <a:gd name="T22" fmla="*/ 3 w 59"/>
                <a:gd name="T23" fmla="*/ 1 h 58"/>
                <a:gd name="T24" fmla="*/ 2 w 59"/>
                <a:gd name="T25" fmla="*/ 1 h 58"/>
                <a:gd name="T26" fmla="*/ 0 w 59"/>
                <a:gd name="T27" fmla="*/ 1 h 58"/>
                <a:gd name="T28" fmla="*/ 1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8"/>
                  </a:lnTo>
                  <a:lnTo>
                    <a:pt x="53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" name="Freeform 1433"/>
            <p:cNvSpPr>
              <a:spLocks/>
            </p:cNvSpPr>
            <p:nvPr/>
          </p:nvSpPr>
          <p:spPr bwMode="auto">
            <a:xfrm>
              <a:off x="1801" y="1133"/>
              <a:ext cx="1" cy="4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" name="Freeform 1434"/>
            <p:cNvSpPr>
              <a:spLocks/>
            </p:cNvSpPr>
            <p:nvPr/>
          </p:nvSpPr>
          <p:spPr bwMode="auto">
            <a:xfrm>
              <a:off x="1829" y="1164"/>
              <a:ext cx="4" cy="2"/>
            </a:xfrm>
            <a:custGeom>
              <a:avLst/>
              <a:gdLst>
                <a:gd name="T0" fmla="*/ 1 w 6"/>
                <a:gd name="T1" fmla="*/ 0 h 2"/>
                <a:gd name="T2" fmla="*/ 0 w 6"/>
                <a:gd name="T3" fmla="*/ 0 h 2"/>
                <a:gd name="T4" fmla="*/ 1 w 6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" name="Freeform 1435"/>
            <p:cNvSpPr>
              <a:spLocks/>
            </p:cNvSpPr>
            <p:nvPr/>
          </p:nvSpPr>
          <p:spPr bwMode="auto">
            <a:xfrm>
              <a:off x="2387" y="1106"/>
              <a:ext cx="33" cy="31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Freeform 1436"/>
            <p:cNvSpPr>
              <a:spLocks/>
            </p:cNvSpPr>
            <p:nvPr/>
          </p:nvSpPr>
          <p:spPr bwMode="auto">
            <a:xfrm>
              <a:off x="2359" y="1106"/>
              <a:ext cx="29" cy="31"/>
            </a:xfrm>
            <a:custGeom>
              <a:avLst/>
              <a:gdLst>
                <a:gd name="T0" fmla="*/ 4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5 h 57"/>
                <a:gd name="T28" fmla="*/ 4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" name="Freeform 1437"/>
            <p:cNvSpPr>
              <a:spLocks/>
            </p:cNvSpPr>
            <p:nvPr/>
          </p:nvSpPr>
          <p:spPr bwMode="auto">
            <a:xfrm>
              <a:off x="2387" y="1134"/>
              <a:ext cx="3" cy="3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3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Freeform 1438"/>
            <p:cNvSpPr>
              <a:spLocks/>
            </p:cNvSpPr>
            <p:nvPr/>
          </p:nvSpPr>
          <p:spPr bwMode="auto">
            <a:xfrm>
              <a:off x="2359" y="1075"/>
              <a:ext cx="29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Freeform 1439"/>
            <p:cNvSpPr>
              <a:spLocks/>
            </p:cNvSpPr>
            <p:nvPr/>
          </p:nvSpPr>
          <p:spPr bwMode="auto">
            <a:xfrm>
              <a:off x="2359" y="1106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Freeform 1440"/>
            <p:cNvSpPr>
              <a:spLocks/>
            </p:cNvSpPr>
            <p:nvPr/>
          </p:nvSpPr>
          <p:spPr bwMode="auto">
            <a:xfrm>
              <a:off x="2387" y="1075"/>
              <a:ext cx="33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5 h 57"/>
                <a:gd name="T14" fmla="*/ 6 w 58"/>
                <a:gd name="T15" fmla="*/ 5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" name="Freeform 1441"/>
            <p:cNvSpPr>
              <a:spLocks/>
            </p:cNvSpPr>
            <p:nvPr/>
          </p:nvSpPr>
          <p:spPr bwMode="auto">
            <a:xfrm>
              <a:off x="2387" y="1075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" name="Freeform 1442"/>
            <p:cNvSpPr>
              <a:spLocks/>
            </p:cNvSpPr>
            <p:nvPr/>
          </p:nvSpPr>
          <p:spPr bwMode="auto">
            <a:xfrm>
              <a:off x="2416" y="1106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" name="Freeform 1443"/>
            <p:cNvSpPr>
              <a:spLocks/>
            </p:cNvSpPr>
            <p:nvPr/>
          </p:nvSpPr>
          <p:spPr bwMode="auto">
            <a:xfrm>
              <a:off x="2975" y="1164"/>
              <a:ext cx="32" cy="30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" name="Freeform 1444"/>
            <p:cNvSpPr>
              <a:spLocks/>
            </p:cNvSpPr>
            <p:nvPr/>
          </p:nvSpPr>
          <p:spPr bwMode="auto">
            <a:xfrm>
              <a:off x="2945" y="1164"/>
              <a:ext cx="30" cy="30"/>
            </a:xfrm>
            <a:custGeom>
              <a:avLst/>
              <a:gdLst>
                <a:gd name="T0" fmla="*/ 4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4 w 57"/>
                <a:gd name="T27" fmla="*/ 4 h 57"/>
                <a:gd name="T28" fmla="*/ 4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2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7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" name="Freeform 1445"/>
            <p:cNvSpPr>
              <a:spLocks/>
            </p:cNvSpPr>
            <p:nvPr/>
          </p:nvSpPr>
          <p:spPr bwMode="auto">
            <a:xfrm>
              <a:off x="2975" y="1192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Freeform 1446"/>
            <p:cNvSpPr>
              <a:spLocks/>
            </p:cNvSpPr>
            <p:nvPr/>
          </p:nvSpPr>
          <p:spPr bwMode="auto">
            <a:xfrm>
              <a:off x="2945" y="1133"/>
              <a:ext cx="30" cy="31"/>
            </a:xfrm>
            <a:custGeom>
              <a:avLst/>
              <a:gdLst>
                <a:gd name="T0" fmla="*/ 0 w 57"/>
                <a:gd name="T1" fmla="*/ 5 h 58"/>
                <a:gd name="T2" fmla="*/ 1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1 w 57"/>
                <a:gd name="T9" fmla="*/ 2 h 58"/>
                <a:gd name="T10" fmla="*/ 3 w 57"/>
                <a:gd name="T11" fmla="*/ 1 h 58"/>
                <a:gd name="T12" fmla="*/ 4 w 57"/>
                <a:gd name="T13" fmla="*/ 0 h 58"/>
                <a:gd name="T14" fmla="*/ 4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3 h 58"/>
                <a:gd name="T24" fmla="*/ 1 w 57"/>
                <a:gd name="T25" fmla="*/ 4 h 58"/>
                <a:gd name="T26" fmla="*/ 1 w 57"/>
                <a:gd name="T27" fmla="*/ 5 h 58"/>
                <a:gd name="T28" fmla="*/ 0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Freeform 1448"/>
            <p:cNvSpPr>
              <a:spLocks/>
            </p:cNvSpPr>
            <p:nvPr/>
          </p:nvSpPr>
          <p:spPr bwMode="auto">
            <a:xfrm>
              <a:off x="2975" y="1133"/>
              <a:ext cx="32" cy="31"/>
            </a:xfrm>
            <a:custGeom>
              <a:avLst/>
              <a:gdLst>
                <a:gd name="T0" fmla="*/ 1 w 59"/>
                <a:gd name="T1" fmla="*/ 0 h 58"/>
                <a:gd name="T2" fmla="*/ 2 w 59"/>
                <a:gd name="T3" fmla="*/ 1 h 58"/>
                <a:gd name="T4" fmla="*/ 3 w 59"/>
                <a:gd name="T5" fmla="*/ 1 h 58"/>
                <a:gd name="T6" fmla="*/ 4 w 59"/>
                <a:gd name="T7" fmla="*/ 2 h 58"/>
                <a:gd name="T8" fmla="*/ 5 w 59"/>
                <a:gd name="T9" fmla="*/ 3 h 58"/>
                <a:gd name="T10" fmla="*/ 5 w 59"/>
                <a:gd name="T11" fmla="*/ 4 h 58"/>
                <a:gd name="T12" fmla="*/ 5 w 59"/>
                <a:gd name="T13" fmla="*/ 5 h 58"/>
                <a:gd name="T14" fmla="*/ 5 w 59"/>
                <a:gd name="T15" fmla="*/ 5 h 58"/>
                <a:gd name="T16" fmla="*/ 4 w 59"/>
                <a:gd name="T17" fmla="*/ 4 h 58"/>
                <a:gd name="T18" fmla="*/ 4 w 59"/>
                <a:gd name="T19" fmla="*/ 3 h 58"/>
                <a:gd name="T20" fmla="*/ 3 w 59"/>
                <a:gd name="T21" fmla="*/ 2 h 58"/>
                <a:gd name="T22" fmla="*/ 3 w 59"/>
                <a:gd name="T23" fmla="*/ 1 h 58"/>
                <a:gd name="T24" fmla="*/ 2 w 59"/>
                <a:gd name="T25" fmla="*/ 1 h 58"/>
                <a:gd name="T26" fmla="*/ 0 w 59"/>
                <a:gd name="T27" fmla="*/ 1 h 58"/>
                <a:gd name="T28" fmla="*/ 1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8"/>
                  </a:lnTo>
                  <a:lnTo>
                    <a:pt x="53" y="58"/>
                  </a:lnTo>
                  <a:lnTo>
                    <a:pt x="52" y="49"/>
                  </a:lnTo>
                  <a:lnTo>
                    <a:pt x="49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Freeform 1449"/>
            <p:cNvSpPr>
              <a:spLocks/>
            </p:cNvSpPr>
            <p:nvPr/>
          </p:nvSpPr>
          <p:spPr bwMode="auto">
            <a:xfrm>
              <a:off x="2975" y="1133"/>
              <a:ext cx="1" cy="4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" name="Freeform 1450"/>
            <p:cNvSpPr>
              <a:spLocks/>
            </p:cNvSpPr>
            <p:nvPr/>
          </p:nvSpPr>
          <p:spPr bwMode="auto">
            <a:xfrm>
              <a:off x="3002" y="1164"/>
              <a:ext cx="5" cy="2"/>
            </a:xfrm>
            <a:custGeom>
              <a:avLst/>
              <a:gdLst>
                <a:gd name="T0" fmla="*/ 3 w 6"/>
                <a:gd name="T1" fmla="*/ 0 h 2"/>
                <a:gd name="T2" fmla="*/ 0 w 6"/>
                <a:gd name="T3" fmla="*/ 0 h 2"/>
                <a:gd name="T4" fmla="*/ 3 w 6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" name="Freeform 1451"/>
            <p:cNvSpPr>
              <a:spLocks/>
            </p:cNvSpPr>
            <p:nvPr/>
          </p:nvSpPr>
          <p:spPr bwMode="auto">
            <a:xfrm>
              <a:off x="3561" y="1106"/>
              <a:ext cx="32" cy="31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Freeform 1452"/>
            <p:cNvSpPr>
              <a:spLocks/>
            </p:cNvSpPr>
            <p:nvPr/>
          </p:nvSpPr>
          <p:spPr bwMode="auto">
            <a:xfrm>
              <a:off x="3530" y="1106"/>
              <a:ext cx="32" cy="31"/>
            </a:xfrm>
            <a:custGeom>
              <a:avLst/>
              <a:gdLst>
                <a:gd name="T0" fmla="*/ 6 w 58"/>
                <a:gd name="T1" fmla="*/ 5 h 57"/>
                <a:gd name="T2" fmla="*/ 3 w 58"/>
                <a:gd name="T3" fmla="*/ 5 h 57"/>
                <a:gd name="T4" fmla="*/ 2 w 58"/>
                <a:gd name="T5" fmla="*/ 4 h 57"/>
                <a:gd name="T6" fmla="*/ 2 w 58"/>
                <a:gd name="T7" fmla="*/ 4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3 w 58"/>
                <a:gd name="T23" fmla="*/ 4 h 57"/>
                <a:gd name="T24" fmla="*/ 4 w 58"/>
                <a:gd name="T25" fmla="*/ 4 h 57"/>
                <a:gd name="T26" fmla="*/ 6 w 58"/>
                <a:gd name="T27" fmla="*/ 5 h 57"/>
                <a:gd name="T28" fmla="*/ 6 w 58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3"/>
                  </a:lnTo>
                  <a:lnTo>
                    <a:pt x="25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2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" name="Freeform 1453"/>
            <p:cNvSpPr>
              <a:spLocks/>
            </p:cNvSpPr>
            <p:nvPr/>
          </p:nvSpPr>
          <p:spPr bwMode="auto">
            <a:xfrm>
              <a:off x="3561" y="1134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Freeform 1454"/>
            <p:cNvSpPr>
              <a:spLocks/>
            </p:cNvSpPr>
            <p:nvPr/>
          </p:nvSpPr>
          <p:spPr bwMode="auto">
            <a:xfrm>
              <a:off x="3530" y="1075"/>
              <a:ext cx="32" cy="31"/>
            </a:xfrm>
            <a:custGeom>
              <a:avLst/>
              <a:gdLst>
                <a:gd name="T0" fmla="*/ 0 w 58"/>
                <a:gd name="T1" fmla="*/ 5 h 57"/>
                <a:gd name="T2" fmla="*/ 1 w 58"/>
                <a:gd name="T3" fmla="*/ 4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6 w 58"/>
                <a:gd name="T13" fmla="*/ 0 h 57"/>
                <a:gd name="T14" fmla="*/ 6 w 58"/>
                <a:gd name="T15" fmla="*/ 1 h 57"/>
                <a:gd name="T16" fmla="*/ 4 w 58"/>
                <a:gd name="T17" fmla="*/ 1 h 57"/>
                <a:gd name="T18" fmla="*/ 2 w 58"/>
                <a:gd name="T19" fmla="*/ 2 h 57"/>
                <a:gd name="T20" fmla="*/ 1 w 58"/>
                <a:gd name="T21" fmla="*/ 3 h 57"/>
                <a:gd name="T22" fmla="*/ 1 w 58"/>
                <a:gd name="T23" fmla="*/ 3 h 57"/>
                <a:gd name="T24" fmla="*/ 1 w 58"/>
                <a:gd name="T25" fmla="*/ 4 h 57"/>
                <a:gd name="T26" fmla="*/ 1 w 58"/>
                <a:gd name="T27" fmla="*/ 5 h 57"/>
                <a:gd name="T28" fmla="*/ 0 w 58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7" y="5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1"/>
                  </a:lnTo>
                  <a:lnTo>
                    <a:pt x="22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Freeform 1455"/>
            <p:cNvSpPr>
              <a:spLocks/>
            </p:cNvSpPr>
            <p:nvPr/>
          </p:nvSpPr>
          <p:spPr bwMode="auto">
            <a:xfrm>
              <a:off x="3530" y="1106"/>
              <a:ext cx="3" cy="1"/>
            </a:xfrm>
            <a:custGeom>
              <a:avLst/>
              <a:gdLst>
                <a:gd name="T0" fmla="*/ 0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Freeform 1456"/>
            <p:cNvSpPr>
              <a:spLocks/>
            </p:cNvSpPr>
            <p:nvPr/>
          </p:nvSpPr>
          <p:spPr bwMode="auto">
            <a:xfrm>
              <a:off x="3561" y="1075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Freeform 1457"/>
            <p:cNvSpPr>
              <a:spLocks/>
            </p:cNvSpPr>
            <p:nvPr/>
          </p:nvSpPr>
          <p:spPr bwMode="auto">
            <a:xfrm>
              <a:off x="3561" y="1075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Freeform 1458"/>
            <p:cNvSpPr>
              <a:spLocks/>
            </p:cNvSpPr>
            <p:nvPr/>
          </p:nvSpPr>
          <p:spPr bwMode="auto">
            <a:xfrm>
              <a:off x="3589" y="1106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Freeform 1459"/>
            <p:cNvSpPr>
              <a:spLocks/>
            </p:cNvSpPr>
            <p:nvPr/>
          </p:nvSpPr>
          <p:spPr bwMode="auto">
            <a:xfrm>
              <a:off x="4147" y="1164"/>
              <a:ext cx="33" cy="30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3 h 57"/>
                <a:gd name="T10" fmla="*/ 3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2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Freeform 1460"/>
            <p:cNvSpPr>
              <a:spLocks/>
            </p:cNvSpPr>
            <p:nvPr/>
          </p:nvSpPr>
          <p:spPr bwMode="auto">
            <a:xfrm>
              <a:off x="4117" y="1164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2"/>
                  </a:lnTo>
                  <a:lnTo>
                    <a:pt x="24" y="48"/>
                  </a:lnTo>
                  <a:lnTo>
                    <a:pt x="17" y="40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Freeform 1461"/>
            <p:cNvSpPr>
              <a:spLocks/>
            </p:cNvSpPr>
            <p:nvPr/>
          </p:nvSpPr>
          <p:spPr bwMode="auto">
            <a:xfrm>
              <a:off x="4147" y="1192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Freeform 1462"/>
            <p:cNvSpPr>
              <a:spLocks/>
            </p:cNvSpPr>
            <p:nvPr/>
          </p:nvSpPr>
          <p:spPr bwMode="auto">
            <a:xfrm>
              <a:off x="4117" y="1133"/>
              <a:ext cx="31" cy="31"/>
            </a:xfrm>
            <a:custGeom>
              <a:avLst/>
              <a:gdLst>
                <a:gd name="T0" fmla="*/ 0 w 57"/>
                <a:gd name="T1" fmla="*/ 5 h 58"/>
                <a:gd name="T2" fmla="*/ 1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2 w 57"/>
                <a:gd name="T9" fmla="*/ 2 h 58"/>
                <a:gd name="T10" fmla="*/ 3 w 57"/>
                <a:gd name="T11" fmla="*/ 1 h 58"/>
                <a:gd name="T12" fmla="*/ 5 w 57"/>
                <a:gd name="T13" fmla="*/ 0 h 58"/>
                <a:gd name="T14" fmla="*/ 5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3 h 58"/>
                <a:gd name="T24" fmla="*/ 1 w 57"/>
                <a:gd name="T25" fmla="*/ 4 h 58"/>
                <a:gd name="T26" fmla="*/ 1 w 57"/>
                <a:gd name="T27" fmla="*/ 5 h 58"/>
                <a:gd name="T28" fmla="*/ 0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2" y="46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9"/>
                  </a:lnTo>
                  <a:lnTo>
                    <a:pt x="5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Freeform 1463"/>
            <p:cNvSpPr>
              <a:spLocks/>
            </p:cNvSpPr>
            <p:nvPr/>
          </p:nvSpPr>
          <p:spPr bwMode="auto">
            <a:xfrm>
              <a:off x="4117" y="1164"/>
              <a:ext cx="3" cy="2"/>
            </a:xfrm>
            <a:custGeom>
              <a:avLst/>
              <a:gdLst>
                <a:gd name="T0" fmla="*/ 0 w 5"/>
                <a:gd name="T1" fmla="*/ 0 h 2"/>
                <a:gd name="T2" fmla="*/ 1 w 5"/>
                <a:gd name="T3" fmla="*/ 0 h 2"/>
                <a:gd name="T4" fmla="*/ 0 w 5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Freeform 1464"/>
            <p:cNvSpPr>
              <a:spLocks/>
            </p:cNvSpPr>
            <p:nvPr/>
          </p:nvSpPr>
          <p:spPr bwMode="auto">
            <a:xfrm>
              <a:off x="4147" y="1133"/>
              <a:ext cx="33" cy="31"/>
            </a:xfrm>
            <a:custGeom>
              <a:avLst/>
              <a:gdLst>
                <a:gd name="T0" fmla="*/ 1 w 58"/>
                <a:gd name="T1" fmla="*/ 0 h 58"/>
                <a:gd name="T2" fmla="*/ 2 w 58"/>
                <a:gd name="T3" fmla="*/ 1 h 58"/>
                <a:gd name="T4" fmla="*/ 3 w 58"/>
                <a:gd name="T5" fmla="*/ 1 h 58"/>
                <a:gd name="T6" fmla="*/ 4 w 58"/>
                <a:gd name="T7" fmla="*/ 2 h 58"/>
                <a:gd name="T8" fmla="*/ 6 w 58"/>
                <a:gd name="T9" fmla="*/ 3 h 58"/>
                <a:gd name="T10" fmla="*/ 6 w 58"/>
                <a:gd name="T11" fmla="*/ 4 h 58"/>
                <a:gd name="T12" fmla="*/ 6 w 58"/>
                <a:gd name="T13" fmla="*/ 5 h 58"/>
                <a:gd name="T14" fmla="*/ 6 w 58"/>
                <a:gd name="T15" fmla="*/ 5 h 58"/>
                <a:gd name="T16" fmla="*/ 6 w 58"/>
                <a:gd name="T17" fmla="*/ 4 h 58"/>
                <a:gd name="T18" fmla="*/ 5 w 58"/>
                <a:gd name="T19" fmla="*/ 3 h 58"/>
                <a:gd name="T20" fmla="*/ 3 w 58"/>
                <a:gd name="T21" fmla="*/ 2 h 58"/>
                <a:gd name="T22" fmla="*/ 3 w 58"/>
                <a:gd name="T23" fmla="*/ 1 h 58"/>
                <a:gd name="T24" fmla="*/ 2 w 58"/>
                <a:gd name="T25" fmla="*/ 1 h 58"/>
                <a:gd name="T26" fmla="*/ 0 w 58"/>
                <a:gd name="T27" fmla="*/ 1 h 58"/>
                <a:gd name="T28" fmla="*/ 1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8"/>
                  </a:lnTo>
                  <a:lnTo>
                    <a:pt x="52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Freeform 1465"/>
            <p:cNvSpPr>
              <a:spLocks/>
            </p:cNvSpPr>
            <p:nvPr/>
          </p:nvSpPr>
          <p:spPr bwMode="auto">
            <a:xfrm>
              <a:off x="4147" y="1133"/>
              <a:ext cx="1" cy="4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Freeform 1466"/>
            <p:cNvSpPr>
              <a:spLocks/>
            </p:cNvSpPr>
            <p:nvPr/>
          </p:nvSpPr>
          <p:spPr bwMode="auto">
            <a:xfrm>
              <a:off x="4176" y="1164"/>
              <a:ext cx="4" cy="2"/>
            </a:xfrm>
            <a:custGeom>
              <a:avLst/>
              <a:gdLst>
                <a:gd name="T0" fmla="*/ 1 w 6"/>
                <a:gd name="T1" fmla="*/ 0 h 2"/>
                <a:gd name="T2" fmla="*/ 0 w 6"/>
                <a:gd name="T3" fmla="*/ 0 h 2"/>
                <a:gd name="T4" fmla="*/ 1 w 6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Freeform 1467"/>
            <p:cNvSpPr>
              <a:spLocks/>
            </p:cNvSpPr>
            <p:nvPr/>
          </p:nvSpPr>
          <p:spPr bwMode="auto">
            <a:xfrm>
              <a:off x="4734" y="1106"/>
              <a:ext cx="32" cy="31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4 h 57"/>
                <a:gd name="T10" fmla="*/ 2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3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Freeform 1468"/>
            <p:cNvSpPr>
              <a:spLocks/>
            </p:cNvSpPr>
            <p:nvPr/>
          </p:nvSpPr>
          <p:spPr bwMode="auto">
            <a:xfrm>
              <a:off x="4704" y="1106"/>
              <a:ext cx="31" cy="31"/>
            </a:xfrm>
            <a:custGeom>
              <a:avLst/>
              <a:gdLst>
                <a:gd name="T0" fmla="*/ 5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5 h 57"/>
                <a:gd name="T28" fmla="*/ 5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Freeform 1469"/>
            <p:cNvSpPr>
              <a:spLocks/>
            </p:cNvSpPr>
            <p:nvPr/>
          </p:nvSpPr>
          <p:spPr bwMode="auto">
            <a:xfrm>
              <a:off x="4734" y="1134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Freeform 1470"/>
            <p:cNvSpPr>
              <a:spLocks/>
            </p:cNvSpPr>
            <p:nvPr/>
          </p:nvSpPr>
          <p:spPr bwMode="auto">
            <a:xfrm>
              <a:off x="4704" y="1075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Freeform 1471"/>
            <p:cNvSpPr>
              <a:spLocks/>
            </p:cNvSpPr>
            <p:nvPr/>
          </p:nvSpPr>
          <p:spPr bwMode="auto">
            <a:xfrm>
              <a:off x="4704" y="1106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" name="Freeform 1472"/>
            <p:cNvSpPr>
              <a:spLocks/>
            </p:cNvSpPr>
            <p:nvPr/>
          </p:nvSpPr>
          <p:spPr bwMode="auto">
            <a:xfrm>
              <a:off x="4734" y="1075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" name="Freeform 1473"/>
            <p:cNvSpPr>
              <a:spLocks/>
            </p:cNvSpPr>
            <p:nvPr/>
          </p:nvSpPr>
          <p:spPr bwMode="auto">
            <a:xfrm>
              <a:off x="4734" y="1075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Freeform 1474"/>
            <p:cNvSpPr>
              <a:spLocks/>
            </p:cNvSpPr>
            <p:nvPr/>
          </p:nvSpPr>
          <p:spPr bwMode="auto">
            <a:xfrm>
              <a:off x="4762" y="1106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Rectangle 1475"/>
            <p:cNvSpPr>
              <a:spLocks noChangeArrowheads="1"/>
            </p:cNvSpPr>
            <p:nvPr/>
          </p:nvSpPr>
          <p:spPr bwMode="auto">
            <a:xfrm>
              <a:off x="1275" y="1220"/>
              <a:ext cx="3519" cy="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82" name="Rectangle 1476"/>
            <p:cNvSpPr>
              <a:spLocks noChangeArrowheads="1"/>
            </p:cNvSpPr>
            <p:nvPr/>
          </p:nvSpPr>
          <p:spPr bwMode="auto">
            <a:xfrm>
              <a:off x="1275" y="1162"/>
              <a:ext cx="498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83" name="Rectangle 1477"/>
            <p:cNvSpPr>
              <a:spLocks noChangeArrowheads="1"/>
            </p:cNvSpPr>
            <p:nvPr/>
          </p:nvSpPr>
          <p:spPr bwMode="auto">
            <a:xfrm>
              <a:off x="1833" y="1162"/>
              <a:ext cx="1114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84" name="Rectangle 1478"/>
            <p:cNvSpPr>
              <a:spLocks noChangeArrowheads="1"/>
            </p:cNvSpPr>
            <p:nvPr/>
          </p:nvSpPr>
          <p:spPr bwMode="auto">
            <a:xfrm>
              <a:off x="3006" y="1162"/>
              <a:ext cx="1114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85" name="Rectangle 1479"/>
            <p:cNvSpPr>
              <a:spLocks noChangeArrowheads="1"/>
            </p:cNvSpPr>
            <p:nvPr/>
          </p:nvSpPr>
          <p:spPr bwMode="auto">
            <a:xfrm>
              <a:off x="4178" y="1162"/>
              <a:ext cx="616" cy="4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86" name="Rectangle 1480"/>
            <p:cNvSpPr>
              <a:spLocks noChangeArrowheads="1"/>
            </p:cNvSpPr>
            <p:nvPr/>
          </p:nvSpPr>
          <p:spPr bwMode="auto">
            <a:xfrm>
              <a:off x="1275" y="1104"/>
              <a:ext cx="10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87" name="Rectangle 1481"/>
            <p:cNvSpPr>
              <a:spLocks noChangeArrowheads="1"/>
            </p:cNvSpPr>
            <p:nvPr/>
          </p:nvSpPr>
          <p:spPr bwMode="auto">
            <a:xfrm>
              <a:off x="2419" y="1104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88" name="Rectangle 1482"/>
            <p:cNvSpPr>
              <a:spLocks noChangeArrowheads="1"/>
            </p:cNvSpPr>
            <p:nvPr/>
          </p:nvSpPr>
          <p:spPr bwMode="auto">
            <a:xfrm>
              <a:off x="3593" y="1104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89" name="Rectangle 1483"/>
            <p:cNvSpPr>
              <a:spLocks noChangeArrowheads="1"/>
            </p:cNvSpPr>
            <p:nvPr/>
          </p:nvSpPr>
          <p:spPr bwMode="auto">
            <a:xfrm>
              <a:off x="4764" y="1104"/>
              <a:ext cx="30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890" name="Freeform 1484"/>
            <p:cNvSpPr>
              <a:spLocks/>
            </p:cNvSpPr>
            <p:nvPr/>
          </p:nvSpPr>
          <p:spPr bwMode="auto">
            <a:xfrm>
              <a:off x="1801" y="930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" name="Freeform 1485"/>
            <p:cNvSpPr>
              <a:spLocks/>
            </p:cNvSpPr>
            <p:nvPr/>
          </p:nvSpPr>
          <p:spPr bwMode="auto">
            <a:xfrm>
              <a:off x="1771" y="930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" name="Freeform 1486"/>
            <p:cNvSpPr>
              <a:spLocks/>
            </p:cNvSpPr>
            <p:nvPr/>
          </p:nvSpPr>
          <p:spPr bwMode="auto">
            <a:xfrm>
              <a:off x="1801" y="959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" name="Freeform 1487"/>
            <p:cNvSpPr>
              <a:spLocks/>
            </p:cNvSpPr>
            <p:nvPr/>
          </p:nvSpPr>
          <p:spPr bwMode="auto">
            <a:xfrm>
              <a:off x="1771" y="900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" name="Freeform 1488"/>
            <p:cNvSpPr>
              <a:spLocks/>
            </p:cNvSpPr>
            <p:nvPr/>
          </p:nvSpPr>
          <p:spPr bwMode="auto">
            <a:xfrm>
              <a:off x="1771" y="930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" name="Freeform 1489"/>
            <p:cNvSpPr>
              <a:spLocks/>
            </p:cNvSpPr>
            <p:nvPr/>
          </p:nvSpPr>
          <p:spPr bwMode="auto">
            <a:xfrm>
              <a:off x="1801" y="900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" name="Freeform 1491"/>
            <p:cNvSpPr>
              <a:spLocks/>
            </p:cNvSpPr>
            <p:nvPr/>
          </p:nvSpPr>
          <p:spPr bwMode="auto">
            <a:xfrm>
              <a:off x="1829" y="930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" name="Freeform 1492"/>
            <p:cNvSpPr>
              <a:spLocks/>
            </p:cNvSpPr>
            <p:nvPr/>
          </p:nvSpPr>
          <p:spPr bwMode="auto">
            <a:xfrm>
              <a:off x="2387" y="989"/>
              <a:ext cx="33" cy="31"/>
            </a:xfrm>
            <a:custGeom>
              <a:avLst/>
              <a:gdLst>
                <a:gd name="T0" fmla="*/ 6 w 58"/>
                <a:gd name="T1" fmla="*/ 0 h 58"/>
                <a:gd name="T2" fmla="*/ 6 w 58"/>
                <a:gd name="T3" fmla="*/ 1 h 58"/>
                <a:gd name="T4" fmla="*/ 6 w 58"/>
                <a:gd name="T5" fmla="*/ 2 h 58"/>
                <a:gd name="T6" fmla="*/ 5 w 58"/>
                <a:gd name="T7" fmla="*/ 3 h 58"/>
                <a:gd name="T8" fmla="*/ 4 w 58"/>
                <a:gd name="T9" fmla="*/ 3 h 58"/>
                <a:gd name="T10" fmla="*/ 3 w 58"/>
                <a:gd name="T11" fmla="*/ 4 h 58"/>
                <a:gd name="T12" fmla="*/ 1 w 58"/>
                <a:gd name="T13" fmla="*/ 5 h 58"/>
                <a:gd name="T14" fmla="*/ 0 w 58"/>
                <a:gd name="T15" fmla="*/ 4 h 58"/>
                <a:gd name="T16" fmla="*/ 2 w 58"/>
                <a:gd name="T17" fmla="*/ 4 h 58"/>
                <a:gd name="T18" fmla="*/ 3 w 58"/>
                <a:gd name="T19" fmla="*/ 3 h 58"/>
                <a:gd name="T20" fmla="*/ 5 w 58"/>
                <a:gd name="T21" fmla="*/ 2 h 58"/>
                <a:gd name="T22" fmla="*/ 5 w 58"/>
                <a:gd name="T23" fmla="*/ 2 h 58"/>
                <a:gd name="T24" fmla="*/ 6 w 58"/>
                <a:gd name="T25" fmla="*/ 1 h 58"/>
                <a:gd name="T26" fmla="*/ 6 w 58"/>
                <a:gd name="T27" fmla="*/ 0 h 58"/>
                <a:gd name="T28" fmla="*/ 6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8" y="34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19" y="49"/>
                  </a:lnTo>
                  <a:lnTo>
                    <a:pt x="36" y="37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" name="Freeform 1493"/>
            <p:cNvSpPr>
              <a:spLocks/>
            </p:cNvSpPr>
            <p:nvPr/>
          </p:nvSpPr>
          <p:spPr bwMode="auto">
            <a:xfrm>
              <a:off x="2359" y="989"/>
              <a:ext cx="29" cy="31"/>
            </a:xfrm>
            <a:custGeom>
              <a:avLst/>
              <a:gdLst>
                <a:gd name="T0" fmla="*/ 4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2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3 w 57"/>
                <a:gd name="T25" fmla="*/ 4 h 58"/>
                <a:gd name="T26" fmla="*/ 4 w 57"/>
                <a:gd name="T27" fmla="*/ 4 h 58"/>
                <a:gd name="T28" fmla="*/ 4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5" y="53"/>
                  </a:lnTo>
                  <a:lnTo>
                    <a:pt x="24" y="49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7"/>
                  </a:lnTo>
                  <a:lnTo>
                    <a:pt x="29" y="44"/>
                  </a:lnTo>
                  <a:lnTo>
                    <a:pt x="38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" name="Freeform 1494"/>
            <p:cNvSpPr>
              <a:spLocks/>
            </p:cNvSpPr>
            <p:nvPr/>
          </p:nvSpPr>
          <p:spPr bwMode="auto">
            <a:xfrm>
              <a:off x="2387" y="1018"/>
              <a:ext cx="3" cy="2"/>
            </a:xfrm>
            <a:custGeom>
              <a:avLst/>
              <a:gdLst>
                <a:gd name="T0" fmla="*/ 3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3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" name="Freeform 1495"/>
            <p:cNvSpPr>
              <a:spLocks/>
            </p:cNvSpPr>
            <p:nvPr/>
          </p:nvSpPr>
          <p:spPr bwMode="auto">
            <a:xfrm>
              <a:off x="2359" y="959"/>
              <a:ext cx="29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" name="Freeform 1496"/>
            <p:cNvSpPr>
              <a:spLocks/>
            </p:cNvSpPr>
            <p:nvPr/>
          </p:nvSpPr>
          <p:spPr bwMode="auto">
            <a:xfrm>
              <a:off x="2359" y="989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" name="Freeform 1497"/>
            <p:cNvSpPr>
              <a:spLocks/>
            </p:cNvSpPr>
            <p:nvPr/>
          </p:nvSpPr>
          <p:spPr bwMode="auto">
            <a:xfrm>
              <a:off x="2387" y="959"/>
              <a:ext cx="33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" name="Freeform 1498"/>
            <p:cNvSpPr>
              <a:spLocks/>
            </p:cNvSpPr>
            <p:nvPr/>
          </p:nvSpPr>
          <p:spPr bwMode="auto">
            <a:xfrm>
              <a:off x="2387" y="959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" name="Freeform 1499"/>
            <p:cNvSpPr>
              <a:spLocks/>
            </p:cNvSpPr>
            <p:nvPr/>
          </p:nvSpPr>
          <p:spPr bwMode="auto">
            <a:xfrm>
              <a:off x="2416" y="989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" name="Freeform 1500"/>
            <p:cNvSpPr>
              <a:spLocks/>
            </p:cNvSpPr>
            <p:nvPr/>
          </p:nvSpPr>
          <p:spPr bwMode="auto">
            <a:xfrm>
              <a:off x="2975" y="930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1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" name="Freeform 1501"/>
            <p:cNvSpPr>
              <a:spLocks/>
            </p:cNvSpPr>
            <p:nvPr/>
          </p:nvSpPr>
          <p:spPr bwMode="auto">
            <a:xfrm>
              <a:off x="2945" y="930"/>
              <a:ext cx="30" cy="32"/>
            </a:xfrm>
            <a:custGeom>
              <a:avLst/>
              <a:gdLst>
                <a:gd name="T0" fmla="*/ 4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6 h 57"/>
                <a:gd name="T28" fmla="*/ 4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" name="Freeform 1502"/>
            <p:cNvSpPr>
              <a:spLocks/>
            </p:cNvSpPr>
            <p:nvPr/>
          </p:nvSpPr>
          <p:spPr bwMode="auto">
            <a:xfrm>
              <a:off x="2975" y="959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" name="Freeform 1503"/>
            <p:cNvSpPr>
              <a:spLocks/>
            </p:cNvSpPr>
            <p:nvPr/>
          </p:nvSpPr>
          <p:spPr bwMode="auto">
            <a:xfrm>
              <a:off x="2945" y="900"/>
              <a:ext cx="30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" name="Freeform 1505"/>
            <p:cNvSpPr>
              <a:spLocks/>
            </p:cNvSpPr>
            <p:nvPr/>
          </p:nvSpPr>
          <p:spPr bwMode="auto">
            <a:xfrm>
              <a:off x="2975" y="900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" name="Freeform 1506"/>
            <p:cNvSpPr>
              <a:spLocks/>
            </p:cNvSpPr>
            <p:nvPr/>
          </p:nvSpPr>
          <p:spPr bwMode="auto">
            <a:xfrm>
              <a:off x="2975" y="90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" name="Freeform 1507"/>
            <p:cNvSpPr>
              <a:spLocks/>
            </p:cNvSpPr>
            <p:nvPr/>
          </p:nvSpPr>
          <p:spPr bwMode="auto">
            <a:xfrm>
              <a:off x="3002" y="930"/>
              <a:ext cx="5" cy="1"/>
            </a:xfrm>
            <a:custGeom>
              <a:avLst/>
              <a:gdLst>
                <a:gd name="T0" fmla="*/ 3 w 6"/>
                <a:gd name="T1" fmla="*/ 0 h 1"/>
                <a:gd name="T2" fmla="*/ 0 w 6"/>
                <a:gd name="T3" fmla="*/ 0 h 1"/>
                <a:gd name="T4" fmla="*/ 3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" name="Freeform 1508"/>
            <p:cNvSpPr>
              <a:spLocks/>
            </p:cNvSpPr>
            <p:nvPr/>
          </p:nvSpPr>
          <p:spPr bwMode="auto">
            <a:xfrm>
              <a:off x="3561" y="989"/>
              <a:ext cx="32" cy="31"/>
            </a:xfrm>
            <a:custGeom>
              <a:avLst/>
              <a:gdLst>
                <a:gd name="T0" fmla="*/ 5 w 59"/>
                <a:gd name="T1" fmla="*/ 0 h 58"/>
                <a:gd name="T2" fmla="*/ 5 w 59"/>
                <a:gd name="T3" fmla="*/ 1 h 58"/>
                <a:gd name="T4" fmla="*/ 5 w 59"/>
                <a:gd name="T5" fmla="*/ 2 h 58"/>
                <a:gd name="T6" fmla="*/ 4 w 59"/>
                <a:gd name="T7" fmla="*/ 3 h 58"/>
                <a:gd name="T8" fmla="*/ 4 w 59"/>
                <a:gd name="T9" fmla="*/ 3 h 58"/>
                <a:gd name="T10" fmla="*/ 2 w 59"/>
                <a:gd name="T11" fmla="*/ 4 h 58"/>
                <a:gd name="T12" fmla="*/ 1 w 59"/>
                <a:gd name="T13" fmla="*/ 5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4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5 w 59"/>
                <a:gd name="T27" fmla="*/ 0 h 58"/>
                <a:gd name="T28" fmla="*/ 5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8" y="34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0" y="49"/>
                  </a:lnTo>
                  <a:lnTo>
                    <a:pt x="36" y="37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" name="Freeform 1509"/>
            <p:cNvSpPr>
              <a:spLocks/>
            </p:cNvSpPr>
            <p:nvPr/>
          </p:nvSpPr>
          <p:spPr bwMode="auto">
            <a:xfrm>
              <a:off x="3530" y="989"/>
              <a:ext cx="32" cy="31"/>
            </a:xfrm>
            <a:custGeom>
              <a:avLst/>
              <a:gdLst>
                <a:gd name="T0" fmla="*/ 6 w 58"/>
                <a:gd name="T1" fmla="*/ 5 h 58"/>
                <a:gd name="T2" fmla="*/ 3 w 58"/>
                <a:gd name="T3" fmla="*/ 4 h 58"/>
                <a:gd name="T4" fmla="*/ 2 w 58"/>
                <a:gd name="T5" fmla="*/ 4 h 58"/>
                <a:gd name="T6" fmla="*/ 2 w 58"/>
                <a:gd name="T7" fmla="*/ 3 h 58"/>
                <a:gd name="T8" fmla="*/ 1 w 58"/>
                <a:gd name="T9" fmla="*/ 2 h 58"/>
                <a:gd name="T10" fmla="*/ 1 w 58"/>
                <a:gd name="T11" fmla="*/ 1 h 58"/>
                <a:gd name="T12" fmla="*/ 0 w 58"/>
                <a:gd name="T13" fmla="*/ 0 h 58"/>
                <a:gd name="T14" fmla="*/ 1 w 58"/>
                <a:gd name="T15" fmla="*/ 0 h 58"/>
                <a:gd name="T16" fmla="*/ 1 w 58"/>
                <a:gd name="T17" fmla="*/ 1 h 58"/>
                <a:gd name="T18" fmla="*/ 1 w 58"/>
                <a:gd name="T19" fmla="*/ 2 h 58"/>
                <a:gd name="T20" fmla="*/ 2 w 58"/>
                <a:gd name="T21" fmla="*/ 3 h 58"/>
                <a:gd name="T22" fmla="*/ 3 w 58"/>
                <a:gd name="T23" fmla="*/ 4 h 58"/>
                <a:gd name="T24" fmla="*/ 4 w 58"/>
                <a:gd name="T25" fmla="*/ 4 h 58"/>
                <a:gd name="T26" fmla="*/ 6 w 58"/>
                <a:gd name="T27" fmla="*/ 4 h 58"/>
                <a:gd name="T28" fmla="*/ 6 w 58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58"/>
                  </a:moveTo>
                  <a:lnTo>
                    <a:pt x="35" y="53"/>
                  </a:lnTo>
                  <a:lnTo>
                    <a:pt x="25" y="49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2" y="37"/>
                  </a:lnTo>
                  <a:lnTo>
                    <a:pt x="29" y="44"/>
                  </a:lnTo>
                  <a:lnTo>
                    <a:pt x="38" y="49"/>
                  </a:lnTo>
                  <a:lnTo>
                    <a:pt x="58" y="53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" name="Freeform 1510"/>
            <p:cNvSpPr>
              <a:spLocks/>
            </p:cNvSpPr>
            <p:nvPr/>
          </p:nvSpPr>
          <p:spPr bwMode="auto">
            <a:xfrm>
              <a:off x="3561" y="1018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" name="Freeform 1511"/>
            <p:cNvSpPr>
              <a:spLocks/>
            </p:cNvSpPr>
            <p:nvPr/>
          </p:nvSpPr>
          <p:spPr bwMode="auto">
            <a:xfrm>
              <a:off x="3530" y="959"/>
              <a:ext cx="32" cy="30"/>
            </a:xfrm>
            <a:custGeom>
              <a:avLst/>
              <a:gdLst>
                <a:gd name="T0" fmla="*/ 0 w 58"/>
                <a:gd name="T1" fmla="*/ 4 h 57"/>
                <a:gd name="T2" fmla="*/ 1 w 58"/>
                <a:gd name="T3" fmla="*/ 4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6 w 58"/>
                <a:gd name="T13" fmla="*/ 0 h 57"/>
                <a:gd name="T14" fmla="*/ 6 w 58"/>
                <a:gd name="T15" fmla="*/ 1 h 57"/>
                <a:gd name="T16" fmla="*/ 4 w 58"/>
                <a:gd name="T17" fmla="*/ 1 h 57"/>
                <a:gd name="T18" fmla="*/ 2 w 58"/>
                <a:gd name="T19" fmla="*/ 2 h 57"/>
                <a:gd name="T20" fmla="*/ 1 w 58"/>
                <a:gd name="T21" fmla="*/ 2 h 57"/>
                <a:gd name="T22" fmla="*/ 1 w 58"/>
                <a:gd name="T23" fmla="*/ 3 h 57"/>
                <a:gd name="T24" fmla="*/ 1 w 58"/>
                <a:gd name="T25" fmla="*/ 4 h 57"/>
                <a:gd name="T26" fmla="*/ 1 w 58"/>
                <a:gd name="T27" fmla="*/ 4 h 57"/>
                <a:gd name="T28" fmla="*/ 0 w 58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7" y="5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1"/>
                  </a:lnTo>
                  <a:lnTo>
                    <a:pt x="22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" name="Freeform 1512"/>
            <p:cNvSpPr>
              <a:spLocks/>
            </p:cNvSpPr>
            <p:nvPr/>
          </p:nvSpPr>
          <p:spPr bwMode="auto">
            <a:xfrm>
              <a:off x="3530" y="989"/>
              <a:ext cx="3" cy="1"/>
            </a:xfrm>
            <a:custGeom>
              <a:avLst/>
              <a:gdLst>
                <a:gd name="T0" fmla="*/ 0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" name="Freeform 1513"/>
            <p:cNvSpPr>
              <a:spLocks/>
            </p:cNvSpPr>
            <p:nvPr/>
          </p:nvSpPr>
          <p:spPr bwMode="auto">
            <a:xfrm>
              <a:off x="3561" y="959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" name="Freeform 1514"/>
            <p:cNvSpPr>
              <a:spLocks/>
            </p:cNvSpPr>
            <p:nvPr/>
          </p:nvSpPr>
          <p:spPr bwMode="auto">
            <a:xfrm>
              <a:off x="3561" y="959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" name="Freeform 1515"/>
            <p:cNvSpPr>
              <a:spLocks/>
            </p:cNvSpPr>
            <p:nvPr/>
          </p:nvSpPr>
          <p:spPr bwMode="auto">
            <a:xfrm>
              <a:off x="3589" y="989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" name="Freeform 1516"/>
            <p:cNvSpPr>
              <a:spLocks/>
            </p:cNvSpPr>
            <p:nvPr/>
          </p:nvSpPr>
          <p:spPr bwMode="auto">
            <a:xfrm>
              <a:off x="4147" y="930"/>
              <a:ext cx="33" cy="32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6 h 57"/>
                <a:gd name="T12" fmla="*/ 1 w 58"/>
                <a:gd name="T13" fmla="*/ 6 h 57"/>
                <a:gd name="T14" fmla="*/ 0 w 58"/>
                <a:gd name="T15" fmla="*/ 6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" name="Freeform 1517"/>
            <p:cNvSpPr>
              <a:spLocks/>
            </p:cNvSpPr>
            <p:nvPr/>
          </p:nvSpPr>
          <p:spPr bwMode="auto">
            <a:xfrm>
              <a:off x="4117" y="930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" name="Freeform 1518"/>
            <p:cNvSpPr>
              <a:spLocks/>
            </p:cNvSpPr>
            <p:nvPr/>
          </p:nvSpPr>
          <p:spPr bwMode="auto">
            <a:xfrm>
              <a:off x="4147" y="959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" name="Freeform 1519"/>
            <p:cNvSpPr>
              <a:spLocks/>
            </p:cNvSpPr>
            <p:nvPr/>
          </p:nvSpPr>
          <p:spPr bwMode="auto">
            <a:xfrm>
              <a:off x="4117" y="900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" name="Freeform 1520"/>
            <p:cNvSpPr>
              <a:spLocks/>
            </p:cNvSpPr>
            <p:nvPr/>
          </p:nvSpPr>
          <p:spPr bwMode="auto">
            <a:xfrm>
              <a:off x="4117" y="930"/>
              <a:ext cx="3" cy="1"/>
            </a:xfrm>
            <a:custGeom>
              <a:avLst/>
              <a:gdLst>
                <a:gd name="T0" fmla="*/ 0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" name="Freeform 1521"/>
            <p:cNvSpPr>
              <a:spLocks/>
            </p:cNvSpPr>
            <p:nvPr/>
          </p:nvSpPr>
          <p:spPr bwMode="auto">
            <a:xfrm>
              <a:off x="4147" y="900"/>
              <a:ext cx="33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" name="Freeform 1523"/>
            <p:cNvSpPr>
              <a:spLocks/>
            </p:cNvSpPr>
            <p:nvPr/>
          </p:nvSpPr>
          <p:spPr bwMode="auto">
            <a:xfrm>
              <a:off x="4176" y="930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" name="Freeform 1524"/>
            <p:cNvSpPr>
              <a:spLocks/>
            </p:cNvSpPr>
            <p:nvPr/>
          </p:nvSpPr>
          <p:spPr bwMode="auto">
            <a:xfrm>
              <a:off x="4734" y="989"/>
              <a:ext cx="32" cy="31"/>
            </a:xfrm>
            <a:custGeom>
              <a:avLst/>
              <a:gdLst>
                <a:gd name="T0" fmla="*/ 6 w 58"/>
                <a:gd name="T1" fmla="*/ 0 h 58"/>
                <a:gd name="T2" fmla="*/ 5 w 58"/>
                <a:gd name="T3" fmla="*/ 1 h 58"/>
                <a:gd name="T4" fmla="*/ 5 w 58"/>
                <a:gd name="T5" fmla="*/ 2 h 58"/>
                <a:gd name="T6" fmla="*/ 4 w 58"/>
                <a:gd name="T7" fmla="*/ 3 h 58"/>
                <a:gd name="T8" fmla="*/ 4 w 58"/>
                <a:gd name="T9" fmla="*/ 3 h 58"/>
                <a:gd name="T10" fmla="*/ 2 w 58"/>
                <a:gd name="T11" fmla="*/ 4 h 58"/>
                <a:gd name="T12" fmla="*/ 1 w 58"/>
                <a:gd name="T13" fmla="*/ 5 h 58"/>
                <a:gd name="T14" fmla="*/ 0 w 58"/>
                <a:gd name="T15" fmla="*/ 4 h 58"/>
                <a:gd name="T16" fmla="*/ 2 w 58"/>
                <a:gd name="T17" fmla="*/ 4 h 58"/>
                <a:gd name="T18" fmla="*/ 3 w 58"/>
                <a:gd name="T19" fmla="*/ 3 h 58"/>
                <a:gd name="T20" fmla="*/ 4 w 58"/>
                <a:gd name="T21" fmla="*/ 2 h 58"/>
                <a:gd name="T22" fmla="*/ 4 w 58"/>
                <a:gd name="T23" fmla="*/ 2 h 58"/>
                <a:gd name="T24" fmla="*/ 4 w 58"/>
                <a:gd name="T25" fmla="*/ 1 h 58"/>
                <a:gd name="T26" fmla="*/ 5 w 58"/>
                <a:gd name="T27" fmla="*/ 0 h 58"/>
                <a:gd name="T28" fmla="*/ 6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8" y="34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19" y="49"/>
                  </a:lnTo>
                  <a:lnTo>
                    <a:pt x="36" y="37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" name="Freeform 1525"/>
            <p:cNvSpPr>
              <a:spLocks/>
            </p:cNvSpPr>
            <p:nvPr/>
          </p:nvSpPr>
          <p:spPr bwMode="auto">
            <a:xfrm>
              <a:off x="4704" y="989"/>
              <a:ext cx="31" cy="31"/>
            </a:xfrm>
            <a:custGeom>
              <a:avLst/>
              <a:gdLst>
                <a:gd name="T0" fmla="*/ 5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2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3 w 57"/>
                <a:gd name="T25" fmla="*/ 4 h 58"/>
                <a:gd name="T26" fmla="*/ 5 w 57"/>
                <a:gd name="T27" fmla="*/ 4 h 58"/>
                <a:gd name="T28" fmla="*/ 5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5" y="53"/>
                  </a:lnTo>
                  <a:lnTo>
                    <a:pt x="24" y="49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7"/>
                  </a:lnTo>
                  <a:lnTo>
                    <a:pt x="28" y="44"/>
                  </a:lnTo>
                  <a:lnTo>
                    <a:pt x="38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Freeform 1526"/>
            <p:cNvSpPr>
              <a:spLocks/>
            </p:cNvSpPr>
            <p:nvPr/>
          </p:nvSpPr>
          <p:spPr bwMode="auto">
            <a:xfrm>
              <a:off x="4734" y="101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Freeform 1527"/>
            <p:cNvSpPr>
              <a:spLocks/>
            </p:cNvSpPr>
            <p:nvPr/>
          </p:nvSpPr>
          <p:spPr bwMode="auto">
            <a:xfrm>
              <a:off x="4704" y="959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" name="Freeform 1528"/>
            <p:cNvSpPr>
              <a:spLocks/>
            </p:cNvSpPr>
            <p:nvPr/>
          </p:nvSpPr>
          <p:spPr bwMode="auto">
            <a:xfrm>
              <a:off x="4704" y="989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" name="Freeform 1529"/>
            <p:cNvSpPr>
              <a:spLocks/>
            </p:cNvSpPr>
            <p:nvPr/>
          </p:nvSpPr>
          <p:spPr bwMode="auto">
            <a:xfrm>
              <a:off x="4734" y="959"/>
              <a:ext cx="32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4 h 57"/>
                <a:gd name="T14" fmla="*/ 5 w 58"/>
                <a:gd name="T15" fmla="*/ 4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Freeform 1530"/>
            <p:cNvSpPr>
              <a:spLocks/>
            </p:cNvSpPr>
            <p:nvPr/>
          </p:nvSpPr>
          <p:spPr bwMode="auto">
            <a:xfrm>
              <a:off x="4734" y="959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" name="Freeform 1531"/>
            <p:cNvSpPr>
              <a:spLocks/>
            </p:cNvSpPr>
            <p:nvPr/>
          </p:nvSpPr>
          <p:spPr bwMode="auto">
            <a:xfrm>
              <a:off x="4762" y="989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" name="Rectangle 1532"/>
            <p:cNvSpPr>
              <a:spLocks noChangeArrowheads="1"/>
            </p:cNvSpPr>
            <p:nvPr/>
          </p:nvSpPr>
          <p:spPr bwMode="auto">
            <a:xfrm>
              <a:off x="1275" y="929"/>
              <a:ext cx="498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36" name="Rectangle 1533"/>
            <p:cNvSpPr>
              <a:spLocks noChangeArrowheads="1"/>
            </p:cNvSpPr>
            <p:nvPr/>
          </p:nvSpPr>
          <p:spPr bwMode="auto">
            <a:xfrm>
              <a:off x="1833" y="929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37" name="Rectangle 1534"/>
            <p:cNvSpPr>
              <a:spLocks noChangeArrowheads="1"/>
            </p:cNvSpPr>
            <p:nvPr/>
          </p:nvSpPr>
          <p:spPr bwMode="auto">
            <a:xfrm>
              <a:off x="3006" y="929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38" name="Rectangle 1535"/>
            <p:cNvSpPr>
              <a:spLocks noChangeArrowheads="1"/>
            </p:cNvSpPr>
            <p:nvPr/>
          </p:nvSpPr>
          <p:spPr bwMode="auto">
            <a:xfrm>
              <a:off x="4178" y="929"/>
              <a:ext cx="61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39" name="Rectangle 1536"/>
            <p:cNvSpPr>
              <a:spLocks noChangeArrowheads="1"/>
            </p:cNvSpPr>
            <p:nvPr/>
          </p:nvSpPr>
          <p:spPr bwMode="auto">
            <a:xfrm>
              <a:off x="1275" y="988"/>
              <a:ext cx="10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40" name="Rectangle 1537"/>
            <p:cNvSpPr>
              <a:spLocks noChangeArrowheads="1"/>
            </p:cNvSpPr>
            <p:nvPr/>
          </p:nvSpPr>
          <p:spPr bwMode="auto">
            <a:xfrm>
              <a:off x="2419" y="988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41" name="Rectangle 1538"/>
            <p:cNvSpPr>
              <a:spLocks noChangeArrowheads="1"/>
            </p:cNvSpPr>
            <p:nvPr/>
          </p:nvSpPr>
          <p:spPr bwMode="auto">
            <a:xfrm>
              <a:off x="3593" y="988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42" name="Rectangle 1539"/>
            <p:cNvSpPr>
              <a:spLocks noChangeArrowheads="1"/>
            </p:cNvSpPr>
            <p:nvPr/>
          </p:nvSpPr>
          <p:spPr bwMode="auto">
            <a:xfrm>
              <a:off x="4764" y="988"/>
              <a:ext cx="30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43" name="Freeform 2129"/>
            <p:cNvSpPr>
              <a:spLocks/>
            </p:cNvSpPr>
            <p:nvPr/>
          </p:nvSpPr>
          <p:spPr bwMode="auto">
            <a:xfrm>
              <a:off x="2917" y="726"/>
              <a:ext cx="880" cy="89"/>
            </a:xfrm>
            <a:custGeom>
              <a:avLst/>
              <a:gdLst>
                <a:gd name="T0" fmla="*/ 140 w 1624"/>
                <a:gd name="T1" fmla="*/ 1 h 167"/>
                <a:gd name="T2" fmla="*/ 140 w 1624"/>
                <a:gd name="T3" fmla="*/ 0 h 167"/>
                <a:gd name="T4" fmla="*/ 70 w 1624"/>
                <a:gd name="T5" fmla="*/ 6 h 167"/>
                <a:gd name="T6" fmla="*/ 0 w 1624"/>
                <a:gd name="T7" fmla="*/ 13 h 167"/>
                <a:gd name="T8" fmla="*/ 0 w 1624"/>
                <a:gd name="T9" fmla="*/ 13 h 167"/>
                <a:gd name="T10" fmla="*/ 70 w 1624"/>
                <a:gd name="T11" fmla="*/ 7 h 167"/>
                <a:gd name="T12" fmla="*/ 140 w 1624"/>
                <a:gd name="T13" fmla="*/ 1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24" h="167">
                  <a:moveTo>
                    <a:pt x="1624" y="5"/>
                  </a:moveTo>
                  <a:lnTo>
                    <a:pt x="1624" y="0"/>
                  </a:lnTo>
                  <a:lnTo>
                    <a:pt x="812" y="82"/>
                  </a:lnTo>
                  <a:lnTo>
                    <a:pt x="0" y="163"/>
                  </a:lnTo>
                  <a:lnTo>
                    <a:pt x="0" y="167"/>
                  </a:lnTo>
                  <a:lnTo>
                    <a:pt x="812" y="86"/>
                  </a:lnTo>
                  <a:lnTo>
                    <a:pt x="1624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" name="Freeform 2130"/>
            <p:cNvSpPr>
              <a:spLocks/>
            </p:cNvSpPr>
            <p:nvPr/>
          </p:nvSpPr>
          <p:spPr bwMode="auto">
            <a:xfrm>
              <a:off x="2927" y="797"/>
              <a:ext cx="48" cy="22"/>
            </a:xfrm>
            <a:custGeom>
              <a:avLst/>
              <a:gdLst>
                <a:gd name="T0" fmla="*/ 8 w 89"/>
                <a:gd name="T1" fmla="*/ 3 h 42"/>
                <a:gd name="T2" fmla="*/ 0 w 89"/>
                <a:gd name="T3" fmla="*/ 2 h 42"/>
                <a:gd name="T4" fmla="*/ 7 w 89"/>
                <a:gd name="T5" fmla="*/ 0 h 42"/>
                <a:gd name="T6" fmla="*/ 7 w 89"/>
                <a:gd name="T7" fmla="*/ 2 h 42"/>
                <a:gd name="T8" fmla="*/ 8 w 89"/>
                <a:gd name="T9" fmla="*/ 3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42">
                  <a:moveTo>
                    <a:pt x="89" y="42"/>
                  </a:moveTo>
                  <a:lnTo>
                    <a:pt x="0" y="30"/>
                  </a:lnTo>
                  <a:lnTo>
                    <a:pt x="84" y="0"/>
                  </a:lnTo>
                  <a:lnTo>
                    <a:pt x="87" y="21"/>
                  </a:lnTo>
                  <a:lnTo>
                    <a:pt x="89" y="42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" name="Freeform 2131"/>
            <p:cNvSpPr>
              <a:spLocks/>
            </p:cNvSpPr>
            <p:nvPr/>
          </p:nvSpPr>
          <p:spPr bwMode="auto">
            <a:xfrm>
              <a:off x="2927" y="812"/>
              <a:ext cx="48" cy="8"/>
            </a:xfrm>
            <a:custGeom>
              <a:avLst/>
              <a:gdLst>
                <a:gd name="T0" fmla="*/ 8 w 89"/>
                <a:gd name="T1" fmla="*/ 1 h 17"/>
                <a:gd name="T2" fmla="*/ 8 w 89"/>
                <a:gd name="T3" fmla="*/ 0 h 17"/>
                <a:gd name="T4" fmla="*/ 0 w 89"/>
                <a:gd name="T5" fmla="*/ 0 h 17"/>
                <a:gd name="T6" fmla="*/ 0 w 89"/>
                <a:gd name="T7" fmla="*/ 0 h 17"/>
                <a:gd name="T8" fmla="*/ 8 w 89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17">
                  <a:moveTo>
                    <a:pt x="89" y="17"/>
                  </a:moveTo>
                  <a:lnTo>
                    <a:pt x="89" y="12"/>
                  </a:lnTo>
                  <a:lnTo>
                    <a:pt x="0" y="0"/>
                  </a:lnTo>
                  <a:lnTo>
                    <a:pt x="0" y="5"/>
                  </a:lnTo>
                  <a:lnTo>
                    <a:pt x="89" y="1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" name="Freeform 2132"/>
            <p:cNvSpPr>
              <a:spLocks/>
            </p:cNvSpPr>
            <p:nvPr/>
          </p:nvSpPr>
          <p:spPr bwMode="auto">
            <a:xfrm>
              <a:off x="2927" y="795"/>
              <a:ext cx="47" cy="19"/>
            </a:xfrm>
            <a:custGeom>
              <a:avLst/>
              <a:gdLst>
                <a:gd name="T0" fmla="*/ 0 w 86"/>
                <a:gd name="T1" fmla="*/ 2 h 36"/>
                <a:gd name="T2" fmla="*/ 1 w 86"/>
                <a:gd name="T3" fmla="*/ 3 h 36"/>
                <a:gd name="T4" fmla="*/ 8 w 86"/>
                <a:gd name="T5" fmla="*/ 1 h 36"/>
                <a:gd name="T6" fmla="*/ 8 w 86"/>
                <a:gd name="T7" fmla="*/ 0 h 36"/>
                <a:gd name="T8" fmla="*/ 0 w 86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36">
                  <a:moveTo>
                    <a:pt x="0" y="30"/>
                  </a:moveTo>
                  <a:lnTo>
                    <a:pt x="2" y="36"/>
                  </a:lnTo>
                  <a:lnTo>
                    <a:pt x="86" y="6"/>
                  </a:lnTo>
                  <a:lnTo>
                    <a:pt x="84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" name="Freeform 2133"/>
            <p:cNvSpPr>
              <a:spLocks/>
            </p:cNvSpPr>
            <p:nvPr/>
          </p:nvSpPr>
          <p:spPr bwMode="auto">
            <a:xfrm>
              <a:off x="2921" y="811"/>
              <a:ext cx="7" cy="3"/>
            </a:xfrm>
            <a:custGeom>
              <a:avLst/>
              <a:gdLst>
                <a:gd name="T0" fmla="*/ 1 w 14"/>
                <a:gd name="T1" fmla="*/ 1 h 6"/>
                <a:gd name="T2" fmla="*/ 0 w 14"/>
                <a:gd name="T3" fmla="*/ 1 h 6"/>
                <a:gd name="T4" fmla="*/ 1 w 14"/>
                <a:gd name="T5" fmla="*/ 0 h 6"/>
                <a:gd name="T6" fmla="*/ 1 w 14"/>
                <a:gd name="T7" fmla="*/ 1 h 6"/>
                <a:gd name="T8" fmla="*/ 1 w 14"/>
                <a:gd name="T9" fmla="*/ 1 h 6"/>
                <a:gd name="T10" fmla="*/ 1 w 14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6">
                  <a:moveTo>
                    <a:pt x="12" y="6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4" y="6"/>
                  </a:lnTo>
                  <a:lnTo>
                    <a:pt x="12" y="1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" name="Freeform 2134"/>
            <p:cNvSpPr>
              <a:spLocks/>
            </p:cNvSpPr>
            <p:nvPr/>
          </p:nvSpPr>
          <p:spPr bwMode="auto">
            <a:xfrm>
              <a:off x="2972" y="797"/>
              <a:ext cx="4" cy="11"/>
            </a:xfrm>
            <a:custGeom>
              <a:avLst/>
              <a:gdLst>
                <a:gd name="T0" fmla="*/ 0 w 9"/>
                <a:gd name="T1" fmla="*/ 0 h 21"/>
                <a:gd name="T2" fmla="*/ 0 w 9"/>
                <a:gd name="T3" fmla="*/ 0 h 21"/>
                <a:gd name="T4" fmla="*/ 0 w 9"/>
                <a:gd name="T5" fmla="*/ 2 h 21"/>
                <a:gd name="T6" fmla="*/ 0 w 9"/>
                <a:gd name="T7" fmla="*/ 2 h 21"/>
                <a:gd name="T8" fmla="*/ 0 w 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21">
                  <a:moveTo>
                    <a:pt x="6" y="0"/>
                  </a:moveTo>
                  <a:lnTo>
                    <a:pt x="0" y="0"/>
                  </a:lnTo>
                  <a:lnTo>
                    <a:pt x="3" y="21"/>
                  </a:lnTo>
                  <a:lnTo>
                    <a:pt x="9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" name="Freeform 2135"/>
            <p:cNvSpPr>
              <a:spLocks/>
            </p:cNvSpPr>
            <p:nvPr/>
          </p:nvSpPr>
          <p:spPr bwMode="auto">
            <a:xfrm>
              <a:off x="2972" y="795"/>
              <a:ext cx="3" cy="3"/>
            </a:xfrm>
            <a:custGeom>
              <a:avLst/>
              <a:gdLst>
                <a:gd name="T0" fmla="*/ 1 w 6"/>
                <a:gd name="T1" fmla="*/ 0 h 8"/>
                <a:gd name="T2" fmla="*/ 1 w 6"/>
                <a:gd name="T3" fmla="*/ 0 h 8"/>
                <a:gd name="T4" fmla="*/ 1 w 6"/>
                <a:gd name="T5" fmla="*/ 0 h 8"/>
                <a:gd name="T6" fmla="*/ 0 w 6"/>
                <a:gd name="T7" fmla="*/ 0 h 8"/>
                <a:gd name="T8" fmla="*/ 1 w 6"/>
                <a:gd name="T9" fmla="*/ 0 h 8"/>
                <a:gd name="T10" fmla="*/ 1 w 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8">
                  <a:moveTo>
                    <a:pt x="3" y="2"/>
                  </a:move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lnTo>
                    <a:pt x="5" y="8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" name="Freeform 2136"/>
            <p:cNvSpPr>
              <a:spLocks/>
            </p:cNvSpPr>
            <p:nvPr/>
          </p:nvSpPr>
          <p:spPr bwMode="auto">
            <a:xfrm>
              <a:off x="2973" y="808"/>
              <a:ext cx="4" cy="11"/>
            </a:xfrm>
            <a:custGeom>
              <a:avLst/>
              <a:gdLst>
                <a:gd name="T0" fmla="*/ 1 w 8"/>
                <a:gd name="T1" fmla="*/ 0 h 21"/>
                <a:gd name="T2" fmla="*/ 0 w 8"/>
                <a:gd name="T3" fmla="*/ 0 h 21"/>
                <a:gd name="T4" fmla="*/ 1 w 8"/>
                <a:gd name="T5" fmla="*/ 2 h 21"/>
                <a:gd name="T6" fmla="*/ 1 w 8"/>
                <a:gd name="T7" fmla="*/ 2 h 21"/>
                <a:gd name="T8" fmla="*/ 1 w 8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1">
                  <a:moveTo>
                    <a:pt x="6" y="0"/>
                  </a:moveTo>
                  <a:lnTo>
                    <a:pt x="0" y="0"/>
                  </a:lnTo>
                  <a:lnTo>
                    <a:pt x="2" y="21"/>
                  </a:lnTo>
                  <a:lnTo>
                    <a:pt x="8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" name="Freeform 2137"/>
            <p:cNvSpPr>
              <a:spLocks/>
            </p:cNvSpPr>
            <p:nvPr/>
          </p:nvSpPr>
          <p:spPr bwMode="auto">
            <a:xfrm>
              <a:off x="2973" y="80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" name="Freeform 2138"/>
            <p:cNvSpPr>
              <a:spLocks/>
            </p:cNvSpPr>
            <p:nvPr/>
          </p:nvSpPr>
          <p:spPr bwMode="auto">
            <a:xfrm>
              <a:off x="2974" y="818"/>
              <a:ext cx="3" cy="2"/>
            </a:xfrm>
            <a:custGeom>
              <a:avLst/>
              <a:gdLst>
                <a:gd name="T0" fmla="*/ 1 w 6"/>
                <a:gd name="T1" fmla="*/ 0 h 5"/>
                <a:gd name="T2" fmla="*/ 1 w 6"/>
                <a:gd name="T3" fmla="*/ 0 h 5"/>
                <a:gd name="T4" fmla="*/ 1 w 6"/>
                <a:gd name="T5" fmla="*/ 0 h 5"/>
                <a:gd name="T6" fmla="*/ 1 w 6"/>
                <a:gd name="T7" fmla="*/ 0 h 5"/>
                <a:gd name="T8" fmla="*/ 0 w 6"/>
                <a:gd name="T9" fmla="*/ 0 h 5"/>
                <a:gd name="T10" fmla="*/ 1 w 6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lnTo>
                    <a:pt x="6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" name="Rectangle 2187"/>
            <p:cNvSpPr>
              <a:spLocks noChangeArrowheads="1"/>
            </p:cNvSpPr>
            <p:nvPr/>
          </p:nvSpPr>
          <p:spPr bwMode="auto">
            <a:xfrm>
              <a:off x="1275" y="1046"/>
              <a:ext cx="3519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54" name="Rectangle 1309"/>
            <p:cNvSpPr>
              <a:spLocks noChangeArrowheads="1"/>
            </p:cNvSpPr>
            <p:nvPr/>
          </p:nvSpPr>
          <p:spPr bwMode="auto">
            <a:xfrm>
              <a:off x="1393" y="154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 b="1"/>
            </a:p>
          </p:txBody>
        </p:sp>
        <p:sp>
          <p:nvSpPr>
            <p:cNvPr id="955" name="Rectangle 1310"/>
            <p:cNvSpPr>
              <a:spLocks noChangeArrowheads="1"/>
            </p:cNvSpPr>
            <p:nvPr/>
          </p:nvSpPr>
          <p:spPr bwMode="auto">
            <a:xfrm>
              <a:off x="1449" y="154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/>
            </a:p>
          </p:txBody>
        </p:sp>
        <p:sp>
          <p:nvSpPr>
            <p:cNvPr id="956" name="Rectangle 1311"/>
            <p:cNvSpPr>
              <a:spLocks noChangeArrowheads="1"/>
            </p:cNvSpPr>
            <p:nvPr/>
          </p:nvSpPr>
          <p:spPr bwMode="auto">
            <a:xfrm>
              <a:off x="1521" y="154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 b="1"/>
            </a:p>
          </p:txBody>
        </p:sp>
        <p:sp>
          <p:nvSpPr>
            <p:cNvPr id="957" name="Rectangle 1312"/>
            <p:cNvSpPr>
              <a:spLocks noChangeArrowheads="1"/>
            </p:cNvSpPr>
            <p:nvPr/>
          </p:nvSpPr>
          <p:spPr bwMode="auto">
            <a:xfrm>
              <a:off x="1594" y="154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 b="1"/>
            </a:p>
          </p:txBody>
        </p:sp>
        <p:sp>
          <p:nvSpPr>
            <p:cNvPr id="958" name="Rectangle 1313"/>
            <p:cNvSpPr>
              <a:spLocks noChangeArrowheads="1"/>
            </p:cNvSpPr>
            <p:nvPr/>
          </p:nvSpPr>
          <p:spPr bwMode="auto">
            <a:xfrm>
              <a:off x="1621" y="154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 b="1"/>
            </a:p>
          </p:txBody>
        </p:sp>
        <p:sp>
          <p:nvSpPr>
            <p:cNvPr id="959" name="Rectangle 1314"/>
            <p:cNvSpPr>
              <a:spLocks noChangeArrowheads="1"/>
            </p:cNvSpPr>
            <p:nvPr/>
          </p:nvSpPr>
          <p:spPr bwMode="auto">
            <a:xfrm>
              <a:off x="1690" y="154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/>
            </a:p>
          </p:txBody>
        </p:sp>
        <p:sp>
          <p:nvSpPr>
            <p:cNvPr id="960" name="Rectangle 1315"/>
            <p:cNvSpPr>
              <a:spLocks noChangeArrowheads="1"/>
            </p:cNvSpPr>
            <p:nvPr/>
          </p:nvSpPr>
          <p:spPr bwMode="auto">
            <a:xfrm>
              <a:off x="1362" y="1369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800" b="1"/>
            </a:p>
          </p:txBody>
        </p:sp>
        <p:sp>
          <p:nvSpPr>
            <p:cNvPr id="961" name="Rectangle 1316"/>
            <p:cNvSpPr>
              <a:spLocks noChangeArrowheads="1"/>
            </p:cNvSpPr>
            <p:nvPr/>
          </p:nvSpPr>
          <p:spPr bwMode="auto">
            <a:xfrm>
              <a:off x="1431" y="1369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 b="1"/>
            </a:p>
          </p:txBody>
        </p:sp>
        <p:sp>
          <p:nvSpPr>
            <p:cNvPr id="962" name="Rectangle 1317"/>
            <p:cNvSpPr>
              <a:spLocks noChangeArrowheads="1"/>
            </p:cNvSpPr>
            <p:nvPr/>
          </p:nvSpPr>
          <p:spPr bwMode="auto">
            <a:xfrm>
              <a:off x="1486" y="136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/>
            </a:p>
          </p:txBody>
        </p:sp>
        <p:sp>
          <p:nvSpPr>
            <p:cNvPr id="963" name="Rectangle 1318"/>
            <p:cNvSpPr>
              <a:spLocks noChangeArrowheads="1"/>
            </p:cNvSpPr>
            <p:nvPr/>
          </p:nvSpPr>
          <p:spPr bwMode="auto">
            <a:xfrm>
              <a:off x="1561" y="136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800" b="1"/>
            </a:p>
          </p:txBody>
        </p:sp>
        <p:sp>
          <p:nvSpPr>
            <p:cNvPr id="964" name="Rectangle 1319"/>
            <p:cNvSpPr>
              <a:spLocks noChangeArrowheads="1"/>
            </p:cNvSpPr>
            <p:nvPr/>
          </p:nvSpPr>
          <p:spPr bwMode="auto">
            <a:xfrm>
              <a:off x="1634" y="1369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 b="1"/>
            </a:p>
          </p:txBody>
        </p:sp>
        <p:sp>
          <p:nvSpPr>
            <p:cNvPr id="965" name="Rectangle 1320"/>
            <p:cNvSpPr>
              <a:spLocks noChangeArrowheads="1"/>
            </p:cNvSpPr>
            <p:nvPr/>
          </p:nvSpPr>
          <p:spPr bwMode="auto">
            <a:xfrm>
              <a:off x="1701" y="1369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 b="1"/>
            </a:p>
          </p:txBody>
        </p:sp>
        <p:sp>
          <p:nvSpPr>
            <p:cNvPr id="966" name="Rectangle 1330"/>
            <p:cNvSpPr>
              <a:spLocks noChangeArrowheads="1"/>
            </p:cNvSpPr>
            <p:nvPr/>
          </p:nvSpPr>
          <p:spPr bwMode="auto">
            <a:xfrm>
              <a:off x="1979" y="154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 b="1"/>
            </a:p>
          </p:txBody>
        </p:sp>
        <p:sp>
          <p:nvSpPr>
            <p:cNvPr id="967" name="Rectangle 1331"/>
            <p:cNvSpPr>
              <a:spLocks noChangeArrowheads="1"/>
            </p:cNvSpPr>
            <p:nvPr/>
          </p:nvSpPr>
          <p:spPr bwMode="auto">
            <a:xfrm>
              <a:off x="2037" y="154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/>
            </a:p>
          </p:txBody>
        </p:sp>
        <p:sp>
          <p:nvSpPr>
            <p:cNvPr id="968" name="Rectangle 1332"/>
            <p:cNvSpPr>
              <a:spLocks noChangeArrowheads="1"/>
            </p:cNvSpPr>
            <p:nvPr/>
          </p:nvSpPr>
          <p:spPr bwMode="auto">
            <a:xfrm>
              <a:off x="2108" y="154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 b="1"/>
            </a:p>
          </p:txBody>
        </p:sp>
        <p:sp>
          <p:nvSpPr>
            <p:cNvPr id="969" name="Rectangle 1333"/>
            <p:cNvSpPr>
              <a:spLocks noChangeArrowheads="1"/>
            </p:cNvSpPr>
            <p:nvPr/>
          </p:nvSpPr>
          <p:spPr bwMode="auto">
            <a:xfrm>
              <a:off x="2182" y="154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 b="1"/>
            </a:p>
          </p:txBody>
        </p:sp>
        <p:sp>
          <p:nvSpPr>
            <p:cNvPr id="970" name="Rectangle 1334"/>
            <p:cNvSpPr>
              <a:spLocks noChangeArrowheads="1"/>
            </p:cNvSpPr>
            <p:nvPr/>
          </p:nvSpPr>
          <p:spPr bwMode="auto">
            <a:xfrm>
              <a:off x="2209" y="154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 b="1"/>
            </a:p>
          </p:txBody>
        </p:sp>
        <p:sp>
          <p:nvSpPr>
            <p:cNvPr id="971" name="Rectangle 1335"/>
            <p:cNvSpPr>
              <a:spLocks noChangeArrowheads="1"/>
            </p:cNvSpPr>
            <p:nvPr/>
          </p:nvSpPr>
          <p:spPr bwMode="auto">
            <a:xfrm>
              <a:off x="2276" y="154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/>
            </a:p>
          </p:txBody>
        </p:sp>
        <p:sp>
          <p:nvSpPr>
            <p:cNvPr id="972" name="Rectangle 1336"/>
            <p:cNvSpPr>
              <a:spLocks noChangeArrowheads="1"/>
            </p:cNvSpPr>
            <p:nvPr/>
          </p:nvSpPr>
          <p:spPr bwMode="auto">
            <a:xfrm>
              <a:off x="1948" y="1369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800" b="1"/>
            </a:p>
          </p:txBody>
        </p:sp>
        <p:sp>
          <p:nvSpPr>
            <p:cNvPr id="973" name="Rectangle 1337"/>
            <p:cNvSpPr>
              <a:spLocks noChangeArrowheads="1"/>
            </p:cNvSpPr>
            <p:nvPr/>
          </p:nvSpPr>
          <p:spPr bwMode="auto">
            <a:xfrm>
              <a:off x="2017" y="1369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 b="1"/>
            </a:p>
          </p:txBody>
        </p:sp>
        <p:sp>
          <p:nvSpPr>
            <p:cNvPr id="974" name="Rectangle 1338"/>
            <p:cNvSpPr>
              <a:spLocks noChangeArrowheads="1"/>
            </p:cNvSpPr>
            <p:nvPr/>
          </p:nvSpPr>
          <p:spPr bwMode="auto">
            <a:xfrm>
              <a:off x="2075" y="136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/>
            </a:p>
          </p:txBody>
        </p:sp>
        <p:sp>
          <p:nvSpPr>
            <p:cNvPr id="975" name="Rectangle 1339"/>
            <p:cNvSpPr>
              <a:spLocks noChangeArrowheads="1"/>
            </p:cNvSpPr>
            <p:nvPr/>
          </p:nvSpPr>
          <p:spPr bwMode="auto">
            <a:xfrm>
              <a:off x="2148" y="136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800" b="1"/>
            </a:p>
          </p:txBody>
        </p:sp>
        <p:sp>
          <p:nvSpPr>
            <p:cNvPr id="976" name="Rectangle 1340"/>
            <p:cNvSpPr>
              <a:spLocks noChangeArrowheads="1"/>
            </p:cNvSpPr>
            <p:nvPr/>
          </p:nvSpPr>
          <p:spPr bwMode="auto">
            <a:xfrm>
              <a:off x="2220" y="1369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 b="1"/>
            </a:p>
          </p:txBody>
        </p:sp>
        <p:sp>
          <p:nvSpPr>
            <p:cNvPr id="977" name="Rectangle 1341"/>
            <p:cNvSpPr>
              <a:spLocks noChangeArrowheads="1"/>
            </p:cNvSpPr>
            <p:nvPr/>
          </p:nvSpPr>
          <p:spPr bwMode="auto">
            <a:xfrm>
              <a:off x="2289" y="1369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 b="1"/>
            </a:p>
          </p:txBody>
        </p:sp>
        <p:sp>
          <p:nvSpPr>
            <p:cNvPr id="978" name="Rectangle 1351"/>
            <p:cNvSpPr>
              <a:spLocks noChangeArrowheads="1"/>
            </p:cNvSpPr>
            <p:nvPr/>
          </p:nvSpPr>
          <p:spPr bwMode="auto">
            <a:xfrm>
              <a:off x="2565" y="154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 b="1"/>
            </a:p>
          </p:txBody>
        </p:sp>
        <p:sp>
          <p:nvSpPr>
            <p:cNvPr id="979" name="Rectangle 1352"/>
            <p:cNvSpPr>
              <a:spLocks noChangeArrowheads="1"/>
            </p:cNvSpPr>
            <p:nvPr/>
          </p:nvSpPr>
          <p:spPr bwMode="auto">
            <a:xfrm>
              <a:off x="2623" y="154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/>
            </a:p>
          </p:txBody>
        </p:sp>
        <p:sp>
          <p:nvSpPr>
            <p:cNvPr id="980" name="Rectangle 1353"/>
            <p:cNvSpPr>
              <a:spLocks noChangeArrowheads="1"/>
            </p:cNvSpPr>
            <p:nvPr/>
          </p:nvSpPr>
          <p:spPr bwMode="auto">
            <a:xfrm>
              <a:off x="2695" y="154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 b="1"/>
            </a:p>
          </p:txBody>
        </p:sp>
        <p:sp>
          <p:nvSpPr>
            <p:cNvPr id="981" name="Rectangle 1354"/>
            <p:cNvSpPr>
              <a:spLocks noChangeArrowheads="1"/>
            </p:cNvSpPr>
            <p:nvPr/>
          </p:nvSpPr>
          <p:spPr bwMode="auto">
            <a:xfrm>
              <a:off x="2768" y="154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 b="1"/>
            </a:p>
          </p:txBody>
        </p:sp>
        <p:sp>
          <p:nvSpPr>
            <p:cNvPr id="982" name="Rectangle 1355"/>
            <p:cNvSpPr>
              <a:spLocks noChangeArrowheads="1"/>
            </p:cNvSpPr>
            <p:nvPr/>
          </p:nvSpPr>
          <p:spPr bwMode="auto">
            <a:xfrm>
              <a:off x="2795" y="154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 b="1"/>
            </a:p>
          </p:txBody>
        </p:sp>
        <p:sp>
          <p:nvSpPr>
            <p:cNvPr id="983" name="Rectangle 1356"/>
            <p:cNvSpPr>
              <a:spLocks noChangeArrowheads="1"/>
            </p:cNvSpPr>
            <p:nvPr/>
          </p:nvSpPr>
          <p:spPr bwMode="auto">
            <a:xfrm>
              <a:off x="2861" y="154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/>
            </a:p>
          </p:txBody>
        </p:sp>
        <p:sp>
          <p:nvSpPr>
            <p:cNvPr id="984" name="Rectangle 1357"/>
            <p:cNvSpPr>
              <a:spLocks noChangeArrowheads="1"/>
            </p:cNvSpPr>
            <p:nvPr/>
          </p:nvSpPr>
          <p:spPr bwMode="auto">
            <a:xfrm>
              <a:off x="2535" y="1369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800" b="1"/>
            </a:p>
          </p:txBody>
        </p:sp>
        <p:sp>
          <p:nvSpPr>
            <p:cNvPr id="985" name="Rectangle 1358"/>
            <p:cNvSpPr>
              <a:spLocks noChangeArrowheads="1"/>
            </p:cNvSpPr>
            <p:nvPr/>
          </p:nvSpPr>
          <p:spPr bwMode="auto">
            <a:xfrm>
              <a:off x="2606" y="1369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 b="1"/>
            </a:p>
          </p:txBody>
        </p:sp>
        <p:sp>
          <p:nvSpPr>
            <p:cNvPr id="986" name="Rectangle 1359"/>
            <p:cNvSpPr>
              <a:spLocks noChangeArrowheads="1"/>
            </p:cNvSpPr>
            <p:nvPr/>
          </p:nvSpPr>
          <p:spPr bwMode="auto">
            <a:xfrm>
              <a:off x="2661" y="136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/>
            </a:p>
          </p:txBody>
        </p:sp>
        <p:sp>
          <p:nvSpPr>
            <p:cNvPr id="987" name="Rectangle 1360"/>
            <p:cNvSpPr>
              <a:spLocks noChangeArrowheads="1"/>
            </p:cNvSpPr>
            <p:nvPr/>
          </p:nvSpPr>
          <p:spPr bwMode="auto">
            <a:xfrm>
              <a:off x="2734" y="136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800" b="1"/>
            </a:p>
          </p:txBody>
        </p:sp>
        <p:sp>
          <p:nvSpPr>
            <p:cNvPr id="988" name="Rectangle 1361"/>
            <p:cNvSpPr>
              <a:spLocks noChangeArrowheads="1"/>
            </p:cNvSpPr>
            <p:nvPr/>
          </p:nvSpPr>
          <p:spPr bwMode="auto">
            <a:xfrm>
              <a:off x="2807" y="1369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 b="1"/>
            </a:p>
          </p:txBody>
        </p:sp>
        <p:sp>
          <p:nvSpPr>
            <p:cNvPr id="989" name="Rectangle 1362"/>
            <p:cNvSpPr>
              <a:spLocks noChangeArrowheads="1"/>
            </p:cNvSpPr>
            <p:nvPr/>
          </p:nvSpPr>
          <p:spPr bwMode="auto">
            <a:xfrm>
              <a:off x="2875" y="1369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 b="1"/>
            </a:p>
          </p:txBody>
        </p:sp>
        <p:sp>
          <p:nvSpPr>
            <p:cNvPr id="990" name="Rectangle 1372"/>
            <p:cNvSpPr>
              <a:spLocks noChangeArrowheads="1"/>
            </p:cNvSpPr>
            <p:nvPr/>
          </p:nvSpPr>
          <p:spPr bwMode="auto">
            <a:xfrm>
              <a:off x="3153" y="154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 b="1"/>
            </a:p>
          </p:txBody>
        </p:sp>
        <p:sp>
          <p:nvSpPr>
            <p:cNvPr id="991" name="Rectangle 1373"/>
            <p:cNvSpPr>
              <a:spLocks noChangeArrowheads="1"/>
            </p:cNvSpPr>
            <p:nvPr/>
          </p:nvSpPr>
          <p:spPr bwMode="auto">
            <a:xfrm>
              <a:off x="3209" y="154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/>
            </a:p>
          </p:txBody>
        </p:sp>
        <p:sp>
          <p:nvSpPr>
            <p:cNvPr id="992" name="Rectangle 1374"/>
            <p:cNvSpPr>
              <a:spLocks noChangeArrowheads="1"/>
            </p:cNvSpPr>
            <p:nvPr/>
          </p:nvSpPr>
          <p:spPr bwMode="auto">
            <a:xfrm>
              <a:off x="3281" y="154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 b="1"/>
            </a:p>
          </p:txBody>
        </p:sp>
        <p:sp>
          <p:nvSpPr>
            <p:cNvPr id="993" name="Rectangle 1375"/>
            <p:cNvSpPr>
              <a:spLocks noChangeArrowheads="1"/>
            </p:cNvSpPr>
            <p:nvPr/>
          </p:nvSpPr>
          <p:spPr bwMode="auto">
            <a:xfrm>
              <a:off x="3355" y="154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 b="1"/>
            </a:p>
          </p:txBody>
        </p:sp>
        <p:sp>
          <p:nvSpPr>
            <p:cNvPr id="994" name="Rectangle 1376"/>
            <p:cNvSpPr>
              <a:spLocks noChangeArrowheads="1"/>
            </p:cNvSpPr>
            <p:nvPr/>
          </p:nvSpPr>
          <p:spPr bwMode="auto">
            <a:xfrm>
              <a:off x="3381" y="154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 b="1"/>
            </a:p>
          </p:txBody>
        </p:sp>
        <p:sp>
          <p:nvSpPr>
            <p:cNvPr id="995" name="Rectangle 1377"/>
            <p:cNvSpPr>
              <a:spLocks noChangeArrowheads="1"/>
            </p:cNvSpPr>
            <p:nvPr/>
          </p:nvSpPr>
          <p:spPr bwMode="auto">
            <a:xfrm>
              <a:off x="3447" y="154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/>
            </a:p>
          </p:txBody>
        </p:sp>
        <p:sp>
          <p:nvSpPr>
            <p:cNvPr id="996" name="Rectangle 1378"/>
            <p:cNvSpPr>
              <a:spLocks noChangeArrowheads="1"/>
            </p:cNvSpPr>
            <p:nvPr/>
          </p:nvSpPr>
          <p:spPr bwMode="auto">
            <a:xfrm>
              <a:off x="3121" y="1369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800" b="1"/>
            </a:p>
          </p:txBody>
        </p:sp>
        <p:sp>
          <p:nvSpPr>
            <p:cNvPr id="997" name="Rectangle 1379"/>
            <p:cNvSpPr>
              <a:spLocks noChangeArrowheads="1"/>
            </p:cNvSpPr>
            <p:nvPr/>
          </p:nvSpPr>
          <p:spPr bwMode="auto">
            <a:xfrm>
              <a:off x="3191" y="1369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 b="1"/>
            </a:p>
          </p:txBody>
        </p:sp>
        <p:sp>
          <p:nvSpPr>
            <p:cNvPr id="998" name="Rectangle 1380"/>
            <p:cNvSpPr>
              <a:spLocks noChangeArrowheads="1"/>
            </p:cNvSpPr>
            <p:nvPr/>
          </p:nvSpPr>
          <p:spPr bwMode="auto">
            <a:xfrm>
              <a:off x="3248" y="136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/>
            </a:p>
          </p:txBody>
        </p:sp>
        <p:sp>
          <p:nvSpPr>
            <p:cNvPr id="999" name="Rectangle 1381"/>
            <p:cNvSpPr>
              <a:spLocks noChangeArrowheads="1"/>
            </p:cNvSpPr>
            <p:nvPr/>
          </p:nvSpPr>
          <p:spPr bwMode="auto">
            <a:xfrm>
              <a:off x="3321" y="136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800" b="1"/>
            </a:p>
          </p:txBody>
        </p:sp>
        <p:sp>
          <p:nvSpPr>
            <p:cNvPr id="1000" name="Rectangle 1382"/>
            <p:cNvSpPr>
              <a:spLocks noChangeArrowheads="1"/>
            </p:cNvSpPr>
            <p:nvPr/>
          </p:nvSpPr>
          <p:spPr bwMode="auto">
            <a:xfrm>
              <a:off x="3394" y="1369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 b="1"/>
            </a:p>
          </p:txBody>
        </p:sp>
        <p:sp>
          <p:nvSpPr>
            <p:cNvPr id="1001" name="Rectangle 1383"/>
            <p:cNvSpPr>
              <a:spLocks noChangeArrowheads="1"/>
            </p:cNvSpPr>
            <p:nvPr/>
          </p:nvSpPr>
          <p:spPr bwMode="auto">
            <a:xfrm>
              <a:off x="3461" y="1369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 b="1"/>
            </a:p>
          </p:txBody>
        </p:sp>
        <p:sp>
          <p:nvSpPr>
            <p:cNvPr id="1002" name="Rectangle 1393"/>
            <p:cNvSpPr>
              <a:spLocks noChangeArrowheads="1"/>
            </p:cNvSpPr>
            <p:nvPr/>
          </p:nvSpPr>
          <p:spPr bwMode="auto">
            <a:xfrm>
              <a:off x="3739" y="154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 b="1"/>
            </a:p>
          </p:txBody>
        </p:sp>
        <p:sp>
          <p:nvSpPr>
            <p:cNvPr id="1003" name="Rectangle 1394"/>
            <p:cNvSpPr>
              <a:spLocks noChangeArrowheads="1"/>
            </p:cNvSpPr>
            <p:nvPr/>
          </p:nvSpPr>
          <p:spPr bwMode="auto">
            <a:xfrm>
              <a:off x="3798" y="154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/>
            </a:p>
          </p:txBody>
        </p:sp>
        <p:sp>
          <p:nvSpPr>
            <p:cNvPr id="1004" name="Rectangle 1395"/>
            <p:cNvSpPr>
              <a:spLocks noChangeArrowheads="1"/>
            </p:cNvSpPr>
            <p:nvPr/>
          </p:nvSpPr>
          <p:spPr bwMode="auto">
            <a:xfrm>
              <a:off x="3869" y="154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 b="1"/>
            </a:p>
          </p:txBody>
        </p:sp>
        <p:sp>
          <p:nvSpPr>
            <p:cNvPr id="1005" name="Rectangle 1396"/>
            <p:cNvSpPr>
              <a:spLocks noChangeArrowheads="1"/>
            </p:cNvSpPr>
            <p:nvPr/>
          </p:nvSpPr>
          <p:spPr bwMode="auto">
            <a:xfrm>
              <a:off x="3942" y="154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 b="1"/>
            </a:p>
          </p:txBody>
        </p:sp>
        <p:sp>
          <p:nvSpPr>
            <p:cNvPr id="1006" name="Rectangle 1397"/>
            <p:cNvSpPr>
              <a:spLocks noChangeArrowheads="1"/>
            </p:cNvSpPr>
            <p:nvPr/>
          </p:nvSpPr>
          <p:spPr bwMode="auto">
            <a:xfrm>
              <a:off x="3968" y="154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 b="1"/>
            </a:p>
          </p:txBody>
        </p:sp>
        <p:sp>
          <p:nvSpPr>
            <p:cNvPr id="1007" name="Rectangle 1398"/>
            <p:cNvSpPr>
              <a:spLocks noChangeArrowheads="1"/>
            </p:cNvSpPr>
            <p:nvPr/>
          </p:nvSpPr>
          <p:spPr bwMode="auto">
            <a:xfrm>
              <a:off x="4034" y="154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/>
            </a:p>
          </p:txBody>
        </p:sp>
        <p:sp>
          <p:nvSpPr>
            <p:cNvPr id="1008" name="Rectangle 1399"/>
            <p:cNvSpPr>
              <a:spLocks noChangeArrowheads="1"/>
            </p:cNvSpPr>
            <p:nvPr/>
          </p:nvSpPr>
          <p:spPr bwMode="auto">
            <a:xfrm>
              <a:off x="3708" y="1369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800" b="1"/>
            </a:p>
          </p:txBody>
        </p:sp>
        <p:sp>
          <p:nvSpPr>
            <p:cNvPr id="1009" name="Rectangle 1400"/>
            <p:cNvSpPr>
              <a:spLocks noChangeArrowheads="1"/>
            </p:cNvSpPr>
            <p:nvPr/>
          </p:nvSpPr>
          <p:spPr bwMode="auto">
            <a:xfrm>
              <a:off x="3777" y="1369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 b="1"/>
            </a:p>
          </p:txBody>
        </p:sp>
        <p:sp>
          <p:nvSpPr>
            <p:cNvPr id="1010" name="Rectangle 1401"/>
            <p:cNvSpPr>
              <a:spLocks noChangeArrowheads="1"/>
            </p:cNvSpPr>
            <p:nvPr/>
          </p:nvSpPr>
          <p:spPr bwMode="auto">
            <a:xfrm>
              <a:off x="3833" y="136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/>
            </a:p>
          </p:txBody>
        </p:sp>
        <p:sp>
          <p:nvSpPr>
            <p:cNvPr id="1011" name="Rectangle 1402"/>
            <p:cNvSpPr>
              <a:spLocks noChangeArrowheads="1"/>
            </p:cNvSpPr>
            <p:nvPr/>
          </p:nvSpPr>
          <p:spPr bwMode="auto">
            <a:xfrm>
              <a:off x="3908" y="136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800" b="1"/>
            </a:p>
          </p:txBody>
        </p:sp>
        <p:sp>
          <p:nvSpPr>
            <p:cNvPr id="1012" name="Rectangle 1403"/>
            <p:cNvSpPr>
              <a:spLocks noChangeArrowheads="1"/>
            </p:cNvSpPr>
            <p:nvPr/>
          </p:nvSpPr>
          <p:spPr bwMode="auto">
            <a:xfrm>
              <a:off x="3980" y="1369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 b="1"/>
            </a:p>
          </p:txBody>
        </p:sp>
        <p:sp>
          <p:nvSpPr>
            <p:cNvPr id="1013" name="Rectangle 1404"/>
            <p:cNvSpPr>
              <a:spLocks noChangeArrowheads="1"/>
            </p:cNvSpPr>
            <p:nvPr/>
          </p:nvSpPr>
          <p:spPr bwMode="auto">
            <a:xfrm>
              <a:off x="4049" y="1369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 b="1"/>
            </a:p>
          </p:txBody>
        </p:sp>
        <p:sp>
          <p:nvSpPr>
            <p:cNvPr id="1014" name="Rectangle 1415"/>
            <p:cNvSpPr>
              <a:spLocks noChangeArrowheads="1"/>
            </p:cNvSpPr>
            <p:nvPr/>
          </p:nvSpPr>
          <p:spPr bwMode="auto">
            <a:xfrm>
              <a:off x="4325" y="154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 b="1"/>
            </a:p>
          </p:txBody>
        </p:sp>
        <p:sp>
          <p:nvSpPr>
            <p:cNvPr id="1015" name="Rectangle 1416"/>
            <p:cNvSpPr>
              <a:spLocks noChangeArrowheads="1"/>
            </p:cNvSpPr>
            <p:nvPr/>
          </p:nvSpPr>
          <p:spPr bwMode="auto">
            <a:xfrm>
              <a:off x="4380" y="154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/>
            </a:p>
          </p:txBody>
        </p:sp>
        <p:sp>
          <p:nvSpPr>
            <p:cNvPr id="1016" name="Rectangle 1417"/>
            <p:cNvSpPr>
              <a:spLocks noChangeArrowheads="1"/>
            </p:cNvSpPr>
            <p:nvPr/>
          </p:nvSpPr>
          <p:spPr bwMode="auto">
            <a:xfrm>
              <a:off x="4454" y="154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 b="1"/>
            </a:p>
          </p:txBody>
        </p:sp>
        <p:sp>
          <p:nvSpPr>
            <p:cNvPr id="1017" name="Rectangle 1418"/>
            <p:cNvSpPr>
              <a:spLocks noChangeArrowheads="1"/>
            </p:cNvSpPr>
            <p:nvPr/>
          </p:nvSpPr>
          <p:spPr bwMode="auto">
            <a:xfrm>
              <a:off x="4529" y="154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 b="1"/>
            </a:p>
          </p:txBody>
        </p:sp>
        <p:sp>
          <p:nvSpPr>
            <p:cNvPr id="1018" name="Rectangle 1419"/>
            <p:cNvSpPr>
              <a:spLocks noChangeArrowheads="1"/>
            </p:cNvSpPr>
            <p:nvPr/>
          </p:nvSpPr>
          <p:spPr bwMode="auto">
            <a:xfrm>
              <a:off x="4555" y="154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 b="1"/>
            </a:p>
          </p:txBody>
        </p:sp>
        <p:sp>
          <p:nvSpPr>
            <p:cNvPr id="1019" name="Rectangle 1420"/>
            <p:cNvSpPr>
              <a:spLocks noChangeArrowheads="1"/>
            </p:cNvSpPr>
            <p:nvPr/>
          </p:nvSpPr>
          <p:spPr bwMode="auto">
            <a:xfrm>
              <a:off x="4621" y="154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/>
            </a:p>
          </p:txBody>
        </p:sp>
        <p:sp>
          <p:nvSpPr>
            <p:cNvPr id="1020" name="Rectangle 1421"/>
            <p:cNvSpPr>
              <a:spLocks noChangeArrowheads="1"/>
            </p:cNvSpPr>
            <p:nvPr/>
          </p:nvSpPr>
          <p:spPr bwMode="auto">
            <a:xfrm>
              <a:off x="4296" y="1369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800" b="1"/>
            </a:p>
          </p:txBody>
        </p:sp>
        <p:sp>
          <p:nvSpPr>
            <p:cNvPr id="1021" name="Rectangle 1422"/>
            <p:cNvSpPr>
              <a:spLocks noChangeArrowheads="1"/>
            </p:cNvSpPr>
            <p:nvPr/>
          </p:nvSpPr>
          <p:spPr bwMode="auto">
            <a:xfrm>
              <a:off x="4366" y="1369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 b="1"/>
            </a:p>
          </p:txBody>
        </p:sp>
        <p:sp>
          <p:nvSpPr>
            <p:cNvPr id="1022" name="Rectangle 1423"/>
            <p:cNvSpPr>
              <a:spLocks noChangeArrowheads="1"/>
            </p:cNvSpPr>
            <p:nvPr/>
          </p:nvSpPr>
          <p:spPr bwMode="auto">
            <a:xfrm>
              <a:off x="4419" y="136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/>
            </a:p>
          </p:txBody>
        </p:sp>
        <p:sp>
          <p:nvSpPr>
            <p:cNvPr id="1023" name="Rectangle 1424"/>
            <p:cNvSpPr>
              <a:spLocks noChangeArrowheads="1"/>
            </p:cNvSpPr>
            <p:nvPr/>
          </p:nvSpPr>
          <p:spPr bwMode="auto">
            <a:xfrm>
              <a:off x="4494" y="136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800" b="1"/>
            </a:p>
          </p:txBody>
        </p:sp>
        <p:sp>
          <p:nvSpPr>
            <p:cNvPr id="1024" name="Rectangle 1425"/>
            <p:cNvSpPr>
              <a:spLocks noChangeArrowheads="1"/>
            </p:cNvSpPr>
            <p:nvPr/>
          </p:nvSpPr>
          <p:spPr bwMode="auto">
            <a:xfrm>
              <a:off x="4567" y="1369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 b="1"/>
            </a:p>
          </p:txBody>
        </p:sp>
        <p:sp>
          <p:nvSpPr>
            <p:cNvPr id="1025" name="Rectangle 1426"/>
            <p:cNvSpPr>
              <a:spLocks noChangeArrowheads="1"/>
            </p:cNvSpPr>
            <p:nvPr/>
          </p:nvSpPr>
          <p:spPr bwMode="auto">
            <a:xfrm>
              <a:off x="4635" y="1369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 b="1"/>
            </a:p>
          </p:txBody>
        </p:sp>
        <p:sp>
          <p:nvSpPr>
            <p:cNvPr id="1026" name="Freeform 1329"/>
            <p:cNvSpPr>
              <a:spLocks/>
            </p:cNvSpPr>
            <p:nvPr/>
          </p:nvSpPr>
          <p:spPr bwMode="auto">
            <a:xfrm>
              <a:off x="2446" y="1280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Freeform 1345"/>
            <p:cNvSpPr>
              <a:spLocks/>
            </p:cNvSpPr>
            <p:nvPr/>
          </p:nvSpPr>
          <p:spPr bwMode="auto">
            <a:xfrm>
              <a:off x="2446" y="1280"/>
              <a:ext cx="3" cy="3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0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Freeform 1447"/>
            <p:cNvSpPr>
              <a:spLocks/>
            </p:cNvSpPr>
            <p:nvPr/>
          </p:nvSpPr>
          <p:spPr bwMode="auto">
            <a:xfrm>
              <a:off x="2945" y="1165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Freeform 1504"/>
            <p:cNvSpPr>
              <a:spLocks/>
            </p:cNvSpPr>
            <p:nvPr/>
          </p:nvSpPr>
          <p:spPr bwMode="auto">
            <a:xfrm>
              <a:off x="2945" y="931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 1541"/>
            <p:cNvSpPr>
              <a:spLocks/>
            </p:cNvSpPr>
            <p:nvPr/>
          </p:nvSpPr>
          <p:spPr bwMode="auto">
            <a:xfrm>
              <a:off x="2476" y="1222"/>
              <a:ext cx="33" cy="32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6 h 57"/>
                <a:gd name="T12" fmla="*/ 1 w 58"/>
                <a:gd name="T13" fmla="*/ 6 h 57"/>
                <a:gd name="T14" fmla="*/ 0 w 58"/>
                <a:gd name="T15" fmla="*/ 6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1542"/>
            <p:cNvSpPr>
              <a:spLocks/>
            </p:cNvSpPr>
            <p:nvPr/>
          </p:nvSpPr>
          <p:spPr bwMode="auto">
            <a:xfrm>
              <a:off x="2446" y="1222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1543"/>
            <p:cNvSpPr>
              <a:spLocks/>
            </p:cNvSpPr>
            <p:nvPr/>
          </p:nvSpPr>
          <p:spPr bwMode="auto">
            <a:xfrm>
              <a:off x="2476" y="1251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1544"/>
            <p:cNvSpPr>
              <a:spLocks/>
            </p:cNvSpPr>
            <p:nvPr/>
          </p:nvSpPr>
          <p:spPr bwMode="auto">
            <a:xfrm>
              <a:off x="2446" y="1192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19" y="22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545"/>
            <p:cNvSpPr>
              <a:spLocks/>
            </p:cNvSpPr>
            <p:nvPr/>
          </p:nvSpPr>
          <p:spPr bwMode="auto">
            <a:xfrm>
              <a:off x="2446" y="1222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546"/>
            <p:cNvSpPr>
              <a:spLocks/>
            </p:cNvSpPr>
            <p:nvPr/>
          </p:nvSpPr>
          <p:spPr bwMode="auto">
            <a:xfrm>
              <a:off x="2476" y="1192"/>
              <a:ext cx="33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547"/>
            <p:cNvSpPr>
              <a:spLocks/>
            </p:cNvSpPr>
            <p:nvPr/>
          </p:nvSpPr>
          <p:spPr bwMode="auto">
            <a:xfrm>
              <a:off x="2476" y="1192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548"/>
            <p:cNvSpPr>
              <a:spLocks/>
            </p:cNvSpPr>
            <p:nvPr/>
          </p:nvSpPr>
          <p:spPr bwMode="auto">
            <a:xfrm>
              <a:off x="2506" y="1222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550"/>
            <p:cNvSpPr>
              <a:spLocks/>
            </p:cNvSpPr>
            <p:nvPr/>
          </p:nvSpPr>
          <p:spPr bwMode="auto">
            <a:xfrm>
              <a:off x="2564" y="1222"/>
              <a:ext cx="31" cy="32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1"/>
                  </a:lnTo>
                  <a:lnTo>
                    <a:pt x="25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7" y="36"/>
                  </a:lnTo>
                  <a:lnTo>
                    <a:pt x="44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551"/>
            <p:cNvSpPr>
              <a:spLocks/>
            </p:cNvSpPr>
            <p:nvPr/>
          </p:nvSpPr>
          <p:spPr bwMode="auto">
            <a:xfrm>
              <a:off x="2533" y="1222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552"/>
            <p:cNvSpPr>
              <a:spLocks/>
            </p:cNvSpPr>
            <p:nvPr/>
          </p:nvSpPr>
          <p:spPr bwMode="auto">
            <a:xfrm>
              <a:off x="2564" y="1251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553"/>
            <p:cNvSpPr>
              <a:spLocks/>
            </p:cNvSpPr>
            <p:nvPr/>
          </p:nvSpPr>
          <p:spPr bwMode="auto">
            <a:xfrm>
              <a:off x="2533" y="1192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2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554"/>
            <p:cNvSpPr>
              <a:spLocks/>
            </p:cNvSpPr>
            <p:nvPr/>
          </p:nvSpPr>
          <p:spPr bwMode="auto">
            <a:xfrm>
              <a:off x="2533" y="1222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555"/>
            <p:cNvSpPr>
              <a:spLocks/>
            </p:cNvSpPr>
            <p:nvPr/>
          </p:nvSpPr>
          <p:spPr bwMode="auto">
            <a:xfrm>
              <a:off x="2564" y="1192"/>
              <a:ext cx="31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4 h 57"/>
                <a:gd name="T14" fmla="*/ 4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4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7"/>
                  </a:lnTo>
                  <a:lnTo>
                    <a:pt x="37" y="22"/>
                  </a:lnTo>
                  <a:lnTo>
                    <a:pt x="29" y="15"/>
                  </a:lnTo>
                  <a:lnTo>
                    <a:pt x="22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556"/>
            <p:cNvSpPr>
              <a:spLocks/>
            </p:cNvSpPr>
            <p:nvPr/>
          </p:nvSpPr>
          <p:spPr bwMode="auto">
            <a:xfrm>
              <a:off x="2564" y="1192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557"/>
            <p:cNvSpPr>
              <a:spLocks/>
            </p:cNvSpPr>
            <p:nvPr/>
          </p:nvSpPr>
          <p:spPr bwMode="auto">
            <a:xfrm>
              <a:off x="2592" y="1222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559"/>
            <p:cNvSpPr>
              <a:spLocks/>
            </p:cNvSpPr>
            <p:nvPr/>
          </p:nvSpPr>
          <p:spPr bwMode="auto">
            <a:xfrm>
              <a:off x="2653" y="1222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7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560"/>
            <p:cNvSpPr>
              <a:spLocks/>
            </p:cNvSpPr>
            <p:nvPr/>
          </p:nvSpPr>
          <p:spPr bwMode="auto">
            <a:xfrm>
              <a:off x="2623" y="1222"/>
              <a:ext cx="30" cy="32"/>
            </a:xfrm>
            <a:custGeom>
              <a:avLst/>
              <a:gdLst>
                <a:gd name="T0" fmla="*/ 4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6 h 57"/>
                <a:gd name="T28" fmla="*/ 4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561"/>
            <p:cNvSpPr>
              <a:spLocks/>
            </p:cNvSpPr>
            <p:nvPr/>
          </p:nvSpPr>
          <p:spPr bwMode="auto">
            <a:xfrm>
              <a:off x="2653" y="1251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562"/>
            <p:cNvSpPr>
              <a:spLocks/>
            </p:cNvSpPr>
            <p:nvPr/>
          </p:nvSpPr>
          <p:spPr bwMode="auto">
            <a:xfrm>
              <a:off x="2623" y="1192"/>
              <a:ext cx="30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19" y="22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63"/>
            <p:cNvSpPr>
              <a:spLocks/>
            </p:cNvSpPr>
            <p:nvPr/>
          </p:nvSpPr>
          <p:spPr bwMode="auto">
            <a:xfrm>
              <a:off x="2623" y="1222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564"/>
            <p:cNvSpPr>
              <a:spLocks/>
            </p:cNvSpPr>
            <p:nvPr/>
          </p:nvSpPr>
          <p:spPr bwMode="auto">
            <a:xfrm>
              <a:off x="2653" y="1192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565"/>
            <p:cNvSpPr>
              <a:spLocks/>
            </p:cNvSpPr>
            <p:nvPr/>
          </p:nvSpPr>
          <p:spPr bwMode="auto">
            <a:xfrm>
              <a:off x="2653" y="1192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566"/>
            <p:cNvSpPr>
              <a:spLocks/>
            </p:cNvSpPr>
            <p:nvPr/>
          </p:nvSpPr>
          <p:spPr bwMode="auto">
            <a:xfrm>
              <a:off x="2681" y="1222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568"/>
            <p:cNvSpPr>
              <a:spLocks/>
            </p:cNvSpPr>
            <p:nvPr/>
          </p:nvSpPr>
          <p:spPr bwMode="auto">
            <a:xfrm>
              <a:off x="2739" y="1222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69"/>
            <p:cNvSpPr>
              <a:spLocks/>
            </p:cNvSpPr>
            <p:nvPr/>
          </p:nvSpPr>
          <p:spPr bwMode="auto">
            <a:xfrm>
              <a:off x="2709" y="1222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570"/>
            <p:cNvSpPr>
              <a:spLocks/>
            </p:cNvSpPr>
            <p:nvPr/>
          </p:nvSpPr>
          <p:spPr bwMode="auto">
            <a:xfrm>
              <a:off x="2739" y="1251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571"/>
            <p:cNvSpPr>
              <a:spLocks/>
            </p:cNvSpPr>
            <p:nvPr/>
          </p:nvSpPr>
          <p:spPr bwMode="auto">
            <a:xfrm>
              <a:off x="2709" y="1192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2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572"/>
            <p:cNvSpPr>
              <a:spLocks/>
            </p:cNvSpPr>
            <p:nvPr/>
          </p:nvSpPr>
          <p:spPr bwMode="auto">
            <a:xfrm>
              <a:off x="2709" y="1222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573"/>
            <p:cNvSpPr>
              <a:spLocks/>
            </p:cNvSpPr>
            <p:nvPr/>
          </p:nvSpPr>
          <p:spPr bwMode="auto">
            <a:xfrm>
              <a:off x="2739" y="1192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1574"/>
            <p:cNvSpPr>
              <a:spLocks/>
            </p:cNvSpPr>
            <p:nvPr/>
          </p:nvSpPr>
          <p:spPr bwMode="auto">
            <a:xfrm>
              <a:off x="2739" y="1192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1575"/>
            <p:cNvSpPr>
              <a:spLocks/>
            </p:cNvSpPr>
            <p:nvPr/>
          </p:nvSpPr>
          <p:spPr bwMode="auto">
            <a:xfrm>
              <a:off x="2768" y="1222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1577"/>
            <p:cNvSpPr>
              <a:spLocks/>
            </p:cNvSpPr>
            <p:nvPr/>
          </p:nvSpPr>
          <p:spPr bwMode="auto">
            <a:xfrm>
              <a:off x="2829" y="1222"/>
              <a:ext cx="31" cy="32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7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1578"/>
            <p:cNvSpPr>
              <a:spLocks/>
            </p:cNvSpPr>
            <p:nvPr/>
          </p:nvSpPr>
          <p:spPr bwMode="auto">
            <a:xfrm>
              <a:off x="2798" y="1222"/>
              <a:ext cx="32" cy="32"/>
            </a:xfrm>
            <a:custGeom>
              <a:avLst/>
              <a:gdLst>
                <a:gd name="T0" fmla="*/ 6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4 w 57"/>
                <a:gd name="T25" fmla="*/ 4 h 57"/>
                <a:gd name="T26" fmla="*/ 6 w 57"/>
                <a:gd name="T27" fmla="*/ 6 h 57"/>
                <a:gd name="T28" fmla="*/ 6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1579"/>
            <p:cNvSpPr>
              <a:spLocks/>
            </p:cNvSpPr>
            <p:nvPr/>
          </p:nvSpPr>
          <p:spPr bwMode="auto">
            <a:xfrm>
              <a:off x="2829" y="1251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1580"/>
            <p:cNvSpPr>
              <a:spLocks/>
            </p:cNvSpPr>
            <p:nvPr/>
          </p:nvSpPr>
          <p:spPr bwMode="auto">
            <a:xfrm>
              <a:off x="2798" y="1192"/>
              <a:ext cx="32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19" y="22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1581"/>
            <p:cNvSpPr>
              <a:spLocks/>
            </p:cNvSpPr>
            <p:nvPr/>
          </p:nvSpPr>
          <p:spPr bwMode="auto">
            <a:xfrm>
              <a:off x="2798" y="1222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1582"/>
            <p:cNvSpPr>
              <a:spLocks/>
            </p:cNvSpPr>
            <p:nvPr/>
          </p:nvSpPr>
          <p:spPr bwMode="auto">
            <a:xfrm>
              <a:off x="2829" y="1192"/>
              <a:ext cx="31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4 h 57"/>
                <a:gd name="T14" fmla="*/ 4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1583"/>
            <p:cNvSpPr>
              <a:spLocks/>
            </p:cNvSpPr>
            <p:nvPr/>
          </p:nvSpPr>
          <p:spPr bwMode="auto">
            <a:xfrm>
              <a:off x="2829" y="1192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1584"/>
            <p:cNvSpPr>
              <a:spLocks/>
            </p:cNvSpPr>
            <p:nvPr/>
          </p:nvSpPr>
          <p:spPr bwMode="auto">
            <a:xfrm>
              <a:off x="2856" y="1222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1586"/>
            <p:cNvSpPr>
              <a:spLocks/>
            </p:cNvSpPr>
            <p:nvPr/>
          </p:nvSpPr>
          <p:spPr bwMode="auto">
            <a:xfrm>
              <a:off x="2476" y="1165"/>
              <a:ext cx="33" cy="30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3 h 57"/>
                <a:gd name="T10" fmla="*/ 3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2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1587"/>
            <p:cNvSpPr>
              <a:spLocks/>
            </p:cNvSpPr>
            <p:nvPr/>
          </p:nvSpPr>
          <p:spPr bwMode="auto">
            <a:xfrm>
              <a:off x="2446" y="1165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2"/>
                  </a:lnTo>
                  <a:lnTo>
                    <a:pt x="22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3"/>
                  </a:lnTo>
                  <a:lnTo>
                    <a:pt x="38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1588"/>
            <p:cNvSpPr>
              <a:spLocks/>
            </p:cNvSpPr>
            <p:nvPr/>
          </p:nvSpPr>
          <p:spPr bwMode="auto">
            <a:xfrm>
              <a:off x="2476" y="1193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1589"/>
            <p:cNvSpPr>
              <a:spLocks/>
            </p:cNvSpPr>
            <p:nvPr/>
          </p:nvSpPr>
          <p:spPr bwMode="auto">
            <a:xfrm>
              <a:off x="2446" y="1133"/>
              <a:ext cx="31" cy="32"/>
            </a:xfrm>
            <a:custGeom>
              <a:avLst/>
              <a:gdLst>
                <a:gd name="T0" fmla="*/ 0 w 57"/>
                <a:gd name="T1" fmla="*/ 6 h 58"/>
                <a:gd name="T2" fmla="*/ 0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1 w 57"/>
                <a:gd name="T9" fmla="*/ 2 h 58"/>
                <a:gd name="T10" fmla="*/ 3 w 57"/>
                <a:gd name="T11" fmla="*/ 1 h 58"/>
                <a:gd name="T12" fmla="*/ 5 w 57"/>
                <a:gd name="T13" fmla="*/ 0 h 58"/>
                <a:gd name="T14" fmla="*/ 5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4 h 58"/>
                <a:gd name="T24" fmla="*/ 1 w 57"/>
                <a:gd name="T25" fmla="*/ 4 h 58"/>
                <a:gd name="T26" fmla="*/ 1 w 57"/>
                <a:gd name="T27" fmla="*/ 6 h 58"/>
                <a:gd name="T28" fmla="*/ 0 w 57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0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1590"/>
            <p:cNvSpPr>
              <a:spLocks/>
            </p:cNvSpPr>
            <p:nvPr/>
          </p:nvSpPr>
          <p:spPr bwMode="auto">
            <a:xfrm>
              <a:off x="2446" y="1165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1591"/>
            <p:cNvSpPr>
              <a:spLocks/>
            </p:cNvSpPr>
            <p:nvPr/>
          </p:nvSpPr>
          <p:spPr bwMode="auto">
            <a:xfrm>
              <a:off x="2476" y="1133"/>
              <a:ext cx="33" cy="32"/>
            </a:xfrm>
            <a:custGeom>
              <a:avLst/>
              <a:gdLst>
                <a:gd name="T0" fmla="*/ 1 w 58"/>
                <a:gd name="T1" fmla="*/ 0 h 58"/>
                <a:gd name="T2" fmla="*/ 2 w 58"/>
                <a:gd name="T3" fmla="*/ 1 h 58"/>
                <a:gd name="T4" fmla="*/ 3 w 58"/>
                <a:gd name="T5" fmla="*/ 1 h 58"/>
                <a:gd name="T6" fmla="*/ 4 w 58"/>
                <a:gd name="T7" fmla="*/ 2 h 58"/>
                <a:gd name="T8" fmla="*/ 6 w 58"/>
                <a:gd name="T9" fmla="*/ 3 h 58"/>
                <a:gd name="T10" fmla="*/ 6 w 58"/>
                <a:gd name="T11" fmla="*/ 4 h 58"/>
                <a:gd name="T12" fmla="*/ 6 w 58"/>
                <a:gd name="T13" fmla="*/ 6 h 58"/>
                <a:gd name="T14" fmla="*/ 6 w 58"/>
                <a:gd name="T15" fmla="*/ 6 h 58"/>
                <a:gd name="T16" fmla="*/ 6 w 58"/>
                <a:gd name="T17" fmla="*/ 4 h 58"/>
                <a:gd name="T18" fmla="*/ 5 w 58"/>
                <a:gd name="T19" fmla="*/ 4 h 58"/>
                <a:gd name="T20" fmla="*/ 3 w 58"/>
                <a:gd name="T21" fmla="*/ 2 h 58"/>
                <a:gd name="T22" fmla="*/ 3 w 58"/>
                <a:gd name="T23" fmla="*/ 1 h 58"/>
                <a:gd name="T24" fmla="*/ 2 w 58"/>
                <a:gd name="T25" fmla="*/ 1 h 58"/>
                <a:gd name="T26" fmla="*/ 0 w 58"/>
                <a:gd name="T27" fmla="*/ 1 h 58"/>
                <a:gd name="T28" fmla="*/ 1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8"/>
                  </a:lnTo>
                  <a:lnTo>
                    <a:pt x="52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1592"/>
            <p:cNvSpPr>
              <a:spLocks/>
            </p:cNvSpPr>
            <p:nvPr/>
          </p:nvSpPr>
          <p:spPr bwMode="auto">
            <a:xfrm>
              <a:off x="2476" y="1133"/>
              <a:ext cx="1" cy="4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1593"/>
            <p:cNvSpPr>
              <a:spLocks/>
            </p:cNvSpPr>
            <p:nvPr/>
          </p:nvSpPr>
          <p:spPr bwMode="auto">
            <a:xfrm>
              <a:off x="2506" y="1165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1595"/>
            <p:cNvSpPr>
              <a:spLocks/>
            </p:cNvSpPr>
            <p:nvPr/>
          </p:nvSpPr>
          <p:spPr bwMode="auto">
            <a:xfrm>
              <a:off x="2564" y="1165"/>
              <a:ext cx="31" cy="30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0"/>
                  </a:lnTo>
                  <a:lnTo>
                    <a:pt x="25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20" y="48"/>
                  </a:lnTo>
                  <a:lnTo>
                    <a:pt x="37" y="36"/>
                  </a:lnTo>
                  <a:lnTo>
                    <a:pt x="44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1596"/>
            <p:cNvSpPr>
              <a:spLocks/>
            </p:cNvSpPr>
            <p:nvPr/>
          </p:nvSpPr>
          <p:spPr bwMode="auto">
            <a:xfrm>
              <a:off x="2533" y="1165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2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7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1597"/>
            <p:cNvSpPr>
              <a:spLocks/>
            </p:cNvSpPr>
            <p:nvPr/>
          </p:nvSpPr>
          <p:spPr bwMode="auto">
            <a:xfrm>
              <a:off x="2564" y="1193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1598"/>
            <p:cNvSpPr>
              <a:spLocks/>
            </p:cNvSpPr>
            <p:nvPr/>
          </p:nvSpPr>
          <p:spPr bwMode="auto">
            <a:xfrm>
              <a:off x="2533" y="1133"/>
              <a:ext cx="31" cy="32"/>
            </a:xfrm>
            <a:custGeom>
              <a:avLst/>
              <a:gdLst>
                <a:gd name="T0" fmla="*/ 0 w 57"/>
                <a:gd name="T1" fmla="*/ 6 h 58"/>
                <a:gd name="T2" fmla="*/ 1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2 w 57"/>
                <a:gd name="T9" fmla="*/ 2 h 58"/>
                <a:gd name="T10" fmla="*/ 3 w 57"/>
                <a:gd name="T11" fmla="*/ 1 h 58"/>
                <a:gd name="T12" fmla="*/ 5 w 57"/>
                <a:gd name="T13" fmla="*/ 0 h 58"/>
                <a:gd name="T14" fmla="*/ 5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4 h 58"/>
                <a:gd name="T24" fmla="*/ 1 w 57"/>
                <a:gd name="T25" fmla="*/ 4 h 58"/>
                <a:gd name="T26" fmla="*/ 1 w 57"/>
                <a:gd name="T27" fmla="*/ 6 h 58"/>
                <a:gd name="T28" fmla="*/ 0 w 57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1599"/>
            <p:cNvSpPr>
              <a:spLocks/>
            </p:cNvSpPr>
            <p:nvPr/>
          </p:nvSpPr>
          <p:spPr bwMode="auto">
            <a:xfrm>
              <a:off x="2533" y="1165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1600"/>
            <p:cNvSpPr>
              <a:spLocks/>
            </p:cNvSpPr>
            <p:nvPr/>
          </p:nvSpPr>
          <p:spPr bwMode="auto">
            <a:xfrm>
              <a:off x="2564" y="1133"/>
              <a:ext cx="31" cy="32"/>
            </a:xfrm>
            <a:custGeom>
              <a:avLst/>
              <a:gdLst>
                <a:gd name="T0" fmla="*/ 1 w 59"/>
                <a:gd name="T1" fmla="*/ 0 h 58"/>
                <a:gd name="T2" fmla="*/ 2 w 59"/>
                <a:gd name="T3" fmla="*/ 1 h 58"/>
                <a:gd name="T4" fmla="*/ 3 w 59"/>
                <a:gd name="T5" fmla="*/ 1 h 58"/>
                <a:gd name="T6" fmla="*/ 3 w 59"/>
                <a:gd name="T7" fmla="*/ 2 h 58"/>
                <a:gd name="T8" fmla="*/ 4 w 59"/>
                <a:gd name="T9" fmla="*/ 3 h 58"/>
                <a:gd name="T10" fmla="*/ 4 w 59"/>
                <a:gd name="T11" fmla="*/ 4 h 58"/>
                <a:gd name="T12" fmla="*/ 4 w 59"/>
                <a:gd name="T13" fmla="*/ 6 h 58"/>
                <a:gd name="T14" fmla="*/ 4 w 59"/>
                <a:gd name="T15" fmla="*/ 6 h 58"/>
                <a:gd name="T16" fmla="*/ 4 w 59"/>
                <a:gd name="T17" fmla="*/ 4 h 58"/>
                <a:gd name="T18" fmla="*/ 4 w 59"/>
                <a:gd name="T19" fmla="*/ 4 h 58"/>
                <a:gd name="T20" fmla="*/ 3 w 59"/>
                <a:gd name="T21" fmla="*/ 2 h 58"/>
                <a:gd name="T22" fmla="*/ 2 w 59"/>
                <a:gd name="T23" fmla="*/ 1 h 58"/>
                <a:gd name="T24" fmla="*/ 2 w 59"/>
                <a:gd name="T25" fmla="*/ 1 h 58"/>
                <a:gd name="T26" fmla="*/ 0 w 59"/>
                <a:gd name="T27" fmla="*/ 1 h 58"/>
                <a:gd name="T28" fmla="*/ 1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2" y="0"/>
                  </a:moveTo>
                  <a:lnTo>
                    <a:pt x="23" y="5"/>
                  </a:lnTo>
                  <a:lnTo>
                    <a:pt x="34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8"/>
                  </a:lnTo>
                  <a:lnTo>
                    <a:pt x="53" y="58"/>
                  </a:lnTo>
                  <a:lnTo>
                    <a:pt x="52" y="49"/>
                  </a:lnTo>
                  <a:lnTo>
                    <a:pt x="49" y="38"/>
                  </a:lnTo>
                  <a:lnTo>
                    <a:pt x="37" y="23"/>
                  </a:lnTo>
                  <a:lnTo>
                    <a:pt x="29" y="15"/>
                  </a:lnTo>
                  <a:lnTo>
                    <a:pt x="22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1601"/>
            <p:cNvSpPr>
              <a:spLocks/>
            </p:cNvSpPr>
            <p:nvPr/>
          </p:nvSpPr>
          <p:spPr bwMode="auto">
            <a:xfrm>
              <a:off x="2564" y="1133"/>
              <a:ext cx="1" cy="4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1602"/>
            <p:cNvSpPr>
              <a:spLocks/>
            </p:cNvSpPr>
            <p:nvPr/>
          </p:nvSpPr>
          <p:spPr bwMode="auto">
            <a:xfrm>
              <a:off x="2592" y="1165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1604"/>
            <p:cNvSpPr>
              <a:spLocks/>
            </p:cNvSpPr>
            <p:nvPr/>
          </p:nvSpPr>
          <p:spPr bwMode="auto">
            <a:xfrm>
              <a:off x="2653" y="1165"/>
              <a:ext cx="32" cy="30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7" y="33"/>
                  </a:lnTo>
                  <a:lnTo>
                    <a:pt x="41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1605"/>
            <p:cNvSpPr>
              <a:spLocks/>
            </p:cNvSpPr>
            <p:nvPr/>
          </p:nvSpPr>
          <p:spPr bwMode="auto">
            <a:xfrm>
              <a:off x="2623" y="1165"/>
              <a:ext cx="30" cy="30"/>
            </a:xfrm>
            <a:custGeom>
              <a:avLst/>
              <a:gdLst>
                <a:gd name="T0" fmla="*/ 4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4 w 57"/>
                <a:gd name="T27" fmla="*/ 4 h 57"/>
                <a:gd name="T28" fmla="*/ 4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2"/>
                  </a:lnTo>
                  <a:lnTo>
                    <a:pt x="22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3"/>
                  </a:lnTo>
                  <a:lnTo>
                    <a:pt x="37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1606"/>
            <p:cNvSpPr>
              <a:spLocks/>
            </p:cNvSpPr>
            <p:nvPr/>
          </p:nvSpPr>
          <p:spPr bwMode="auto">
            <a:xfrm>
              <a:off x="2653" y="1193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1607"/>
            <p:cNvSpPr>
              <a:spLocks/>
            </p:cNvSpPr>
            <p:nvPr/>
          </p:nvSpPr>
          <p:spPr bwMode="auto">
            <a:xfrm>
              <a:off x="2623" y="1133"/>
              <a:ext cx="30" cy="32"/>
            </a:xfrm>
            <a:custGeom>
              <a:avLst/>
              <a:gdLst>
                <a:gd name="T0" fmla="*/ 0 w 57"/>
                <a:gd name="T1" fmla="*/ 6 h 58"/>
                <a:gd name="T2" fmla="*/ 0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1 w 57"/>
                <a:gd name="T9" fmla="*/ 2 h 58"/>
                <a:gd name="T10" fmla="*/ 3 w 57"/>
                <a:gd name="T11" fmla="*/ 1 h 58"/>
                <a:gd name="T12" fmla="*/ 4 w 57"/>
                <a:gd name="T13" fmla="*/ 0 h 58"/>
                <a:gd name="T14" fmla="*/ 4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4 h 58"/>
                <a:gd name="T24" fmla="*/ 1 w 57"/>
                <a:gd name="T25" fmla="*/ 4 h 58"/>
                <a:gd name="T26" fmla="*/ 1 w 57"/>
                <a:gd name="T27" fmla="*/ 6 h 58"/>
                <a:gd name="T28" fmla="*/ 0 w 57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0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1608"/>
            <p:cNvSpPr>
              <a:spLocks/>
            </p:cNvSpPr>
            <p:nvPr/>
          </p:nvSpPr>
          <p:spPr bwMode="auto">
            <a:xfrm>
              <a:off x="2623" y="1165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1609"/>
            <p:cNvSpPr>
              <a:spLocks/>
            </p:cNvSpPr>
            <p:nvPr/>
          </p:nvSpPr>
          <p:spPr bwMode="auto">
            <a:xfrm>
              <a:off x="2653" y="1133"/>
              <a:ext cx="32" cy="32"/>
            </a:xfrm>
            <a:custGeom>
              <a:avLst/>
              <a:gdLst>
                <a:gd name="T0" fmla="*/ 1 w 59"/>
                <a:gd name="T1" fmla="*/ 0 h 58"/>
                <a:gd name="T2" fmla="*/ 2 w 59"/>
                <a:gd name="T3" fmla="*/ 1 h 58"/>
                <a:gd name="T4" fmla="*/ 3 w 59"/>
                <a:gd name="T5" fmla="*/ 1 h 58"/>
                <a:gd name="T6" fmla="*/ 4 w 59"/>
                <a:gd name="T7" fmla="*/ 2 h 58"/>
                <a:gd name="T8" fmla="*/ 5 w 59"/>
                <a:gd name="T9" fmla="*/ 3 h 58"/>
                <a:gd name="T10" fmla="*/ 5 w 59"/>
                <a:gd name="T11" fmla="*/ 4 h 58"/>
                <a:gd name="T12" fmla="*/ 5 w 59"/>
                <a:gd name="T13" fmla="*/ 6 h 58"/>
                <a:gd name="T14" fmla="*/ 5 w 59"/>
                <a:gd name="T15" fmla="*/ 6 h 58"/>
                <a:gd name="T16" fmla="*/ 4 w 59"/>
                <a:gd name="T17" fmla="*/ 4 h 58"/>
                <a:gd name="T18" fmla="*/ 4 w 59"/>
                <a:gd name="T19" fmla="*/ 4 h 58"/>
                <a:gd name="T20" fmla="*/ 3 w 59"/>
                <a:gd name="T21" fmla="*/ 2 h 58"/>
                <a:gd name="T22" fmla="*/ 3 w 59"/>
                <a:gd name="T23" fmla="*/ 1 h 58"/>
                <a:gd name="T24" fmla="*/ 2 w 59"/>
                <a:gd name="T25" fmla="*/ 1 h 58"/>
                <a:gd name="T26" fmla="*/ 0 w 59"/>
                <a:gd name="T27" fmla="*/ 1 h 58"/>
                <a:gd name="T28" fmla="*/ 1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8"/>
                  </a:lnTo>
                  <a:lnTo>
                    <a:pt x="53" y="58"/>
                  </a:lnTo>
                  <a:lnTo>
                    <a:pt x="52" y="49"/>
                  </a:lnTo>
                  <a:lnTo>
                    <a:pt x="49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1610"/>
            <p:cNvSpPr>
              <a:spLocks/>
            </p:cNvSpPr>
            <p:nvPr/>
          </p:nvSpPr>
          <p:spPr bwMode="auto">
            <a:xfrm>
              <a:off x="2653" y="1133"/>
              <a:ext cx="1" cy="4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1611"/>
            <p:cNvSpPr>
              <a:spLocks/>
            </p:cNvSpPr>
            <p:nvPr/>
          </p:nvSpPr>
          <p:spPr bwMode="auto">
            <a:xfrm>
              <a:off x="2681" y="1165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1614"/>
            <p:cNvSpPr>
              <a:spLocks/>
            </p:cNvSpPr>
            <p:nvPr/>
          </p:nvSpPr>
          <p:spPr bwMode="auto">
            <a:xfrm>
              <a:off x="2739" y="1165"/>
              <a:ext cx="32" cy="30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1615"/>
            <p:cNvSpPr>
              <a:spLocks/>
            </p:cNvSpPr>
            <p:nvPr/>
          </p:nvSpPr>
          <p:spPr bwMode="auto">
            <a:xfrm>
              <a:off x="2709" y="1165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2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7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1616"/>
            <p:cNvSpPr>
              <a:spLocks/>
            </p:cNvSpPr>
            <p:nvPr/>
          </p:nvSpPr>
          <p:spPr bwMode="auto">
            <a:xfrm>
              <a:off x="2739" y="1193"/>
              <a:ext cx="3" cy="2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0 h 5"/>
                <a:gd name="T4" fmla="*/ 2 w 3"/>
                <a:gd name="T5" fmla="*/ 0 h 5"/>
                <a:gd name="T6" fmla="*/ 0 w 3"/>
                <a:gd name="T7" fmla="*/ 0 h 5"/>
                <a:gd name="T8" fmla="*/ 3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1617"/>
            <p:cNvSpPr>
              <a:spLocks/>
            </p:cNvSpPr>
            <p:nvPr/>
          </p:nvSpPr>
          <p:spPr bwMode="auto">
            <a:xfrm>
              <a:off x="2709" y="1133"/>
              <a:ext cx="31" cy="32"/>
            </a:xfrm>
            <a:custGeom>
              <a:avLst/>
              <a:gdLst>
                <a:gd name="T0" fmla="*/ 0 w 57"/>
                <a:gd name="T1" fmla="*/ 6 h 58"/>
                <a:gd name="T2" fmla="*/ 1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2 w 57"/>
                <a:gd name="T9" fmla="*/ 2 h 58"/>
                <a:gd name="T10" fmla="*/ 3 w 57"/>
                <a:gd name="T11" fmla="*/ 1 h 58"/>
                <a:gd name="T12" fmla="*/ 5 w 57"/>
                <a:gd name="T13" fmla="*/ 0 h 58"/>
                <a:gd name="T14" fmla="*/ 5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4 h 58"/>
                <a:gd name="T24" fmla="*/ 1 w 57"/>
                <a:gd name="T25" fmla="*/ 4 h 58"/>
                <a:gd name="T26" fmla="*/ 1 w 57"/>
                <a:gd name="T27" fmla="*/ 6 h 58"/>
                <a:gd name="T28" fmla="*/ 0 w 57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1618"/>
            <p:cNvSpPr>
              <a:spLocks/>
            </p:cNvSpPr>
            <p:nvPr/>
          </p:nvSpPr>
          <p:spPr bwMode="auto">
            <a:xfrm>
              <a:off x="2709" y="1165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1619"/>
            <p:cNvSpPr>
              <a:spLocks/>
            </p:cNvSpPr>
            <p:nvPr/>
          </p:nvSpPr>
          <p:spPr bwMode="auto">
            <a:xfrm>
              <a:off x="2739" y="1133"/>
              <a:ext cx="32" cy="32"/>
            </a:xfrm>
            <a:custGeom>
              <a:avLst/>
              <a:gdLst>
                <a:gd name="T0" fmla="*/ 1 w 59"/>
                <a:gd name="T1" fmla="*/ 0 h 58"/>
                <a:gd name="T2" fmla="*/ 2 w 59"/>
                <a:gd name="T3" fmla="*/ 1 h 58"/>
                <a:gd name="T4" fmla="*/ 3 w 59"/>
                <a:gd name="T5" fmla="*/ 1 h 58"/>
                <a:gd name="T6" fmla="*/ 4 w 59"/>
                <a:gd name="T7" fmla="*/ 2 h 58"/>
                <a:gd name="T8" fmla="*/ 5 w 59"/>
                <a:gd name="T9" fmla="*/ 3 h 58"/>
                <a:gd name="T10" fmla="*/ 5 w 59"/>
                <a:gd name="T11" fmla="*/ 4 h 58"/>
                <a:gd name="T12" fmla="*/ 5 w 59"/>
                <a:gd name="T13" fmla="*/ 6 h 58"/>
                <a:gd name="T14" fmla="*/ 5 w 59"/>
                <a:gd name="T15" fmla="*/ 6 h 58"/>
                <a:gd name="T16" fmla="*/ 4 w 59"/>
                <a:gd name="T17" fmla="*/ 4 h 58"/>
                <a:gd name="T18" fmla="*/ 4 w 59"/>
                <a:gd name="T19" fmla="*/ 4 h 58"/>
                <a:gd name="T20" fmla="*/ 3 w 59"/>
                <a:gd name="T21" fmla="*/ 2 h 58"/>
                <a:gd name="T22" fmla="*/ 3 w 59"/>
                <a:gd name="T23" fmla="*/ 1 h 58"/>
                <a:gd name="T24" fmla="*/ 2 w 59"/>
                <a:gd name="T25" fmla="*/ 1 h 58"/>
                <a:gd name="T26" fmla="*/ 0 w 59"/>
                <a:gd name="T27" fmla="*/ 1 h 58"/>
                <a:gd name="T28" fmla="*/ 1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8"/>
                  </a:lnTo>
                  <a:lnTo>
                    <a:pt x="53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1620"/>
            <p:cNvSpPr>
              <a:spLocks/>
            </p:cNvSpPr>
            <p:nvPr/>
          </p:nvSpPr>
          <p:spPr bwMode="auto">
            <a:xfrm>
              <a:off x="2739" y="1133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1621"/>
            <p:cNvSpPr>
              <a:spLocks/>
            </p:cNvSpPr>
            <p:nvPr/>
          </p:nvSpPr>
          <p:spPr bwMode="auto">
            <a:xfrm>
              <a:off x="2768" y="1165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1623"/>
            <p:cNvSpPr>
              <a:spLocks/>
            </p:cNvSpPr>
            <p:nvPr/>
          </p:nvSpPr>
          <p:spPr bwMode="auto">
            <a:xfrm>
              <a:off x="2829" y="1165"/>
              <a:ext cx="31" cy="30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7" y="33"/>
                  </a:lnTo>
                  <a:lnTo>
                    <a:pt x="41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1624"/>
            <p:cNvSpPr>
              <a:spLocks/>
            </p:cNvSpPr>
            <p:nvPr/>
          </p:nvSpPr>
          <p:spPr bwMode="auto">
            <a:xfrm>
              <a:off x="2798" y="1165"/>
              <a:ext cx="32" cy="30"/>
            </a:xfrm>
            <a:custGeom>
              <a:avLst/>
              <a:gdLst>
                <a:gd name="T0" fmla="*/ 6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4 w 57"/>
                <a:gd name="T25" fmla="*/ 4 h 57"/>
                <a:gd name="T26" fmla="*/ 6 w 57"/>
                <a:gd name="T27" fmla="*/ 4 h 57"/>
                <a:gd name="T28" fmla="*/ 6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2"/>
                  </a:lnTo>
                  <a:lnTo>
                    <a:pt x="22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3"/>
                  </a:lnTo>
                  <a:lnTo>
                    <a:pt x="37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1625"/>
            <p:cNvSpPr>
              <a:spLocks/>
            </p:cNvSpPr>
            <p:nvPr/>
          </p:nvSpPr>
          <p:spPr bwMode="auto">
            <a:xfrm>
              <a:off x="2829" y="1193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 1626"/>
            <p:cNvSpPr>
              <a:spLocks/>
            </p:cNvSpPr>
            <p:nvPr/>
          </p:nvSpPr>
          <p:spPr bwMode="auto">
            <a:xfrm>
              <a:off x="2798" y="1133"/>
              <a:ext cx="32" cy="32"/>
            </a:xfrm>
            <a:custGeom>
              <a:avLst/>
              <a:gdLst>
                <a:gd name="T0" fmla="*/ 0 w 57"/>
                <a:gd name="T1" fmla="*/ 6 h 58"/>
                <a:gd name="T2" fmla="*/ 0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1 w 57"/>
                <a:gd name="T9" fmla="*/ 2 h 58"/>
                <a:gd name="T10" fmla="*/ 3 w 57"/>
                <a:gd name="T11" fmla="*/ 1 h 58"/>
                <a:gd name="T12" fmla="*/ 6 w 57"/>
                <a:gd name="T13" fmla="*/ 0 h 58"/>
                <a:gd name="T14" fmla="*/ 6 w 57"/>
                <a:gd name="T15" fmla="*/ 1 h 58"/>
                <a:gd name="T16" fmla="*/ 4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4 h 58"/>
                <a:gd name="T24" fmla="*/ 1 w 57"/>
                <a:gd name="T25" fmla="*/ 4 h 58"/>
                <a:gd name="T26" fmla="*/ 1 w 57"/>
                <a:gd name="T27" fmla="*/ 6 h 58"/>
                <a:gd name="T28" fmla="*/ 0 w 57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0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 1627"/>
            <p:cNvSpPr>
              <a:spLocks/>
            </p:cNvSpPr>
            <p:nvPr/>
          </p:nvSpPr>
          <p:spPr bwMode="auto">
            <a:xfrm>
              <a:off x="2798" y="1165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1628"/>
            <p:cNvSpPr>
              <a:spLocks/>
            </p:cNvSpPr>
            <p:nvPr/>
          </p:nvSpPr>
          <p:spPr bwMode="auto">
            <a:xfrm>
              <a:off x="2829" y="1133"/>
              <a:ext cx="31" cy="32"/>
            </a:xfrm>
            <a:custGeom>
              <a:avLst/>
              <a:gdLst>
                <a:gd name="T0" fmla="*/ 1 w 59"/>
                <a:gd name="T1" fmla="*/ 0 h 58"/>
                <a:gd name="T2" fmla="*/ 2 w 59"/>
                <a:gd name="T3" fmla="*/ 1 h 58"/>
                <a:gd name="T4" fmla="*/ 3 w 59"/>
                <a:gd name="T5" fmla="*/ 1 h 58"/>
                <a:gd name="T6" fmla="*/ 3 w 59"/>
                <a:gd name="T7" fmla="*/ 2 h 58"/>
                <a:gd name="T8" fmla="*/ 4 w 59"/>
                <a:gd name="T9" fmla="*/ 3 h 58"/>
                <a:gd name="T10" fmla="*/ 4 w 59"/>
                <a:gd name="T11" fmla="*/ 4 h 58"/>
                <a:gd name="T12" fmla="*/ 4 w 59"/>
                <a:gd name="T13" fmla="*/ 6 h 58"/>
                <a:gd name="T14" fmla="*/ 4 w 59"/>
                <a:gd name="T15" fmla="*/ 6 h 58"/>
                <a:gd name="T16" fmla="*/ 4 w 59"/>
                <a:gd name="T17" fmla="*/ 4 h 58"/>
                <a:gd name="T18" fmla="*/ 4 w 59"/>
                <a:gd name="T19" fmla="*/ 4 h 58"/>
                <a:gd name="T20" fmla="*/ 3 w 59"/>
                <a:gd name="T21" fmla="*/ 2 h 58"/>
                <a:gd name="T22" fmla="*/ 2 w 59"/>
                <a:gd name="T23" fmla="*/ 1 h 58"/>
                <a:gd name="T24" fmla="*/ 2 w 59"/>
                <a:gd name="T25" fmla="*/ 1 h 58"/>
                <a:gd name="T26" fmla="*/ 0 w 59"/>
                <a:gd name="T27" fmla="*/ 1 h 58"/>
                <a:gd name="T28" fmla="*/ 1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8"/>
                  </a:lnTo>
                  <a:lnTo>
                    <a:pt x="53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Freeform 1629"/>
            <p:cNvSpPr>
              <a:spLocks/>
            </p:cNvSpPr>
            <p:nvPr/>
          </p:nvSpPr>
          <p:spPr bwMode="auto">
            <a:xfrm>
              <a:off x="2829" y="1133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1630"/>
            <p:cNvSpPr>
              <a:spLocks/>
            </p:cNvSpPr>
            <p:nvPr/>
          </p:nvSpPr>
          <p:spPr bwMode="auto">
            <a:xfrm>
              <a:off x="2856" y="1165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1632"/>
            <p:cNvSpPr>
              <a:spLocks/>
            </p:cNvSpPr>
            <p:nvPr/>
          </p:nvSpPr>
          <p:spPr bwMode="auto">
            <a:xfrm>
              <a:off x="2476" y="1106"/>
              <a:ext cx="33" cy="30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3 h 57"/>
                <a:gd name="T10" fmla="*/ 3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2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Freeform 1633"/>
            <p:cNvSpPr>
              <a:spLocks/>
            </p:cNvSpPr>
            <p:nvPr/>
          </p:nvSpPr>
          <p:spPr bwMode="auto">
            <a:xfrm>
              <a:off x="2446" y="1106"/>
              <a:ext cx="32" cy="30"/>
            </a:xfrm>
            <a:custGeom>
              <a:avLst/>
              <a:gdLst>
                <a:gd name="T0" fmla="*/ 6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4 w 57"/>
                <a:gd name="T25" fmla="*/ 4 h 57"/>
                <a:gd name="T26" fmla="*/ 6 w 57"/>
                <a:gd name="T27" fmla="*/ 4 h 57"/>
                <a:gd name="T28" fmla="*/ 6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1634"/>
            <p:cNvSpPr>
              <a:spLocks/>
            </p:cNvSpPr>
            <p:nvPr/>
          </p:nvSpPr>
          <p:spPr bwMode="auto">
            <a:xfrm>
              <a:off x="2476" y="1134"/>
              <a:ext cx="3" cy="2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3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1635"/>
            <p:cNvSpPr>
              <a:spLocks/>
            </p:cNvSpPr>
            <p:nvPr/>
          </p:nvSpPr>
          <p:spPr bwMode="auto">
            <a:xfrm>
              <a:off x="2446" y="1076"/>
              <a:ext cx="32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Freeform 1636"/>
            <p:cNvSpPr>
              <a:spLocks/>
            </p:cNvSpPr>
            <p:nvPr/>
          </p:nvSpPr>
          <p:spPr bwMode="auto">
            <a:xfrm>
              <a:off x="2446" y="1106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Freeform 1637"/>
            <p:cNvSpPr>
              <a:spLocks/>
            </p:cNvSpPr>
            <p:nvPr/>
          </p:nvSpPr>
          <p:spPr bwMode="auto">
            <a:xfrm>
              <a:off x="2476" y="1076"/>
              <a:ext cx="33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Freeform 1638"/>
            <p:cNvSpPr>
              <a:spLocks/>
            </p:cNvSpPr>
            <p:nvPr/>
          </p:nvSpPr>
          <p:spPr bwMode="auto">
            <a:xfrm>
              <a:off x="2476" y="1076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Freeform 1639"/>
            <p:cNvSpPr>
              <a:spLocks/>
            </p:cNvSpPr>
            <p:nvPr/>
          </p:nvSpPr>
          <p:spPr bwMode="auto">
            <a:xfrm>
              <a:off x="2506" y="1106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Freeform 1641"/>
            <p:cNvSpPr>
              <a:spLocks/>
            </p:cNvSpPr>
            <p:nvPr/>
          </p:nvSpPr>
          <p:spPr bwMode="auto">
            <a:xfrm>
              <a:off x="2564" y="1106"/>
              <a:ext cx="31" cy="30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1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1"/>
                  </a:lnTo>
                  <a:lnTo>
                    <a:pt x="25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7" y="36"/>
                  </a:lnTo>
                  <a:lnTo>
                    <a:pt x="44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 1642"/>
            <p:cNvSpPr>
              <a:spLocks/>
            </p:cNvSpPr>
            <p:nvPr/>
          </p:nvSpPr>
          <p:spPr bwMode="auto">
            <a:xfrm>
              <a:off x="2533" y="1106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Freeform 1643"/>
            <p:cNvSpPr>
              <a:spLocks/>
            </p:cNvSpPr>
            <p:nvPr/>
          </p:nvSpPr>
          <p:spPr bwMode="auto">
            <a:xfrm>
              <a:off x="2564" y="1134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1644"/>
            <p:cNvSpPr>
              <a:spLocks/>
            </p:cNvSpPr>
            <p:nvPr/>
          </p:nvSpPr>
          <p:spPr bwMode="auto">
            <a:xfrm>
              <a:off x="2533" y="1076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1645"/>
            <p:cNvSpPr>
              <a:spLocks/>
            </p:cNvSpPr>
            <p:nvPr/>
          </p:nvSpPr>
          <p:spPr bwMode="auto">
            <a:xfrm>
              <a:off x="2533" y="1106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Freeform 1646"/>
            <p:cNvSpPr>
              <a:spLocks/>
            </p:cNvSpPr>
            <p:nvPr/>
          </p:nvSpPr>
          <p:spPr bwMode="auto">
            <a:xfrm>
              <a:off x="2564" y="1076"/>
              <a:ext cx="31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4 h 57"/>
                <a:gd name="T14" fmla="*/ 4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4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7" y="23"/>
                  </a:lnTo>
                  <a:lnTo>
                    <a:pt x="29" y="15"/>
                  </a:lnTo>
                  <a:lnTo>
                    <a:pt x="22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Freeform 1647"/>
            <p:cNvSpPr>
              <a:spLocks/>
            </p:cNvSpPr>
            <p:nvPr/>
          </p:nvSpPr>
          <p:spPr bwMode="auto">
            <a:xfrm>
              <a:off x="2564" y="1076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Freeform 1648"/>
            <p:cNvSpPr>
              <a:spLocks/>
            </p:cNvSpPr>
            <p:nvPr/>
          </p:nvSpPr>
          <p:spPr bwMode="auto">
            <a:xfrm>
              <a:off x="2592" y="1106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Freeform 1650"/>
            <p:cNvSpPr>
              <a:spLocks/>
            </p:cNvSpPr>
            <p:nvPr/>
          </p:nvSpPr>
          <p:spPr bwMode="auto">
            <a:xfrm>
              <a:off x="2653" y="1106"/>
              <a:ext cx="32" cy="30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1"/>
                  </a:lnTo>
                  <a:lnTo>
                    <a:pt x="55" y="21"/>
                  </a:lnTo>
                  <a:lnTo>
                    <a:pt x="47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Freeform 1651"/>
            <p:cNvSpPr>
              <a:spLocks/>
            </p:cNvSpPr>
            <p:nvPr/>
          </p:nvSpPr>
          <p:spPr bwMode="auto">
            <a:xfrm>
              <a:off x="2623" y="1106"/>
              <a:ext cx="30" cy="30"/>
            </a:xfrm>
            <a:custGeom>
              <a:avLst/>
              <a:gdLst>
                <a:gd name="T0" fmla="*/ 4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4 w 57"/>
                <a:gd name="T27" fmla="*/ 4 h 57"/>
                <a:gd name="T28" fmla="*/ 4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Freeform 1652"/>
            <p:cNvSpPr>
              <a:spLocks/>
            </p:cNvSpPr>
            <p:nvPr/>
          </p:nvSpPr>
          <p:spPr bwMode="auto">
            <a:xfrm>
              <a:off x="2653" y="1134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Freeform 1653"/>
            <p:cNvSpPr>
              <a:spLocks/>
            </p:cNvSpPr>
            <p:nvPr/>
          </p:nvSpPr>
          <p:spPr bwMode="auto">
            <a:xfrm>
              <a:off x="2623" y="1076"/>
              <a:ext cx="30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Freeform 1654"/>
            <p:cNvSpPr>
              <a:spLocks/>
            </p:cNvSpPr>
            <p:nvPr/>
          </p:nvSpPr>
          <p:spPr bwMode="auto">
            <a:xfrm>
              <a:off x="2623" y="1106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Freeform 1655"/>
            <p:cNvSpPr>
              <a:spLocks/>
            </p:cNvSpPr>
            <p:nvPr/>
          </p:nvSpPr>
          <p:spPr bwMode="auto">
            <a:xfrm>
              <a:off x="2653" y="1076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" name="Freeform 1656"/>
            <p:cNvSpPr>
              <a:spLocks/>
            </p:cNvSpPr>
            <p:nvPr/>
          </p:nvSpPr>
          <p:spPr bwMode="auto">
            <a:xfrm>
              <a:off x="2653" y="1076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Freeform 1657"/>
            <p:cNvSpPr>
              <a:spLocks/>
            </p:cNvSpPr>
            <p:nvPr/>
          </p:nvSpPr>
          <p:spPr bwMode="auto">
            <a:xfrm>
              <a:off x="2682" y="1106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Freeform 1659"/>
            <p:cNvSpPr>
              <a:spLocks/>
            </p:cNvSpPr>
            <p:nvPr/>
          </p:nvSpPr>
          <p:spPr bwMode="auto">
            <a:xfrm>
              <a:off x="2739" y="1106"/>
              <a:ext cx="32" cy="30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1660"/>
            <p:cNvSpPr>
              <a:spLocks/>
            </p:cNvSpPr>
            <p:nvPr/>
          </p:nvSpPr>
          <p:spPr bwMode="auto">
            <a:xfrm>
              <a:off x="2709" y="1106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1661"/>
            <p:cNvSpPr>
              <a:spLocks/>
            </p:cNvSpPr>
            <p:nvPr/>
          </p:nvSpPr>
          <p:spPr bwMode="auto">
            <a:xfrm>
              <a:off x="2739" y="1134"/>
              <a:ext cx="3" cy="2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1 h 4"/>
                <a:gd name="T4" fmla="*/ 2 w 3"/>
                <a:gd name="T5" fmla="*/ 0 h 4"/>
                <a:gd name="T6" fmla="*/ 0 w 3"/>
                <a:gd name="T7" fmla="*/ 0 h 4"/>
                <a:gd name="T8" fmla="*/ 3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Freeform 1662"/>
            <p:cNvSpPr>
              <a:spLocks/>
            </p:cNvSpPr>
            <p:nvPr/>
          </p:nvSpPr>
          <p:spPr bwMode="auto">
            <a:xfrm>
              <a:off x="2709" y="1076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Freeform 1663"/>
            <p:cNvSpPr>
              <a:spLocks/>
            </p:cNvSpPr>
            <p:nvPr/>
          </p:nvSpPr>
          <p:spPr bwMode="auto">
            <a:xfrm>
              <a:off x="2709" y="1106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Freeform 1664"/>
            <p:cNvSpPr>
              <a:spLocks/>
            </p:cNvSpPr>
            <p:nvPr/>
          </p:nvSpPr>
          <p:spPr bwMode="auto">
            <a:xfrm>
              <a:off x="2739" y="1076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Freeform 1665"/>
            <p:cNvSpPr>
              <a:spLocks/>
            </p:cNvSpPr>
            <p:nvPr/>
          </p:nvSpPr>
          <p:spPr bwMode="auto">
            <a:xfrm>
              <a:off x="2739" y="1076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Freeform 1666"/>
            <p:cNvSpPr>
              <a:spLocks/>
            </p:cNvSpPr>
            <p:nvPr/>
          </p:nvSpPr>
          <p:spPr bwMode="auto">
            <a:xfrm>
              <a:off x="2768" y="1106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Freeform 1668"/>
            <p:cNvSpPr>
              <a:spLocks/>
            </p:cNvSpPr>
            <p:nvPr/>
          </p:nvSpPr>
          <p:spPr bwMode="auto">
            <a:xfrm>
              <a:off x="2829" y="1106"/>
              <a:ext cx="31" cy="30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7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" name="Freeform 1669"/>
            <p:cNvSpPr>
              <a:spLocks/>
            </p:cNvSpPr>
            <p:nvPr/>
          </p:nvSpPr>
          <p:spPr bwMode="auto">
            <a:xfrm>
              <a:off x="2798" y="1106"/>
              <a:ext cx="32" cy="30"/>
            </a:xfrm>
            <a:custGeom>
              <a:avLst/>
              <a:gdLst>
                <a:gd name="T0" fmla="*/ 6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4 w 57"/>
                <a:gd name="T25" fmla="*/ 4 h 57"/>
                <a:gd name="T26" fmla="*/ 6 w 57"/>
                <a:gd name="T27" fmla="*/ 4 h 57"/>
                <a:gd name="T28" fmla="*/ 6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Freeform 1670"/>
            <p:cNvSpPr>
              <a:spLocks/>
            </p:cNvSpPr>
            <p:nvPr/>
          </p:nvSpPr>
          <p:spPr bwMode="auto">
            <a:xfrm>
              <a:off x="2829" y="1134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Freeform 1671"/>
            <p:cNvSpPr>
              <a:spLocks/>
            </p:cNvSpPr>
            <p:nvPr/>
          </p:nvSpPr>
          <p:spPr bwMode="auto">
            <a:xfrm>
              <a:off x="2798" y="1076"/>
              <a:ext cx="32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Freeform 1672"/>
            <p:cNvSpPr>
              <a:spLocks/>
            </p:cNvSpPr>
            <p:nvPr/>
          </p:nvSpPr>
          <p:spPr bwMode="auto">
            <a:xfrm>
              <a:off x="2798" y="1106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Freeform 1673"/>
            <p:cNvSpPr>
              <a:spLocks/>
            </p:cNvSpPr>
            <p:nvPr/>
          </p:nvSpPr>
          <p:spPr bwMode="auto">
            <a:xfrm>
              <a:off x="2829" y="1076"/>
              <a:ext cx="31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4 h 57"/>
                <a:gd name="T14" fmla="*/ 4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" name="Freeform 1674"/>
            <p:cNvSpPr>
              <a:spLocks/>
            </p:cNvSpPr>
            <p:nvPr/>
          </p:nvSpPr>
          <p:spPr bwMode="auto">
            <a:xfrm>
              <a:off x="2829" y="1076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" name="Freeform 1675"/>
            <p:cNvSpPr>
              <a:spLocks/>
            </p:cNvSpPr>
            <p:nvPr/>
          </p:nvSpPr>
          <p:spPr bwMode="auto">
            <a:xfrm>
              <a:off x="2856" y="1106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Freeform 1677"/>
            <p:cNvSpPr>
              <a:spLocks/>
            </p:cNvSpPr>
            <p:nvPr/>
          </p:nvSpPr>
          <p:spPr bwMode="auto">
            <a:xfrm>
              <a:off x="2476" y="1048"/>
              <a:ext cx="33" cy="31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2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Freeform 1678"/>
            <p:cNvSpPr>
              <a:spLocks/>
            </p:cNvSpPr>
            <p:nvPr/>
          </p:nvSpPr>
          <p:spPr bwMode="auto">
            <a:xfrm>
              <a:off x="2446" y="1048"/>
              <a:ext cx="32" cy="31"/>
            </a:xfrm>
            <a:custGeom>
              <a:avLst/>
              <a:gdLst>
                <a:gd name="T0" fmla="*/ 6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4 w 57"/>
                <a:gd name="T25" fmla="*/ 4 h 57"/>
                <a:gd name="T26" fmla="*/ 6 w 57"/>
                <a:gd name="T27" fmla="*/ 5 h 57"/>
                <a:gd name="T28" fmla="*/ 6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2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3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Freeform 1679"/>
            <p:cNvSpPr>
              <a:spLocks/>
            </p:cNvSpPr>
            <p:nvPr/>
          </p:nvSpPr>
          <p:spPr bwMode="auto">
            <a:xfrm>
              <a:off x="2476" y="1077"/>
              <a:ext cx="3" cy="2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3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Freeform 1680"/>
            <p:cNvSpPr>
              <a:spLocks/>
            </p:cNvSpPr>
            <p:nvPr/>
          </p:nvSpPr>
          <p:spPr bwMode="auto">
            <a:xfrm>
              <a:off x="2446" y="1017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19" y="22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Freeform 1681"/>
            <p:cNvSpPr>
              <a:spLocks/>
            </p:cNvSpPr>
            <p:nvPr/>
          </p:nvSpPr>
          <p:spPr bwMode="auto">
            <a:xfrm>
              <a:off x="2446" y="1048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Freeform 1682"/>
            <p:cNvSpPr>
              <a:spLocks/>
            </p:cNvSpPr>
            <p:nvPr/>
          </p:nvSpPr>
          <p:spPr bwMode="auto">
            <a:xfrm>
              <a:off x="2476" y="1017"/>
              <a:ext cx="33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5 h 57"/>
                <a:gd name="T14" fmla="*/ 6 w 58"/>
                <a:gd name="T15" fmla="*/ 5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Freeform 1683"/>
            <p:cNvSpPr>
              <a:spLocks/>
            </p:cNvSpPr>
            <p:nvPr/>
          </p:nvSpPr>
          <p:spPr bwMode="auto">
            <a:xfrm>
              <a:off x="2476" y="1017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Freeform 1684"/>
            <p:cNvSpPr>
              <a:spLocks/>
            </p:cNvSpPr>
            <p:nvPr/>
          </p:nvSpPr>
          <p:spPr bwMode="auto">
            <a:xfrm>
              <a:off x="2506" y="104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Freeform 1686"/>
            <p:cNvSpPr>
              <a:spLocks/>
            </p:cNvSpPr>
            <p:nvPr/>
          </p:nvSpPr>
          <p:spPr bwMode="auto">
            <a:xfrm>
              <a:off x="2564" y="1048"/>
              <a:ext cx="31" cy="31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0"/>
                  </a:lnTo>
                  <a:lnTo>
                    <a:pt x="25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7" y="36"/>
                  </a:lnTo>
                  <a:lnTo>
                    <a:pt x="44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Freeform 1687"/>
            <p:cNvSpPr>
              <a:spLocks/>
            </p:cNvSpPr>
            <p:nvPr/>
          </p:nvSpPr>
          <p:spPr bwMode="auto">
            <a:xfrm>
              <a:off x="2533" y="1048"/>
              <a:ext cx="31" cy="31"/>
            </a:xfrm>
            <a:custGeom>
              <a:avLst/>
              <a:gdLst>
                <a:gd name="T0" fmla="*/ 5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5 h 57"/>
                <a:gd name="T28" fmla="*/ 5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1688"/>
            <p:cNvSpPr>
              <a:spLocks/>
            </p:cNvSpPr>
            <p:nvPr/>
          </p:nvSpPr>
          <p:spPr bwMode="auto">
            <a:xfrm>
              <a:off x="2564" y="1077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Freeform 1689"/>
            <p:cNvSpPr>
              <a:spLocks/>
            </p:cNvSpPr>
            <p:nvPr/>
          </p:nvSpPr>
          <p:spPr bwMode="auto">
            <a:xfrm>
              <a:off x="2533" y="1017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2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Freeform 1690"/>
            <p:cNvSpPr>
              <a:spLocks/>
            </p:cNvSpPr>
            <p:nvPr/>
          </p:nvSpPr>
          <p:spPr bwMode="auto">
            <a:xfrm>
              <a:off x="2533" y="1048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Freeform 1691"/>
            <p:cNvSpPr>
              <a:spLocks/>
            </p:cNvSpPr>
            <p:nvPr/>
          </p:nvSpPr>
          <p:spPr bwMode="auto">
            <a:xfrm>
              <a:off x="2564" y="1017"/>
              <a:ext cx="31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5 h 57"/>
                <a:gd name="T14" fmla="*/ 4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4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7"/>
                  </a:lnTo>
                  <a:lnTo>
                    <a:pt x="37" y="22"/>
                  </a:lnTo>
                  <a:lnTo>
                    <a:pt x="29" y="15"/>
                  </a:lnTo>
                  <a:lnTo>
                    <a:pt x="22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Freeform 1692"/>
            <p:cNvSpPr>
              <a:spLocks/>
            </p:cNvSpPr>
            <p:nvPr/>
          </p:nvSpPr>
          <p:spPr bwMode="auto">
            <a:xfrm>
              <a:off x="2564" y="1017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Freeform 1693"/>
            <p:cNvSpPr>
              <a:spLocks/>
            </p:cNvSpPr>
            <p:nvPr/>
          </p:nvSpPr>
          <p:spPr bwMode="auto">
            <a:xfrm>
              <a:off x="2592" y="104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Freeform 1695"/>
            <p:cNvSpPr>
              <a:spLocks/>
            </p:cNvSpPr>
            <p:nvPr/>
          </p:nvSpPr>
          <p:spPr bwMode="auto">
            <a:xfrm>
              <a:off x="2653" y="1048"/>
              <a:ext cx="32" cy="31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7" y="33"/>
                  </a:lnTo>
                  <a:lnTo>
                    <a:pt x="41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Freeform 1696"/>
            <p:cNvSpPr>
              <a:spLocks/>
            </p:cNvSpPr>
            <p:nvPr/>
          </p:nvSpPr>
          <p:spPr bwMode="auto">
            <a:xfrm>
              <a:off x="2623" y="1048"/>
              <a:ext cx="30" cy="31"/>
            </a:xfrm>
            <a:custGeom>
              <a:avLst/>
              <a:gdLst>
                <a:gd name="T0" fmla="*/ 4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5 h 57"/>
                <a:gd name="T28" fmla="*/ 4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3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Freeform 1697"/>
            <p:cNvSpPr>
              <a:spLocks/>
            </p:cNvSpPr>
            <p:nvPr/>
          </p:nvSpPr>
          <p:spPr bwMode="auto">
            <a:xfrm>
              <a:off x="2653" y="1077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Freeform 1698"/>
            <p:cNvSpPr>
              <a:spLocks/>
            </p:cNvSpPr>
            <p:nvPr/>
          </p:nvSpPr>
          <p:spPr bwMode="auto">
            <a:xfrm>
              <a:off x="2623" y="1017"/>
              <a:ext cx="30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19" y="22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Freeform 1699"/>
            <p:cNvSpPr>
              <a:spLocks/>
            </p:cNvSpPr>
            <p:nvPr/>
          </p:nvSpPr>
          <p:spPr bwMode="auto">
            <a:xfrm>
              <a:off x="2623" y="1048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Freeform 1700"/>
            <p:cNvSpPr>
              <a:spLocks/>
            </p:cNvSpPr>
            <p:nvPr/>
          </p:nvSpPr>
          <p:spPr bwMode="auto">
            <a:xfrm>
              <a:off x="2653" y="1017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Freeform 1701"/>
            <p:cNvSpPr>
              <a:spLocks/>
            </p:cNvSpPr>
            <p:nvPr/>
          </p:nvSpPr>
          <p:spPr bwMode="auto">
            <a:xfrm>
              <a:off x="2653" y="1017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Freeform 1702"/>
            <p:cNvSpPr>
              <a:spLocks/>
            </p:cNvSpPr>
            <p:nvPr/>
          </p:nvSpPr>
          <p:spPr bwMode="auto">
            <a:xfrm>
              <a:off x="2682" y="104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Freeform 1704"/>
            <p:cNvSpPr>
              <a:spLocks/>
            </p:cNvSpPr>
            <p:nvPr/>
          </p:nvSpPr>
          <p:spPr bwMode="auto">
            <a:xfrm>
              <a:off x="2739" y="1048"/>
              <a:ext cx="32" cy="31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Freeform 1705"/>
            <p:cNvSpPr>
              <a:spLocks/>
            </p:cNvSpPr>
            <p:nvPr/>
          </p:nvSpPr>
          <p:spPr bwMode="auto">
            <a:xfrm>
              <a:off x="2709" y="1048"/>
              <a:ext cx="31" cy="31"/>
            </a:xfrm>
            <a:custGeom>
              <a:avLst/>
              <a:gdLst>
                <a:gd name="T0" fmla="*/ 5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5 h 57"/>
                <a:gd name="T28" fmla="*/ 5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Freeform 1706"/>
            <p:cNvSpPr>
              <a:spLocks/>
            </p:cNvSpPr>
            <p:nvPr/>
          </p:nvSpPr>
          <p:spPr bwMode="auto">
            <a:xfrm>
              <a:off x="2739" y="1077"/>
              <a:ext cx="3" cy="2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1 h 4"/>
                <a:gd name="T4" fmla="*/ 2 w 3"/>
                <a:gd name="T5" fmla="*/ 0 h 4"/>
                <a:gd name="T6" fmla="*/ 0 w 3"/>
                <a:gd name="T7" fmla="*/ 0 h 4"/>
                <a:gd name="T8" fmla="*/ 3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Freeform 1707"/>
            <p:cNvSpPr>
              <a:spLocks/>
            </p:cNvSpPr>
            <p:nvPr/>
          </p:nvSpPr>
          <p:spPr bwMode="auto">
            <a:xfrm>
              <a:off x="2709" y="1017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2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" name="Freeform 1708"/>
            <p:cNvSpPr>
              <a:spLocks/>
            </p:cNvSpPr>
            <p:nvPr/>
          </p:nvSpPr>
          <p:spPr bwMode="auto">
            <a:xfrm>
              <a:off x="2709" y="1048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Freeform 1709"/>
            <p:cNvSpPr>
              <a:spLocks/>
            </p:cNvSpPr>
            <p:nvPr/>
          </p:nvSpPr>
          <p:spPr bwMode="auto">
            <a:xfrm>
              <a:off x="2739" y="1017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" name="Freeform 1710"/>
            <p:cNvSpPr>
              <a:spLocks/>
            </p:cNvSpPr>
            <p:nvPr/>
          </p:nvSpPr>
          <p:spPr bwMode="auto">
            <a:xfrm>
              <a:off x="2739" y="1017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" name="Freeform 1711"/>
            <p:cNvSpPr>
              <a:spLocks/>
            </p:cNvSpPr>
            <p:nvPr/>
          </p:nvSpPr>
          <p:spPr bwMode="auto">
            <a:xfrm>
              <a:off x="2768" y="104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Freeform 1713"/>
            <p:cNvSpPr>
              <a:spLocks/>
            </p:cNvSpPr>
            <p:nvPr/>
          </p:nvSpPr>
          <p:spPr bwMode="auto">
            <a:xfrm>
              <a:off x="2829" y="1048"/>
              <a:ext cx="31" cy="31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7" y="33"/>
                  </a:lnTo>
                  <a:lnTo>
                    <a:pt x="41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" name="Freeform 1714"/>
            <p:cNvSpPr>
              <a:spLocks/>
            </p:cNvSpPr>
            <p:nvPr/>
          </p:nvSpPr>
          <p:spPr bwMode="auto">
            <a:xfrm>
              <a:off x="2798" y="1048"/>
              <a:ext cx="32" cy="31"/>
            </a:xfrm>
            <a:custGeom>
              <a:avLst/>
              <a:gdLst>
                <a:gd name="T0" fmla="*/ 6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4 w 57"/>
                <a:gd name="T25" fmla="*/ 4 h 57"/>
                <a:gd name="T26" fmla="*/ 6 w 57"/>
                <a:gd name="T27" fmla="*/ 5 h 57"/>
                <a:gd name="T28" fmla="*/ 6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3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" name="Freeform 1715"/>
            <p:cNvSpPr>
              <a:spLocks/>
            </p:cNvSpPr>
            <p:nvPr/>
          </p:nvSpPr>
          <p:spPr bwMode="auto">
            <a:xfrm>
              <a:off x="2829" y="1077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Freeform 1716"/>
            <p:cNvSpPr>
              <a:spLocks/>
            </p:cNvSpPr>
            <p:nvPr/>
          </p:nvSpPr>
          <p:spPr bwMode="auto">
            <a:xfrm>
              <a:off x="2798" y="1017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19" y="22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Freeform 1717"/>
            <p:cNvSpPr>
              <a:spLocks/>
            </p:cNvSpPr>
            <p:nvPr/>
          </p:nvSpPr>
          <p:spPr bwMode="auto">
            <a:xfrm>
              <a:off x="2798" y="1048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Freeform 1718"/>
            <p:cNvSpPr>
              <a:spLocks/>
            </p:cNvSpPr>
            <p:nvPr/>
          </p:nvSpPr>
          <p:spPr bwMode="auto">
            <a:xfrm>
              <a:off x="2829" y="1017"/>
              <a:ext cx="31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5 h 57"/>
                <a:gd name="T14" fmla="*/ 4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Freeform 1719"/>
            <p:cNvSpPr>
              <a:spLocks/>
            </p:cNvSpPr>
            <p:nvPr/>
          </p:nvSpPr>
          <p:spPr bwMode="auto">
            <a:xfrm>
              <a:off x="2829" y="1017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Freeform 1720"/>
            <p:cNvSpPr>
              <a:spLocks/>
            </p:cNvSpPr>
            <p:nvPr/>
          </p:nvSpPr>
          <p:spPr bwMode="auto">
            <a:xfrm>
              <a:off x="2856" y="1048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Freeform 1722"/>
            <p:cNvSpPr>
              <a:spLocks/>
            </p:cNvSpPr>
            <p:nvPr/>
          </p:nvSpPr>
          <p:spPr bwMode="auto">
            <a:xfrm>
              <a:off x="2476" y="989"/>
              <a:ext cx="33" cy="31"/>
            </a:xfrm>
            <a:custGeom>
              <a:avLst/>
              <a:gdLst>
                <a:gd name="T0" fmla="*/ 6 w 58"/>
                <a:gd name="T1" fmla="*/ 0 h 58"/>
                <a:gd name="T2" fmla="*/ 6 w 58"/>
                <a:gd name="T3" fmla="*/ 1 h 58"/>
                <a:gd name="T4" fmla="*/ 6 w 58"/>
                <a:gd name="T5" fmla="*/ 2 h 58"/>
                <a:gd name="T6" fmla="*/ 5 w 58"/>
                <a:gd name="T7" fmla="*/ 3 h 58"/>
                <a:gd name="T8" fmla="*/ 4 w 58"/>
                <a:gd name="T9" fmla="*/ 3 h 58"/>
                <a:gd name="T10" fmla="*/ 3 w 58"/>
                <a:gd name="T11" fmla="*/ 4 h 58"/>
                <a:gd name="T12" fmla="*/ 1 w 58"/>
                <a:gd name="T13" fmla="*/ 5 h 58"/>
                <a:gd name="T14" fmla="*/ 0 w 58"/>
                <a:gd name="T15" fmla="*/ 4 h 58"/>
                <a:gd name="T16" fmla="*/ 2 w 58"/>
                <a:gd name="T17" fmla="*/ 4 h 58"/>
                <a:gd name="T18" fmla="*/ 3 w 58"/>
                <a:gd name="T19" fmla="*/ 3 h 58"/>
                <a:gd name="T20" fmla="*/ 5 w 58"/>
                <a:gd name="T21" fmla="*/ 2 h 58"/>
                <a:gd name="T22" fmla="*/ 5 w 58"/>
                <a:gd name="T23" fmla="*/ 2 h 58"/>
                <a:gd name="T24" fmla="*/ 6 w 58"/>
                <a:gd name="T25" fmla="*/ 1 h 58"/>
                <a:gd name="T26" fmla="*/ 6 w 58"/>
                <a:gd name="T27" fmla="*/ 0 h 58"/>
                <a:gd name="T28" fmla="*/ 6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6" y="34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19" y="49"/>
                  </a:lnTo>
                  <a:lnTo>
                    <a:pt x="36" y="37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Freeform 1723"/>
            <p:cNvSpPr>
              <a:spLocks/>
            </p:cNvSpPr>
            <p:nvPr/>
          </p:nvSpPr>
          <p:spPr bwMode="auto">
            <a:xfrm>
              <a:off x="2446" y="989"/>
              <a:ext cx="32" cy="31"/>
            </a:xfrm>
            <a:custGeom>
              <a:avLst/>
              <a:gdLst>
                <a:gd name="T0" fmla="*/ 6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1 w 57"/>
                <a:gd name="T7" fmla="*/ 3 h 58"/>
                <a:gd name="T8" fmla="*/ 1 w 57"/>
                <a:gd name="T9" fmla="*/ 2 h 58"/>
                <a:gd name="T10" fmla="*/ 0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4 w 57"/>
                <a:gd name="T25" fmla="*/ 4 h 58"/>
                <a:gd name="T26" fmla="*/ 6 w 57"/>
                <a:gd name="T27" fmla="*/ 4 h 58"/>
                <a:gd name="T28" fmla="*/ 6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5" y="53"/>
                  </a:lnTo>
                  <a:lnTo>
                    <a:pt x="22" y="49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7"/>
                  </a:lnTo>
                  <a:lnTo>
                    <a:pt x="27" y="44"/>
                  </a:lnTo>
                  <a:lnTo>
                    <a:pt x="38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Freeform 1724"/>
            <p:cNvSpPr>
              <a:spLocks/>
            </p:cNvSpPr>
            <p:nvPr/>
          </p:nvSpPr>
          <p:spPr bwMode="auto">
            <a:xfrm>
              <a:off x="2476" y="1018"/>
              <a:ext cx="3" cy="2"/>
            </a:xfrm>
            <a:custGeom>
              <a:avLst/>
              <a:gdLst>
                <a:gd name="T0" fmla="*/ 3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3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Freeform 1725"/>
            <p:cNvSpPr>
              <a:spLocks/>
            </p:cNvSpPr>
            <p:nvPr/>
          </p:nvSpPr>
          <p:spPr bwMode="auto">
            <a:xfrm>
              <a:off x="2446" y="960"/>
              <a:ext cx="32" cy="29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3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Freeform 1726"/>
            <p:cNvSpPr>
              <a:spLocks/>
            </p:cNvSpPr>
            <p:nvPr/>
          </p:nvSpPr>
          <p:spPr bwMode="auto">
            <a:xfrm>
              <a:off x="2446" y="989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Freeform 1727"/>
            <p:cNvSpPr>
              <a:spLocks/>
            </p:cNvSpPr>
            <p:nvPr/>
          </p:nvSpPr>
          <p:spPr bwMode="auto">
            <a:xfrm>
              <a:off x="2476" y="960"/>
              <a:ext cx="33" cy="29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3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3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" name="Freeform 1728"/>
            <p:cNvSpPr>
              <a:spLocks/>
            </p:cNvSpPr>
            <p:nvPr/>
          </p:nvSpPr>
          <p:spPr bwMode="auto">
            <a:xfrm>
              <a:off x="2476" y="960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" name="Freeform 1729"/>
            <p:cNvSpPr>
              <a:spLocks/>
            </p:cNvSpPr>
            <p:nvPr/>
          </p:nvSpPr>
          <p:spPr bwMode="auto">
            <a:xfrm>
              <a:off x="2506" y="989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" name="Freeform 1731"/>
            <p:cNvSpPr>
              <a:spLocks/>
            </p:cNvSpPr>
            <p:nvPr/>
          </p:nvSpPr>
          <p:spPr bwMode="auto">
            <a:xfrm>
              <a:off x="2564" y="989"/>
              <a:ext cx="31" cy="31"/>
            </a:xfrm>
            <a:custGeom>
              <a:avLst/>
              <a:gdLst>
                <a:gd name="T0" fmla="*/ 4 w 59"/>
                <a:gd name="T1" fmla="*/ 0 h 58"/>
                <a:gd name="T2" fmla="*/ 4 w 59"/>
                <a:gd name="T3" fmla="*/ 1 h 58"/>
                <a:gd name="T4" fmla="*/ 4 w 59"/>
                <a:gd name="T5" fmla="*/ 2 h 58"/>
                <a:gd name="T6" fmla="*/ 4 w 59"/>
                <a:gd name="T7" fmla="*/ 3 h 58"/>
                <a:gd name="T8" fmla="*/ 3 w 59"/>
                <a:gd name="T9" fmla="*/ 3 h 58"/>
                <a:gd name="T10" fmla="*/ 2 w 59"/>
                <a:gd name="T11" fmla="*/ 4 h 58"/>
                <a:gd name="T12" fmla="*/ 1 w 59"/>
                <a:gd name="T13" fmla="*/ 5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3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4 w 59"/>
                <a:gd name="T27" fmla="*/ 0 h 58"/>
                <a:gd name="T28" fmla="*/ 4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8" y="11"/>
                  </a:lnTo>
                  <a:lnTo>
                    <a:pt x="55" y="22"/>
                  </a:lnTo>
                  <a:lnTo>
                    <a:pt x="49" y="34"/>
                  </a:lnTo>
                  <a:lnTo>
                    <a:pt x="41" y="41"/>
                  </a:lnTo>
                  <a:lnTo>
                    <a:pt x="25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0" y="49"/>
                  </a:lnTo>
                  <a:lnTo>
                    <a:pt x="37" y="37"/>
                  </a:lnTo>
                  <a:lnTo>
                    <a:pt x="44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" name="Freeform 1732"/>
            <p:cNvSpPr>
              <a:spLocks/>
            </p:cNvSpPr>
            <p:nvPr/>
          </p:nvSpPr>
          <p:spPr bwMode="auto">
            <a:xfrm>
              <a:off x="2533" y="989"/>
              <a:ext cx="31" cy="31"/>
            </a:xfrm>
            <a:custGeom>
              <a:avLst/>
              <a:gdLst>
                <a:gd name="T0" fmla="*/ 5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2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3 w 57"/>
                <a:gd name="T25" fmla="*/ 4 h 58"/>
                <a:gd name="T26" fmla="*/ 5 w 57"/>
                <a:gd name="T27" fmla="*/ 4 h 58"/>
                <a:gd name="T28" fmla="*/ 5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4" y="53"/>
                  </a:lnTo>
                  <a:lnTo>
                    <a:pt x="24" y="49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7"/>
                  </a:lnTo>
                  <a:lnTo>
                    <a:pt x="28" y="44"/>
                  </a:lnTo>
                  <a:lnTo>
                    <a:pt x="37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" name="Freeform 1733"/>
            <p:cNvSpPr>
              <a:spLocks/>
            </p:cNvSpPr>
            <p:nvPr/>
          </p:nvSpPr>
          <p:spPr bwMode="auto">
            <a:xfrm>
              <a:off x="2564" y="101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" name="Freeform 1734"/>
            <p:cNvSpPr>
              <a:spLocks/>
            </p:cNvSpPr>
            <p:nvPr/>
          </p:nvSpPr>
          <p:spPr bwMode="auto">
            <a:xfrm>
              <a:off x="2533" y="960"/>
              <a:ext cx="31" cy="29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3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" name="Freeform 1735"/>
            <p:cNvSpPr>
              <a:spLocks/>
            </p:cNvSpPr>
            <p:nvPr/>
          </p:nvSpPr>
          <p:spPr bwMode="auto">
            <a:xfrm>
              <a:off x="2533" y="989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" name="Freeform 1736"/>
            <p:cNvSpPr>
              <a:spLocks/>
            </p:cNvSpPr>
            <p:nvPr/>
          </p:nvSpPr>
          <p:spPr bwMode="auto">
            <a:xfrm>
              <a:off x="2564" y="960"/>
              <a:ext cx="31" cy="29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3 h 57"/>
                <a:gd name="T12" fmla="*/ 4 w 59"/>
                <a:gd name="T13" fmla="*/ 4 h 57"/>
                <a:gd name="T14" fmla="*/ 4 w 59"/>
                <a:gd name="T15" fmla="*/ 4 h 57"/>
                <a:gd name="T16" fmla="*/ 4 w 59"/>
                <a:gd name="T17" fmla="*/ 3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4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7" y="23"/>
                  </a:lnTo>
                  <a:lnTo>
                    <a:pt x="29" y="15"/>
                  </a:lnTo>
                  <a:lnTo>
                    <a:pt x="22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" name="Freeform 1737"/>
            <p:cNvSpPr>
              <a:spLocks/>
            </p:cNvSpPr>
            <p:nvPr/>
          </p:nvSpPr>
          <p:spPr bwMode="auto">
            <a:xfrm>
              <a:off x="2564" y="96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" name="Freeform 1738"/>
            <p:cNvSpPr>
              <a:spLocks/>
            </p:cNvSpPr>
            <p:nvPr/>
          </p:nvSpPr>
          <p:spPr bwMode="auto">
            <a:xfrm>
              <a:off x="2592" y="989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" name="Freeform 1740"/>
            <p:cNvSpPr>
              <a:spLocks/>
            </p:cNvSpPr>
            <p:nvPr/>
          </p:nvSpPr>
          <p:spPr bwMode="auto">
            <a:xfrm>
              <a:off x="2653" y="989"/>
              <a:ext cx="32" cy="31"/>
            </a:xfrm>
            <a:custGeom>
              <a:avLst/>
              <a:gdLst>
                <a:gd name="T0" fmla="*/ 5 w 59"/>
                <a:gd name="T1" fmla="*/ 0 h 58"/>
                <a:gd name="T2" fmla="*/ 5 w 59"/>
                <a:gd name="T3" fmla="*/ 1 h 58"/>
                <a:gd name="T4" fmla="*/ 5 w 59"/>
                <a:gd name="T5" fmla="*/ 2 h 58"/>
                <a:gd name="T6" fmla="*/ 4 w 59"/>
                <a:gd name="T7" fmla="*/ 3 h 58"/>
                <a:gd name="T8" fmla="*/ 4 w 59"/>
                <a:gd name="T9" fmla="*/ 3 h 58"/>
                <a:gd name="T10" fmla="*/ 2 w 59"/>
                <a:gd name="T11" fmla="*/ 4 h 58"/>
                <a:gd name="T12" fmla="*/ 1 w 59"/>
                <a:gd name="T13" fmla="*/ 5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4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5 w 59"/>
                <a:gd name="T27" fmla="*/ 0 h 58"/>
                <a:gd name="T28" fmla="*/ 5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8" y="11"/>
                  </a:lnTo>
                  <a:lnTo>
                    <a:pt x="55" y="22"/>
                  </a:lnTo>
                  <a:lnTo>
                    <a:pt x="47" y="34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0" y="49"/>
                  </a:lnTo>
                  <a:lnTo>
                    <a:pt x="36" y="37"/>
                  </a:lnTo>
                  <a:lnTo>
                    <a:pt x="43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" name="Freeform 1741"/>
            <p:cNvSpPr>
              <a:spLocks/>
            </p:cNvSpPr>
            <p:nvPr/>
          </p:nvSpPr>
          <p:spPr bwMode="auto">
            <a:xfrm>
              <a:off x="2623" y="989"/>
              <a:ext cx="30" cy="31"/>
            </a:xfrm>
            <a:custGeom>
              <a:avLst/>
              <a:gdLst>
                <a:gd name="T0" fmla="*/ 4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1 w 57"/>
                <a:gd name="T7" fmla="*/ 3 h 58"/>
                <a:gd name="T8" fmla="*/ 1 w 57"/>
                <a:gd name="T9" fmla="*/ 2 h 58"/>
                <a:gd name="T10" fmla="*/ 0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3 w 57"/>
                <a:gd name="T25" fmla="*/ 4 h 58"/>
                <a:gd name="T26" fmla="*/ 4 w 57"/>
                <a:gd name="T27" fmla="*/ 4 h 58"/>
                <a:gd name="T28" fmla="*/ 4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4" y="53"/>
                  </a:lnTo>
                  <a:lnTo>
                    <a:pt x="22" y="49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7"/>
                  </a:lnTo>
                  <a:lnTo>
                    <a:pt x="27" y="44"/>
                  </a:lnTo>
                  <a:lnTo>
                    <a:pt x="37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" name="Freeform 1742"/>
            <p:cNvSpPr>
              <a:spLocks/>
            </p:cNvSpPr>
            <p:nvPr/>
          </p:nvSpPr>
          <p:spPr bwMode="auto">
            <a:xfrm>
              <a:off x="2653" y="101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" name="Freeform 1743"/>
            <p:cNvSpPr>
              <a:spLocks/>
            </p:cNvSpPr>
            <p:nvPr/>
          </p:nvSpPr>
          <p:spPr bwMode="auto">
            <a:xfrm>
              <a:off x="2623" y="960"/>
              <a:ext cx="30" cy="29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3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" name="Freeform 1744"/>
            <p:cNvSpPr>
              <a:spLocks/>
            </p:cNvSpPr>
            <p:nvPr/>
          </p:nvSpPr>
          <p:spPr bwMode="auto">
            <a:xfrm>
              <a:off x="2623" y="989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" name="Freeform 1745"/>
            <p:cNvSpPr>
              <a:spLocks/>
            </p:cNvSpPr>
            <p:nvPr/>
          </p:nvSpPr>
          <p:spPr bwMode="auto">
            <a:xfrm>
              <a:off x="2653" y="960"/>
              <a:ext cx="32" cy="29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3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3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" name="Freeform 1746"/>
            <p:cNvSpPr>
              <a:spLocks/>
            </p:cNvSpPr>
            <p:nvPr/>
          </p:nvSpPr>
          <p:spPr bwMode="auto">
            <a:xfrm>
              <a:off x="2653" y="96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" name="Freeform 1747"/>
            <p:cNvSpPr>
              <a:spLocks/>
            </p:cNvSpPr>
            <p:nvPr/>
          </p:nvSpPr>
          <p:spPr bwMode="auto">
            <a:xfrm>
              <a:off x="2682" y="989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" name="Freeform 1749"/>
            <p:cNvSpPr>
              <a:spLocks/>
            </p:cNvSpPr>
            <p:nvPr/>
          </p:nvSpPr>
          <p:spPr bwMode="auto">
            <a:xfrm>
              <a:off x="2739" y="989"/>
              <a:ext cx="32" cy="31"/>
            </a:xfrm>
            <a:custGeom>
              <a:avLst/>
              <a:gdLst>
                <a:gd name="T0" fmla="*/ 5 w 59"/>
                <a:gd name="T1" fmla="*/ 0 h 58"/>
                <a:gd name="T2" fmla="*/ 5 w 59"/>
                <a:gd name="T3" fmla="*/ 1 h 58"/>
                <a:gd name="T4" fmla="*/ 5 w 59"/>
                <a:gd name="T5" fmla="*/ 2 h 58"/>
                <a:gd name="T6" fmla="*/ 4 w 59"/>
                <a:gd name="T7" fmla="*/ 3 h 58"/>
                <a:gd name="T8" fmla="*/ 4 w 59"/>
                <a:gd name="T9" fmla="*/ 3 h 58"/>
                <a:gd name="T10" fmla="*/ 2 w 59"/>
                <a:gd name="T11" fmla="*/ 4 h 58"/>
                <a:gd name="T12" fmla="*/ 1 w 59"/>
                <a:gd name="T13" fmla="*/ 5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4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5 w 59"/>
                <a:gd name="T27" fmla="*/ 0 h 58"/>
                <a:gd name="T28" fmla="*/ 5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8" y="34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0" y="49"/>
                  </a:lnTo>
                  <a:lnTo>
                    <a:pt x="36" y="37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" name="Freeform 1750"/>
            <p:cNvSpPr>
              <a:spLocks/>
            </p:cNvSpPr>
            <p:nvPr/>
          </p:nvSpPr>
          <p:spPr bwMode="auto">
            <a:xfrm>
              <a:off x="2709" y="989"/>
              <a:ext cx="31" cy="31"/>
            </a:xfrm>
            <a:custGeom>
              <a:avLst/>
              <a:gdLst>
                <a:gd name="T0" fmla="*/ 5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2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3 w 57"/>
                <a:gd name="T25" fmla="*/ 4 h 58"/>
                <a:gd name="T26" fmla="*/ 5 w 57"/>
                <a:gd name="T27" fmla="*/ 4 h 58"/>
                <a:gd name="T28" fmla="*/ 5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4" y="53"/>
                  </a:lnTo>
                  <a:lnTo>
                    <a:pt x="24" y="49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7"/>
                  </a:lnTo>
                  <a:lnTo>
                    <a:pt x="28" y="44"/>
                  </a:lnTo>
                  <a:lnTo>
                    <a:pt x="37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" name="Freeform 1751"/>
            <p:cNvSpPr>
              <a:spLocks/>
            </p:cNvSpPr>
            <p:nvPr/>
          </p:nvSpPr>
          <p:spPr bwMode="auto">
            <a:xfrm>
              <a:off x="2739" y="1018"/>
              <a:ext cx="3" cy="2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0 h 5"/>
                <a:gd name="T4" fmla="*/ 2 w 3"/>
                <a:gd name="T5" fmla="*/ 0 h 5"/>
                <a:gd name="T6" fmla="*/ 0 w 3"/>
                <a:gd name="T7" fmla="*/ 0 h 5"/>
                <a:gd name="T8" fmla="*/ 3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" name="Freeform 1752"/>
            <p:cNvSpPr>
              <a:spLocks/>
            </p:cNvSpPr>
            <p:nvPr/>
          </p:nvSpPr>
          <p:spPr bwMode="auto">
            <a:xfrm>
              <a:off x="2709" y="960"/>
              <a:ext cx="31" cy="29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3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" name="Freeform 1753"/>
            <p:cNvSpPr>
              <a:spLocks/>
            </p:cNvSpPr>
            <p:nvPr/>
          </p:nvSpPr>
          <p:spPr bwMode="auto">
            <a:xfrm>
              <a:off x="2709" y="989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" name="Freeform 1754"/>
            <p:cNvSpPr>
              <a:spLocks/>
            </p:cNvSpPr>
            <p:nvPr/>
          </p:nvSpPr>
          <p:spPr bwMode="auto">
            <a:xfrm>
              <a:off x="2739" y="960"/>
              <a:ext cx="32" cy="29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3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3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" name="Freeform 1755"/>
            <p:cNvSpPr>
              <a:spLocks/>
            </p:cNvSpPr>
            <p:nvPr/>
          </p:nvSpPr>
          <p:spPr bwMode="auto">
            <a:xfrm>
              <a:off x="2739" y="96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" name="Freeform 1756"/>
            <p:cNvSpPr>
              <a:spLocks/>
            </p:cNvSpPr>
            <p:nvPr/>
          </p:nvSpPr>
          <p:spPr bwMode="auto">
            <a:xfrm>
              <a:off x="2768" y="989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" name="Freeform 1758"/>
            <p:cNvSpPr>
              <a:spLocks/>
            </p:cNvSpPr>
            <p:nvPr/>
          </p:nvSpPr>
          <p:spPr bwMode="auto">
            <a:xfrm>
              <a:off x="2829" y="989"/>
              <a:ext cx="31" cy="31"/>
            </a:xfrm>
            <a:custGeom>
              <a:avLst/>
              <a:gdLst>
                <a:gd name="T0" fmla="*/ 4 w 59"/>
                <a:gd name="T1" fmla="*/ 0 h 58"/>
                <a:gd name="T2" fmla="*/ 4 w 59"/>
                <a:gd name="T3" fmla="*/ 1 h 58"/>
                <a:gd name="T4" fmla="*/ 4 w 59"/>
                <a:gd name="T5" fmla="*/ 2 h 58"/>
                <a:gd name="T6" fmla="*/ 4 w 59"/>
                <a:gd name="T7" fmla="*/ 3 h 58"/>
                <a:gd name="T8" fmla="*/ 3 w 59"/>
                <a:gd name="T9" fmla="*/ 3 h 58"/>
                <a:gd name="T10" fmla="*/ 2 w 59"/>
                <a:gd name="T11" fmla="*/ 4 h 58"/>
                <a:gd name="T12" fmla="*/ 1 w 59"/>
                <a:gd name="T13" fmla="*/ 5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3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4 w 59"/>
                <a:gd name="T27" fmla="*/ 0 h 58"/>
                <a:gd name="T28" fmla="*/ 4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7" y="34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0" y="49"/>
                  </a:lnTo>
                  <a:lnTo>
                    <a:pt x="36" y="37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" name="Freeform 1759"/>
            <p:cNvSpPr>
              <a:spLocks/>
            </p:cNvSpPr>
            <p:nvPr/>
          </p:nvSpPr>
          <p:spPr bwMode="auto">
            <a:xfrm>
              <a:off x="2798" y="989"/>
              <a:ext cx="32" cy="31"/>
            </a:xfrm>
            <a:custGeom>
              <a:avLst/>
              <a:gdLst>
                <a:gd name="T0" fmla="*/ 6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1 w 57"/>
                <a:gd name="T7" fmla="*/ 3 h 58"/>
                <a:gd name="T8" fmla="*/ 1 w 57"/>
                <a:gd name="T9" fmla="*/ 2 h 58"/>
                <a:gd name="T10" fmla="*/ 0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4 w 57"/>
                <a:gd name="T25" fmla="*/ 4 h 58"/>
                <a:gd name="T26" fmla="*/ 6 w 57"/>
                <a:gd name="T27" fmla="*/ 4 h 58"/>
                <a:gd name="T28" fmla="*/ 6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4" y="53"/>
                  </a:lnTo>
                  <a:lnTo>
                    <a:pt x="22" y="49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7"/>
                  </a:lnTo>
                  <a:lnTo>
                    <a:pt x="27" y="44"/>
                  </a:lnTo>
                  <a:lnTo>
                    <a:pt x="37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" name="Freeform 1760"/>
            <p:cNvSpPr>
              <a:spLocks/>
            </p:cNvSpPr>
            <p:nvPr/>
          </p:nvSpPr>
          <p:spPr bwMode="auto">
            <a:xfrm>
              <a:off x="2829" y="1018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" name="Freeform 1761"/>
            <p:cNvSpPr>
              <a:spLocks/>
            </p:cNvSpPr>
            <p:nvPr/>
          </p:nvSpPr>
          <p:spPr bwMode="auto">
            <a:xfrm>
              <a:off x="2798" y="960"/>
              <a:ext cx="32" cy="29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3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" name="Freeform 1762"/>
            <p:cNvSpPr>
              <a:spLocks/>
            </p:cNvSpPr>
            <p:nvPr/>
          </p:nvSpPr>
          <p:spPr bwMode="auto">
            <a:xfrm>
              <a:off x="2798" y="989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" name="Freeform 1763"/>
            <p:cNvSpPr>
              <a:spLocks/>
            </p:cNvSpPr>
            <p:nvPr/>
          </p:nvSpPr>
          <p:spPr bwMode="auto">
            <a:xfrm>
              <a:off x="2829" y="960"/>
              <a:ext cx="31" cy="29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3 h 57"/>
                <a:gd name="T12" fmla="*/ 4 w 59"/>
                <a:gd name="T13" fmla="*/ 4 h 57"/>
                <a:gd name="T14" fmla="*/ 4 w 59"/>
                <a:gd name="T15" fmla="*/ 4 h 57"/>
                <a:gd name="T16" fmla="*/ 4 w 59"/>
                <a:gd name="T17" fmla="*/ 3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" name="Freeform 1764"/>
            <p:cNvSpPr>
              <a:spLocks/>
            </p:cNvSpPr>
            <p:nvPr/>
          </p:nvSpPr>
          <p:spPr bwMode="auto">
            <a:xfrm>
              <a:off x="2829" y="96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" name="Freeform 1765"/>
            <p:cNvSpPr>
              <a:spLocks/>
            </p:cNvSpPr>
            <p:nvPr/>
          </p:nvSpPr>
          <p:spPr bwMode="auto">
            <a:xfrm>
              <a:off x="2856" y="989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" name="Freeform 1767"/>
            <p:cNvSpPr>
              <a:spLocks/>
            </p:cNvSpPr>
            <p:nvPr/>
          </p:nvSpPr>
          <p:spPr bwMode="auto">
            <a:xfrm>
              <a:off x="2476" y="931"/>
              <a:ext cx="33" cy="32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6 h 57"/>
                <a:gd name="T12" fmla="*/ 1 w 58"/>
                <a:gd name="T13" fmla="*/ 6 h 57"/>
                <a:gd name="T14" fmla="*/ 0 w 58"/>
                <a:gd name="T15" fmla="*/ 6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" name="Freeform 1768"/>
            <p:cNvSpPr>
              <a:spLocks/>
            </p:cNvSpPr>
            <p:nvPr/>
          </p:nvSpPr>
          <p:spPr bwMode="auto">
            <a:xfrm>
              <a:off x="2446" y="931"/>
              <a:ext cx="32" cy="32"/>
            </a:xfrm>
            <a:custGeom>
              <a:avLst/>
              <a:gdLst>
                <a:gd name="T0" fmla="*/ 6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4 w 57"/>
                <a:gd name="T25" fmla="*/ 4 h 57"/>
                <a:gd name="T26" fmla="*/ 6 w 57"/>
                <a:gd name="T27" fmla="*/ 6 h 57"/>
                <a:gd name="T28" fmla="*/ 6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" name="Freeform 1769"/>
            <p:cNvSpPr>
              <a:spLocks/>
            </p:cNvSpPr>
            <p:nvPr/>
          </p:nvSpPr>
          <p:spPr bwMode="auto">
            <a:xfrm>
              <a:off x="2476" y="960"/>
              <a:ext cx="3" cy="3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3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" name="Freeform 1770"/>
            <p:cNvSpPr>
              <a:spLocks/>
            </p:cNvSpPr>
            <p:nvPr/>
          </p:nvSpPr>
          <p:spPr bwMode="auto">
            <a:xfrm>
              <a:off x="2446" y="900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" name="Freeform 1771"/>
            <p:cNvSpPr>
              <a:spLocks/>
            </p:cNvSpPr>
            <p:nvPr/>
          </p:nvSpPr>
          <p:spPr bwMode="auto">
            <a:xfrm>
              <a:off x="2446" y="931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" name="Freeform 1772"/>
            <p:cNvSpPr>
              <a:spLocks/>
            </p:cNvSpPr>
            <p:nvPr/>
          </p:nvSpPr>
          <p:spPr bwMode="auto">
            <a:xfrm>
              <a:off x="2476" y="900"/>
              <a:ext cx="33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5 h 57"/>
                <a:gd name="T14" fmla="*/ 6 w 58"/>
                <a:gd name="T15" fmla="*/ 5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" name="Freeform 1773"/>
            <p:cNvSpPr>
              <a:spLocks/>
            </p:cNvSpPr>
            <p:nvPr/>
          </p:nvSpPr>
          <p:spPr bwMode="auto">
            <a:xfrm>
              <a:off x="2476" y="900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" name="Freeform 1774"/>
            <p:cNvSpPr>
              <a:spLocks/>
            </p:cNvSpPr>
            <p:nvPr/>
          </p:nvSpPr>
          <p:spPr bwMode="auto">
            <a:xfrm>
              <a:off x="2506" y="931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" name="Freeform 1776"/>
            <p:cNvSpPr>
              <a:spLocks/>
            </p:cNvSpPr>
            <p:nvPr/>
          </p:nvSpPr>
          <p:spPr bwMode="auto">
            <a:xfrm>
              <a:off x="2564" y="931"/>
              <a:ext cx="31" cy="32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1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1"/>
                  </a:lnTo>
                  <a:lnTo>
                    <a:pt x="25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7" y="36"/>
                  </a:lnTo>
                  <a:lnTo>
                    <a:pt x="44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" name="Freeform 1777"/>
            <p:cNvSpPr>
              <a:spLocks/>
            </p:cNvSpPr>
            <p:nvPr/>
          </p:nvSpPr>
          <p:spPr bwMode="auto">
            <a:xfrm>
              <a:off x="2533" y="931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" name="Freeform 1778"/>
            <p:cNvSpPr>
              <a:spLocks/>
            </p:cNvSpPr>
            <p:nvPr/>
          </p:nvSpPr>
          <p:spPr bwMode="auto">
            <a:xfrm>
              <a:off x="2564" y="960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" name="Freeform 1779"/>
            <p:cNvSpPr>
              <a:spLocks/>
            </p:cNvSpPr>
            <p:nvPr/>
          </p:nvSpPr>
          <p:spPr bwMode="auto">
            <a:xfrm>
              <a:off x="2533" y="900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" name="Freeform 1780"/>
            <p:cNvSpPr>
              <a:spLocks/>
            </p:cNvSpPr>
            <p:nvPr/>
          </p:nvSpPr>
          <p:spPr bwMode="auto">
            <a:xfrm>
              <a:off x="2533" y="931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" name="Freeform 1781"/>
            <p:cNvSpPr>
              <a:spLocks/>
            </p:cNvSpPr>
            <p:nvPr/>
          </p:nvSpPr>
          <p:spPr bwMode="auto">
            <a:xfrm>
              <a:off x="2564" y="900"/>
              <a:ext cx="31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5 h 57"/>
                <a:gd name="T14" fmla="*/ 4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4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7" y="23"/>
                  </a:lnTo>
                  <a:lnTo>
                    <a:pt x="29" y="15"/>
                  </a:lnTo>
                  <a:lnTo>
                    <a:pt x="22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" name="Freeform 1782"/>
            <p:cNvSpPr>
              <a:spLocks/>
            </p:cNvSpPr>
            <p:nvPr/>
          </p:nvSpPr>
          <p:spPr bwMode="auto">
            <a:xfrm>
              <a:off x="2564" y="90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" name="Freeform 1783"/>
            <p:cNvSpPr>
              <a:spLocks/>
            </p:cNvSpPr>
            <p:nvPr/>
          </p:nvSpPr>
          <p:spPr bwMode="auto">
            <a:xfrm>
              <a:off x="2592" y="931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" name="Freeform 1785"/>
            <p:cNvSpPr>
              <a:spLocks/>
            </p:cNvSpPr>
            <p:nvPr/>
          </p:nvSpPr>
          <p:spPr bwMode="auto">
            <a:xfrm>
              <a:off x="2653" y="931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1"/>
                  </a:lnTo>
                  <a:lnTo>
                    <a:pt x="55" y="21"/>
                  </a:lnTo>
                  <a:lnTo>
                    <a:pt x="47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" name="Freeform 1786"/>
            <p:cNvSpPr>
              <a:spLocks/>
            </p:cNvSpPr>
            <p:nvPr/>
          </p:nvSpPr>
          <p:spPr bwMode="auto">
            <a:xfrm>
              <a:off x="2623" y="931"/>
              <a:ext cx="30" cy="32"/>
            </a:xfrm>
            <a:custGeom>
              <a:avLst/>
              <a:gdLst>
                <a:gd name="T0" fmla="*/ 4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6 h 57"/>
                <a:gd name="T28" fmla="*/ 4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" name="Freeform 1787"/>
            <p:cNvSpPr>
              <a:spLocks/>
            </p:cNvSpPr>
            <p:nvPr/>
          </p:nvSpPr>
          <p:spPr bwMode="auto">
            <a:xfrm>
              <a:off x="2653" y="960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" name="Freeform 1788"/>
            <p:cNvSpPr>
              <a:spLocks/>
            </p:cNvSpPr>
            <p:nvPr/>
          </p:nvSpPr>
          <p:spPr bwMode="auto">
            <a:xfrm>
              <a:off x="2623" y="900"/>
              <a:ext cx="30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" name="Freeform 1789"/>
            <p:cNvSpPr>
              <a:spLocks/>
            </p:cNvSpPr>
            <p:nvPr/>
          </p:nvSpPr>
          <p:spPr bwMode="auto">
            <a:xfrm>
              <a:off x="2623" y="931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" name="Freeform 1790"/>
            <p:cNvSpPr>
              <a:spLocks/>
            </p:cNvSpPr>
            <p:nvPr/>
          </p:nvSpPr>
          <p:spPr bwMode="auto">
            <a:xfrm>
              <a:off x="2653" y="900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" name="Freeform 1791"/>
            <p:cNvSpPr>
              <a:spLocks/>
            </p:cNvSpPr>
            <p:nvPr/>
          </p:nvSpPr>
          <p:spPr bwMode="auto">
            <a:xfrm>
              <a:off x="2653" y="90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" name="Freeform 1792"/>
            <p:cNvSpPr>
              <a:spLocks/>
            </p:cNvSpPr>
            <p:nvPr/>
          </p:nvSpPr>
          <p:spPr bwMode="auto">
            <a:xfrm>
              <a:off x="2682" y="931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" name="Freeform 1794"/>
            <p:cNvSpPr>
              <a:spLocks/>
            </p:cNvSpPr>
            <p:nvPr/>
          </p:nvSpPr>
          <p:spPr bwMode="auto">
            <a:xfrm>
              <a:off x="2739" y="931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" name="Freeform 1795"/>
            <p:cNvSpPr>
              <a:spLocks/>
            </p:cNvSpPr>
            <p:nvPr/>
          </p:nvSpPr>
          <p:spPr bwMode="auto">
            <a:xfrm>
              <a:off x="2709" y="931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" name="Freeform 1796"/>
            <p:cNvSpPr>
              <a:spLocks/>
            </p:cNvSpPr>
            <p:nvPr/>
          </p:nvSpPr>
          <p:spPr bwMode="auto">
            <a:xfrm>
              <a:off x="2739" y="960"/>
              <a:ext cx="3" cy="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2 h 4"/>
                <a:gd name="T4" fmla="*/ 2 w 3"/>
                <a:gd name="T5" fmla="*/ 0 h 4"/>
                <a:gd name="T6" fmla="*/ 0 w 3"/>
                <a:gd name="T7" fmla="*/ 0 h 4"/>
                <a:gd name="T8" fmla="*/ 3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" name="Freeform 1797"/>
            <p:cNvSpPr>
              <a:spLocks/>
            </p:cNvSpPr>
            <p:nvPr/>
          </p:nvSpPr>
          <p:spPr bwMode="auto">
            <a:xfrm>
              <a:off x="2709" y="900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" name="Freeform 1798"/>
            <p:cNvSpPr>
              <a:spLocks/>
            </p:cNvSpPr>
            <p:nvPr/>
          </p:nvSpPr>
          <p:spPr bwMode="auto">
            <a:xfrm>
              <a:off x="2709" y="931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" name="Freeform 1799"/>
            <p:cNvSpPr>
              <a:spLocks/>
            </p:cNvSpPr>
            <p:nvPr/>
          </p:nvSpPr>
          <p:spPr bwMode="auto">
            <a:xfrm>
              <a:off x="2739" y="900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" name="Freeform 1800"/>
            <p:cNvSpPr>
              <a:spLocks/>
            </p:cNvSpPr>
            <p:nvPr/>
          </p:nvSpPr>
          <p:spPr bwMode="auto">
            <a:xfrm>
              <a:off x="2739" y="90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" name="Freeform 1801"/>
            <p:cNvSpPr>
              <a:spLocks/>
            </p:cNvSpPr>
            <p:nvPr/>
          </p:nvSpPr>
          <p:spPr bwMode="auto">
            <a:xfrm>
              <a:off x="2768" y="931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" name="Freeform 1803"/>
            <p:cNvSpPr>
              <a:spLocks/>
            </p:cNvSpPr>
            <p:nvPr/>
          </p:nvSpPr>
          <p:spPr bwMode="auto">
            <a:xfrm>
              <a:off x="2829" y="931"/>
              <a:ext cx="31" cy="32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7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" name="Freeform 1804"/>
            <p:cNvSpPr>
              <a:spLocks/>
            </p:cNvSpPr>
            <p:nvPr/>
          </p:nvSpPr>
          <p:spPr bwMode="auto">
            <a:xfrm>
              <a:off x="2798" y="931"/>
              <a:ext cx="32" cy="32"/>
            </a:xfrm>
            <a:custGeom>
              <a:avLst/>
              <a:gdLst>
                <a:gd name="T0" fmla="*/ 6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4 w 57"/>
                <a:gd name="T25" fmla="*/ 4 h 57"/>
                <a:gd name="T26" fmla="*/ 6 w 57"/>
                <a:gd name="T27" fmla="*/ 6 h 57"/>
                <a:gd name="T28" fmla="*/ 6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" name="Freeform 1805"/>
            <p:cNvSpPr>
              <a:spLocks/>
            </p:cNvSpPr>
            <p:nvPr/>
          </p:nvSpPr>
          <p:spPr bwMode="auto">
            <a:xfrm>
              <a:off x="2829" y="960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" name="Freeform 1806"/>
            <p:cNvSpPr>
              <a:spLocks/>
            </p:cNvSpPr>
            <p:nvPr/>
          </p:nvSpPr>
          <p:spPr bwMode="auto">
            <a:xfrm>
              <a:off x="2798" y="900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" name="Freeform 1807"/>
            <p:cNvSpPr>
              <a:spLocks/>
            </p:cNvSpPr>
            <p:nvPr/>
          </p:nvSpPr>
          <p:spPr bwMode="auto">
            <a:xfrm>
              <a:off x="2798" y="931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Freeform 1808"/>
            <p:cNvSpPr>
              <a:spLocks/>
            </p:cNvSpPr>
            <p:nvPr/>
          </p:nvSpPr>
          <p:spPr bwMode="auto">
            <a:xfrm>
              <a:off x="2829" y="900"/>
              <a:ext cx="31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5 h 57"/>
                <a:gd name="T14" fmla="*/ 4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Freeform 1809"/>
            <p:cNvSpPr>
              <a:spLocks/>
            </p:cNvSpPr>
            <p:nvPr/>
          </p:nvSpPr>
          <p:spPr bwMode="auto">
            <a:xfrm>
              <a:off x="2829" y="90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Freeform 1810"/>
            <p:cNvSpPr>
              <a:spLocks/>
            </p:cNvSpPr>
            <p:nvPr/>
          </p:nvSpPr>
          <p:spPr bwMode="auto">
            <a:xfrm>
              <a:off x="2856" y="931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Freeform 2057"/>
            <p:cNvSpPr>
              <a:spLocks/>
            </p:cNvSpPr>
            <p:nvPr/>
          </p:nvSpPr>
          <p:spPr bwMode="auto">
            <a:xfrm>
              <a:off x="2916" y="931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Freeform 2058"/>
            <p:cNvSpPr>
              <a:spLocks/>
            </p:cNvSpPr>
            <p:nvPr/>
          </p:nvSpPr>
          <p:spPr bwMode="auto">
            <a:xfrm>
              <a:off x="2886" y="931"/>
              <a:ext cx="30" cy="32"/>
            </a:xfrm>
            <a:custGeom>
              <a:avLst/>
              <a:gdLst>
                <a:gd name="T0" fmla="*/ 4 w 58"/>
                <a:gd name="T1" fmla="*/ 6 h 57"/>
                <a:gd name="T2" fmla="*/ 3 w 58"/>
                <a:gd name="T3" fmla="*/ 6 h 57"/>
                <a:gd name="T4" fmla="*/ 2 w 58"/>
                <a:gd name="T5" fmla="*/ 4 h 57"/>
                <a:gd name="T6" fmla="*/ 2 w 58"/>
                <a:gd name="T7" fmla="*/ 4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2 w 58"/>
                <a:gd name="T23" fmla="*/ 4 h 57"/>
                <a:gd name="T24" fmla="*/ 3 w 58"/>
                <a:gd name="T25" fmla="*/ 4 h 57"/>
                <a:gd name="T26" fmla="*/ 4 w 58"/>
                <a:gd name="T27" fmla="*/ 6 h 57"/>
                <a:gd name="T28" fmla="*/ 4 w 58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3"/>
                  </a:lnTo>
                  <a:lnTo>
                    <a:pt x="25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2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Freeform 2059"/>
            <p:cNvSpPr>
              <a:spLocks/>
            </p:cNvSpPr>
            <p:nvPr/>
          </p:nvSpPr>
          <p:spPr bwMode="auto">
            <a:xfrm>
              <a:off x="2916" y="960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Freeform 2060"/>
            <p:cNvSpPr>
              <a:spLocks/>
            </p:cNvSpPr>
            <p:nvPr/>
          </p:nvSpPr>
          <p:spPr bwMode="auto">
            <a:xfrm>
              <a:off x="2886" y="900"/>
              <a:ext cx="30" cy="31"/>
            </a:xfrm>
            <a:custGeom>
              <a:avLst/>
              <a:gdLst>
                <a:gd name="T0" fmla="*/ 0 w 58"/>
                <a:gd name="T1" fmla="*/ 5 h 57"/>
                <a:gd name="T2" fmla="*/ 1 w 58"/>
                <a:gd name="T3" fmla="*/ 4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4 w 58"/>
                <a:gd name="T13" fmla="*/ 0 h 57"/>
                <a:gd name="T14" fmla="*/ 4 w 58"/>
                <a:gd name="T15" fmla="*/ 1 h 57"/>
                <a:gd name="T16" fmla="*/ 3 w 58"/>
                <a:gd name="T17" fmla="*/ 1 h 57"/>
                <a:gd name="T18" fmla="*/ 2 w 58"/>
                <a:gd name="T19" fmla="*/ 2 h 57"/>
                <a:gd name="T20" fmla="*/ 1 w 58"/>
                <a:gd name="T21" fmla="*/ 3 h 57"/>
                <a:gd name="T22" fmla="*/ 1 w 58"/>
                <a:gd name="T23" fmla="*/ 3 h 57"/>
                <a:gd name="T24" fmla="*/ 1 w 58"/>
                <a:gd name="T25" fmla="*/ 4 h 57"/>
                <a:gd name="T26" fmla="*/ 1 w 58"/>
                <a:gd name="T27" fmla="*/ 5 h 57"/>
                <a:gd name="T28" fmla="*/ 0 w 58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7" y="4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0"/>
                  </a:lnTo>
                  <a:lnTo>
                    <a:pt x="22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Freeform 2061"/>
            <p:cNvSpPr>
              <a:spLocks/>
            </p:cNvSpPr>
            <p:nvPr/>
          </p:nvSpPr>
          <p:spPr bwMode="auto">
            <a:xfrm>
              <a:off x="2886" y="931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Freeform 2062"/>
            <p:cNvSpPr>
              <a:spLocks/>
            </p:cNvSpPr>
            <p:nvPr/>
          </p:nvSpPr>
          <p:spPr bwMode="auto">
            <a:xfrm>
              <a:off x="2916" y="900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Freeform 2063"/>
            <p:cNvSpPr>
              <a:spLocks/>
            </p:cNvSpPr>
            <p:nvPr/>
          </p:nvSpPr>
          <p:spPr bwMode="auto">
            <a:xfrm>
              <a:off x="2916" y="90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" name="Freeform 2064"/>
            <p:cNvSpPr>
              <a:spLocks/>
            </p:cNvSpPr>
            <p:nvPr/>
          </p:nvSpPr>
          <p:spPr bwMode="auto">
            <a:xfrm>
              <a:off x="2945" y="931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8" name="Freeform 2066"/>
            <p:cNvSpPr>
              <a:spLocks/>
            </p:cNvSpPr>
            <p:nvPr/>
          </p:nvSpPr>
          <p:spPr bwMode="auto">
            <a:xfrm>
              <a:off x="2916" y="989"/>
              <a:ext cx="32" cy="31"/>
            </a:xfrm>
            <a:custGeom>
              <a:avLst/>
              <a:gdLst>
                <a:gd name="T0" fmla="*/ 5 w 59"/>
                <a:gd name="T1" fmla="*/ 0 h 58"/>
                <a:gd name="T2" fmla="*/ 5 w 59"/>
                <a:gd name="T3" fmla="*/ 1 h 58"/>
                <a:gd name="T4" fmla="*/ 5 w 59"/>
                <a:gd name="T5" fmla="*/ 2 h 58"/>
                <a:gd name="T6" fmla="*/ 4 w 59"/>
                <a:gd name="T7" fmla="*/ 3 h 58"/>
                <a:gd name="T8" fmla="*/ 4 w 59"/>
                <a:gd name="T9" fmla="*/ 3 h 58"/>
                <a:gd name="T10" fmla="*/ 2 w 59"/>
                <a:gd name="T11" fmla="*/ 4 h 58"/>
                <a:gd name="T12" fmla="*/ 1 w 59"/>
                <a:gd name="T13" fmla="*/ 5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4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5 w 59"/>
                <a:gd name="T27" fmla="*/ 0 h 58"/>
                <a:gd name="T28" fmla="*/ 5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8" y="34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0" y="49"/>
                  </a:lnTo>
                  <a:lnTo>
                    <a:pt x="36" y="37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9" name="Freeform 2067"/>
            <p:cNvSpPr>
              <a:spLocks/>
            </p:cNvSpPr>
            <p:nvPr/>
          </p:nvSpPr>
          <p:spPr bwMode="auto">
            <a:xfrm>
              <a:off x="2886" y="989"/>
              <a:ext cx="30" cy="31"/>
            </a:xfrm>
            <a:custGeom>
              <a:avLst/>
              <a:gdLst>
                <a:gd name="T0" fmla="*/ 4 w 58"/>
                <a:gd name="T1" fmla="*/ 5 h 58"/>
                <a:gd name="T2" fmla="*/ 3 w 58"/>
                <a:gd name="T3" fmla="*/ 4 h 58"/>
                <a:gd name="T4" fmla="*/ 2 w 58"/>
                <a:gd name="T5" fmla="*/ 4 h 58"/>
                <a:gd name="T6" fmla="*/ 2 w 58"/>
                <a:gd name="T7" fmla="*/ 3 h 58"/>
                <a:gd name="T8" fmla="*/ 1 w 58"/>
                <a:gd name="T9" fmla="*/ 2 h 58"/>
                <a:gd name="T10" fmla="*/ 1 w 58"/>
                <a:gd name="T11" fmla="*/ 1 h 58"/>
                <a:gd name="T12" fmla="*/ 0 w 58"/>
                <a:gd name="T13" fmla="*/ 0 h 58"/>
                <a:gd name="T14" fmla="*/ 1 w 58"/>
                <a:gd name="T15" fmla="*/ 0 h 58"/>
                <a:gd name="T16" fmla="*/ 1 w 58"/>
                <a:gd name="T17" fmla="*/ 1 h 58"/>
                <a:gd name="T18" fmla="*/ 1 w 58"/>
                <a:gd name="T19" fmla="*/ 2 h 58"/>
                <a:gd name="T20" fmla="*/ 2 w 58"/>
                <a:gd name="T21" fmla="*/ 3 h 58"/>
                <a:gd name="T22" fmla="*/ 2 w 58"/>
                <a:gd name="T23" fmla="*/ 4 h 58"/>
                <a:gd name="T24" fmla="*/ 3 w 58"/>
                <a:gd name="T25" fmla="*/ 4 h 58"/>
                <a:gd name="T26" fmla="*/ 4 w 58"/>
                <a:gd name="T27" fmla="*/ 4 h 58"/>
                <a:gd name="T28" fmla="*/ 4 w 58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58"/>
                  </a:moveTo>
                  <a:lnTo>
                    <a:pt x="35" y="53"/>
                  </a:lnTo>
                  <a:lnTo>
                    <a:pt x="25" y="49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2" y="37"/>
                  </a:lnTo>
                  <a:lnTo>
                    <a:pt x="29" y="44"/>
                  </a:lnTo>
                  <a:lnTo>
                    <a:pt x="38" y="49"/>
                  </a:lnTo>
                  <a:lnTo>
                    <a:pt x="58" y="53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" name="Freeform 2068"/>
            <p:cNvSpPr>
              <a:spLocks/>
            </p:cNvSpPr>
            <p:nvPr/>
          </p:nvSpPr>
          <p:spPr bwMode="auto">
            <a:xfrm>
              <a:off x="2916" y="101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" name="Freeform 2069"/>
            <p:cNvSpPr>
              <a:spLocks/>
            </p:cNvSpPr>
            <p:nvPr/>
          </p:nvSpPr>
          <p:spPr bwMode="auto">
            <a:xfrm>
              <a:off x="2886" y="960"/>
              <a:ext cx="30" cy="29"/>
            </a:xfrm>
            <a:custGeom>
              <a:avLst/>
              <a:gdLst>
                <a:gd name="T0" fmla="*/ 0 w 58"/>
                <a:gd name="T1" fmla="*/ 4 h 57"/>
                <a:gd name="T2" fmla="*/ 1 w 58"/>
                <a:gd name="T3" fmla="*/ 3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4 w 58"/>
                <a:gd name="T13" fmla="*/ 0 h 57"/>
                <a:gd name="T14" fmla="*/ 4 w 58"/>
                <a:gd name="T15" fmla="*/ 1 h 57"/>
                <a:gd name="T16" fmla="*/ 3 w 58"/>
                <a:gd name="T17" fmla="*/ 1 h 57"/>
                <a:gd name="T18" fmla="*/ 2 w 58"/>
                <a:gd name="T19" fmla="*/ 2 h 57"/>
                <a:gd name="T20" fmla="*/ 1 w 58"/>
                <a:gd name="T21" fmla="*/ 2 h 57"/>
                <a:gd name="T22" fmla="*/ 1 w 58"/>
                <a:gd name="T23" fmla="*/ 3 h 57"/>
                <a:gd name="T24" fmla="*/ 1 w 58"/>
                <a:gd name="T25" fmla="*/ 3 h 57"/>
                <a:gd name="T26" fmla="*/ 1 w 58"/>
                <a:gd name="T27" fmla="*/ 4 h 57"/>
                <a:gd name="T28" fmla="*/ 0 w 58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7" y="5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1"/>
                  </a:lnTo>
                  <a:lnTo>
                    <a:pt x="22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2" name="Freeform 2070"/>
            <p:cNvSpPr>
              <a:spLocks/>
            </p:cNvSpPr>
            <p:nvPr/>
          </p:nvSpPr>
          <p:spPr bwMode="auto">
            <a:xfrm>
              <a:off x="2886" y="989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" name="Freeform 2071"/>
            <p:cNvSpPr>
              <a:spLocks/>
            </p:cNvSpPr>
            <p:nvPr/>
          </p:nvSpPr>
          <p:spPr bwMode="auto">
            <a:xfrm>
              <a:off x="2916" y="960"/>
              <a:ext cx="32" cy="29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3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3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" name="Freeform 2072"/>
            <p:cNvSpPr>
              <a:spLocks/>
            </p:cNvSpPr>
            <p:nvPr/>
          </p:nvSpPr>
          <p:spPr bwMode="auto">
            <a:xfrm>
              <a:off x="2916" y="96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" name="Freeform 2073"/>
            <p:cNvSpPr>
              <a:spLocks/>
            </p:cNvSpPr>
            <p:nvPr/>
          </p:nvSpPr>
          <p:spPr bwMode="auto">
            <a:xfrm>
              <a:off x="2945" y="989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" name="Freeform 2075"/>
            <p:cNvSpPr>
              <a:spLocks/>
            </p:cNvSpPr>
            <p:nvPr/>
          </p:nvSpPr>
          <p:spPr bwMode="auto">
            <a:xfrm>
              <a:off x="2916" y="1048"/>
              <a:ext cx="32" cy="31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" name="Freeform 2076"/>
            <p:cNvSpPr>
              <a:spLocks/>
            </p:cNvSpPr>
            <p:nvPr/>
          </p:nvSpPr>
          <p:spPr bwMode="auto">
            <a:xfrm>
              <a:off x="2886" y="1048"/>
              <a:ext cx="30" cy="31"/>
            </a:xfrm>
            <a:custGeom>
              <a:avLst/>
              <a:gdLst>
                <a:gd name="T0" fmla="*/ 4 w 58"/>
                <a:gd name="T1" fmla="*/ 5 h 57"/>
                <a:gd name="T2" fmla="*/ 3 w 58"/>
                <a:gd name="T3" fmla="*/ 5 h 57"/>
                <a:gd name="T4" fmla="*/ 2 w 58"/>
                <a:gd name="T5" fmla="*/ 4 h 57"/>
                <a:gd name="T6" fmla="*/ 2 w 58"/>
                <a:gd name="T7" fmla="*/ 4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2 w 58"/>
                <a:gd name="T23" fmla="*/ 4 h 57"/>
                <a:gd name="T24" fmla="*/ 3 w 58"/>
                <a:gd name="T25" fmla="*/ 4 h 57"/>
                <a:gd name="T26" fmla="*/ 4 w 58"/>
                <a:gd name="T27" fmla="*/ 5 h 57"/>
                <a:gd name="T28" fmla="*/ 4 w 58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3"/>
                  </a:lnTo>
                  <a:lnTo>
                    <a:pt x="25" y="48"/>
                  </a:lnTo>
                  <a:lnTo>
                    <a:pt x="17" y="40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2" y="36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8" name="Freeform 2077"/>
            <p:cNvSpPr>
              <a:spLocks/>
            </p:cNvSpPr>
            <p:nvPr/>
          </p:nvSpPr>
          <p:spPr bwMode="auto">
            <a:xfrm>
              <a:off x="2916" y="1077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9" name="Freeform 2078"/>
            <p:cNvSpPr>
              <a:spLocks/>
            </p:cNvSpPr>
            <p:nvPr/>
          </p:nvSpPr>
          <p:spPr bwMode="auto">
            <a:xfrm>
              <a:off x="2886" y="1017"/>
              <a:ext cx="30" cy="31"/>
            </a:xfrm>
            <a:custGeom>
              <a:avLst/>
              <a:gdLst>
                <a:gd name="T0" fmla="*/ 0 w 58"/>
                <a:gd name="T1" fmla="*/ 5 h 57"/>
                <a:gd name="T2" fmla="*/ 1 w 58"/>
                <a:gd name="T3" fmla="*/ 4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4 w 58"/>
                <a:gd name="T13" fmla="*/ 0 h 57"/>
                <a:gd name="T14" fmla="*/ 4 w 58"/>
                <a:gd name="T15" fmla="*/ 1 h 57"/>
                <a:gd name="T16" fmla="*/ 3 w 58"/>
                <a:gd name="T17" fmla="*/ 1 h 57"/>
                <a:gd name="T18" fmla="*/ 2 w 58"/>
                <a:gd name="T19" fmla="*/ 2 h 57"/>
                <a:gd name="T20" fmla="*/ 1 w 58"/>
                <a:gd name="T21" fmla="*/ 3 h 57"/>
                <a:gd name="T22" fmla="*/ 1 w 58"/>
                <a:gd name="T23" fmla="*/ 3 h 57"/>
                <a:gd name="T24" fmla="*/ 1 w 58"/>
                <a:gd name="T25" fmla="*/ 4 h 57"/>
                <a:gd name="T26" fmla="*/ 1 w 58"/>
                <a:gd name="T27" fmla="*/ 5 h 57"/>
                <a:gd name="T28" fmla="*/ 0 w 58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4"/>
                  </a:lnTo>
                  <a:lnTo>
                    <a:pt x="9" y="25"/>
                  </a:lnTo>
                  <a:lnTo>
                    <a:pt x="17" y="18"/>
                  </a:lnTo>
                  <a:lnTo>
                    <a:pt x="37" y="4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0"/>
                  </a:lnTo>
                  <a:lnTo>
                    <a:pt x="22" y="22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" name="Freeform 2079"/>
            <p:cNvSpPr>
              <a:spLocks/>
            </p:cNvSpPr>
            <p:nvPr/>
          </p:nvSpPr>
          <p:spPr bwMode="auto">
            <a:xfrm>
              <a:off x="2886" y="1048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" name="Freeform 2080"/>
            <p:cNvSpPr>
              <a:spLocks/>
            </p:cNvSpPr>
            <p:nvPr/>
          </p:nvSpPr>
          <p:spPr bwMode="auto">
            <a:xfrm>
              <a:off x="2916" y="1017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2" name="Freeform 2081"/>
            <p:cNvSpPr>
              <a:spLocks/>
            </p:cNvSpPr>
            <p:nvPr/>
          </p:nvSpPr>
          <p:spPr bwMode="auto">
            <a:xfrm>
              <a:off x="2916" y="1017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3" name="Freeform 2082"/>
            <p:cNvSpPr>
              <a:spLocks/>
            </p:cNvSpPr>
            <p:nvPr/>
          </p:nvSpPr>
          <p:spPr bwMode="auto">
            <a:xfrm>
              <a:off x="2945" y="104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4" name="Freeform 2084"/>
            <p:cNvSpPr>
              <a:spLocks/>
            </p:cNvSpPr>
            <p:nvPr/>
          </p:nvSpPr>
          <p:spPr bwMode="auto">
            <a:xfrm>
              <a:off x="2916" y="1106"/>
              <a:ext cx="32" cy="31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5" name="Freeform 2085"/>
            <p:cNvSpPr>
              <a:spLocks/>
            </p:cNvSpPr>
            <p:nvPr/>
          </p:nvSpPr>
          <p:spPr bwMode="auto">
            <a:xfrm>
              <a:off x="2886" y="1106"/>
              <a:ext cx="30" cy="31"/>
            </a:xfrm>
            <a:custGeom>
              <a:avLst/>
              <a:gdLst>
                <a:gd name="T0" fmla="*/ 4 w 58"/>
                <a:gd name="T1" fmla="*/ 5 h 57"/>
                <a:gd name="T2" fmla="*/ 3 w 58"/>
                <a:gd name="T3" fmla="*/ 5 h 57"/>
                <a:gd name="T4" fmla="*/ 2 w 58"/>
                <a:gd name="T5" fmla="*/ 4 h 57"/>
                <a:gd name="T6" fmla="*/ 2 w 58"/>
                <a:gd name="T7" fmla="*/ 4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2 w 58"/>
                <a:gd name="T23" fmla="*/ 4 h 57"/>
                <a:gd name="T24" fmla="*/ 3 w 58"/>
                <a:gd name="T25" fmla="*/ 4 h 57"/>
                <a:gd name="T26" fmla="*/ 4 w 58"/>
                <a:gd name="T27" fmla="*/ 5 h 57"/>
                <a:gd name="T28" fmla="*/ 4 w 58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3"/>
                  </a:lnTo>
                  <a:lnTo>
                    <a:pt x="25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2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6" name="Freeform 2086"/>
            <p:cNvSpPr>
              <a:spLocks/>
            </p:cNvSpPr>
            <p:nvPr/>
          </p:nvSpPr>
          <p:spPr bwMode="auto">
            <a:xfrm>
              <a:off x="2916" y="1135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7" name="Freeform 2087"/>
            <p:cNvSpPr>
              <a:spLocks/>
            </p:cNvSpPr>
            <p:nvPr/>
          </p:nvSpPr>
          <p:spPr bwMode="auto">
            <a:xfrm>
              <a:off x="2886" y="1076"/>
              <a:ext cx="30" cy="30"/>
            </a:xfrm>
            <a:custGeom>
              <a:avLst/>
              <a:gdLst>
                <a:gd name="T0" fmla="*/ 0 w 58"/>
                <a:gd name="T1" fmla="*/ 4 h 57"/>
                <a:gd name="T2" fmla="*/ 1 w 58"/>
                <a:gd name="T3" fmla="*/ 4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4 w 58"/>
                <a:gd name="T13" fmla="*/ 0 h 57"/>
                <a:gd name="T14" fmla="*/ 4 w 58"/>
                <a:gd name="T15" fmla="*/ 1 h 57"/>
                <a:gd name="T16" fmla="*/ 3 w 58"/>
                <a:gd name="T17" fmla="*/ 1 h 57"/>
                <a:gd name="T18" fmla="*/ 2 w 58"/>
                <a:gd name="T19" fmla="*/ 2 h 57"/>
                <a:gd name="T20" fmla="*/ 1 w 58"/>
                <a:gd name="T21" fmla="*/ 2 h 57"/>
                <a:gd name="T22" fmla="*/ 1 w 58"/>
                <a:gd name="T23" fmla="*/ 3 h 57"/>
                <a:gd name="T24" fmla="*/ 1 w 58"/>
                <a:gd name="T25" fmla="*/ 4 h 57"/>
                <a:gd name="T26" fmla="*/ 1 w 58"/>
                <a:gd name="T27" fmla="*/ 4 h 57"/>
                <a:gd name="T28" fmla="*/ 0 w 58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7" y="5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1"/>
                  </a:lnTo>
                  <a:lnTo>
                    <a:pt x="22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8" name="Freeform 2088"/>
            <p:cNvSpPr>
              <a:spLocks/>
            </p:cNvSpPr>
            <p:nvPr/>
          </p:nvSpPr>
          <p:spPr bwMode="auto">
            <a:xfrm>
              <a:off x="2886" y="1106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9" name="Freeform 2089"/>
            <p:cNvSpPr>
              <a:spLocks/>
            </p:cNvSpPr>
            <p:nvPr/>
          </p:nvSpPr>
          <p:spPr bwMode="auto">
            <a:xfrm>
              <a:off x="2916" y="1076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" name="Freeform 2090"/>
            <p:cNvSpPr>
              <a:spLocks/>
            </p:cNvSpPr>
            <p:nvPr/>
          </p:nvSpPr>
          <p:spPr bwMode="auto">
            <a:xfrm>
              <a:off x="2916" y="1076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" name="Freeform 2091"/>
            <p:cNvSpPr>
              <a:spLocks/>
            </p:cNvSpPr>
            <p:nvPr/>
          </p:nvSpPr>
          <p:spPr bwMode="auto">
            <a:xfrm>
              <a:off x="2945" y="1106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2" name="Freeform 2093"/>
            <p:cNvSpPr>
              <a:spLocks/>
            </p:cNvSpPr>
            <p:nvPr/>
          </p:nvSpPr>
          <p:spPr bwMode="auto">
            <a:xfrm>
              <a:off x="2916" y="1165"/>
              <a:ext cx="32" cy="30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3" name="Freeform 2094"/>
            <p:cNvSpPr>
              <a:spLocks/>
            </p:cNvSpPr>
            <p:nvPr/>
          </p:nvSpPr>
          <p:spPr bwMode="auto">
            <a:xfrm>
              <a:off x="2886" y="1165"/>
              <a:ext cx="30" cy="30"/>
            </a:xfrm>
            <a:custGeom>
              <a:avLst/>
              <a:gdLst>
                <a:gd name="T0" fmla="*/ 4 w 58"/>
                <a:gd name="T1" fmla="*/ 4 h 57"/>
                <a:gd name="T2" fmla="*/ 3 w 58"/>
                <a:gd name="T3" fmla="*/ 4 h 57"/>
                <a:gd name="T4" fmla="*/ 2 w 58"/>
                <a:gd name="T5" fmla="*/ 4 h 57"/>
                <a:gd name="T6" fmla="*/ 2 w 58"/>
                <a:gd name="T7" fmla="*/ 3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2 w 58"/>
                <a:gd name="T23" fmla="*/ 3 h 57"/>
                <a:gd name="T24" fmla="*/ 3 w 58"/>
                <a:gd name="T25" fmla="*/ 4 h 57"/>
                <a:gd name="T26" fmla="*/ 4 w 58"/>
                <a:gd name="T27" fmla="*/ 4 h 57"/>
                <a:gd name="T28" fmla="*/ 4 w 58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2"/>
                  </a:lnTo>
                  <a:lnTo>
                    <a:pt x="25" y="48"/>
                  </a:lnTo>
                  <a:lnTo>
                    <a:pt x="17" y="40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2" y="36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8" y="52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4" name="Freeform 2095"/>
            <p:cNvSpPr>
              <a:spLocks/>
            </p:cNvSpPr>
            <p:nvPr/>
          </p:nvSpPr>
          <p:spPr bwMode="auto">
            <a:xfrm>
              <a:off x="2916" y="1193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" name="Freeform 2096"/>
            <p:cNvSpPr>
              <a:spLocks/>
            </p:cNvSpPr>
            <p:nvPr/>
          </p:nvSpPr>
          <p:spPr bwMode="auto">
            <a:xfrm>
              <a:off x="2886" y="1133"/>
              <a:ext cx="30" cy="32"/>
            </a:xfrm>
            <a:custGeom>
              <a:avLst/>
              <a:gdLst>
                <a:gd name="T0" fmla="*/ 0 w 58"/>
                <a:gd name="T1" fmla="*/ 6 h 58"/>
                <a:gd name="T2" fmla="*/ 1 w 58"/>
                <a:gd name="T3" fmla="*/ 4 h 58"/>
                <a:gd name="T4" fmla="*/ 1 w 58"/>
                <a:gd name="T5" fmla="*/ 3 h 58"/>
                <a:gd name="T6" fmla="*/ 1 w 58"/>
                <a:gd name="T7" fmla="*/ 2 h 58"/>
                <a:gd name="T8" fmla="*/ 2 w 58"/>
                <a:gd name="T9" fmla="*/ 2 h 58"/>
                <a:gd name="T10" fmla="*/ 3 w 58"/>
                <a:gd name="T11" fmla="*/ 1 h 58"/>
                <a:gd name="T12" fmla="*/ 4 w 58"/>
                <a:gd name="T13" fmla="*/ 0 h 58"/>
                <a:gd name="T14" fmla="*/ 4 w 58"/>
                <a:gd name="T15" fmla="*/ 1 h 58"/>
                <a:gd name="T16" fmla="*/ 3 w 58"/>
                <a:gd name="T17" fmla="*/ 1 h 58"/>
                <a:gd name="T18" fmla="*/ 2 w 58"/>
                <a:gd name="T19" fmla="*/ 2 h 58"/>
                <a:gd name="T20" fmla="*/ 1 w 58"/>
                <a:gd name="T21" fmla="*/ 3 h 58"/>
                <a:gd name="T22" fmla="*/ 1 w 58"/>
                <a:gd name="T23" fmla="*/ 4 h 58"/>
                <a:gd name="T24" fmla="*/ 1 w 58"/>
                <a:gd name="T25" fmla="*/ 4 h 58"/>
                <a:gd name="T26" fmla="*/ 1 w 58"/>
                <a:gd name="T27" fmla="*/ 6 h 58"/>
                <a:gd name="T28" fmla="*/ 0 w 58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0" y="58"/>
                  </a:moveTo>
                  <a:lnTo>
                    <a:pt x="2" y="46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7" y="5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1"/>
                  </a:lnTo>
                  <a:lnTo>
                    <a:pt x="22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9"/>
                  </a:lnTo>
                  <a:lnTo>
                    <a:pt x="5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6" name="Freeform 2097"/>
            <p:cNvSpPr>
              <a:spLocks/>
            </p:cNvSpPr>
            <p:nvPr/>
          </p:nvSpPr>
          <p:spPr bwMode="auto">
            <a:xfrm>
              <a:off x="2886" y="1165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" name="Freeform 2098"/>
            <p:cNvSpPr>
              <a:spLocks/>
            </p:cNvSpPr>
            <p:nvPr/>
          </p:nvSpPr>
          <p:spPr bwMode="auto">
            <a:xfrm>
              <a:off x="2916" y="1133"/>
              <a:ext cx="32" cy="32"/>
            </a:xfrm>
            <a:custGeom>
              <a:avLst/>
              <a:gdLst>
                <a:gd name="T0" fmla="*/ 1 w 59"/>
                <a:gd name="T1" fmla="*/ 0 h 58"/>
                <a:gd name="T2" fmla="*/ 2 w 59"/>
                <a:gd name="T3" fmla="*/ 1 h 58"/>
                <a:gd name="T4" fmla="*/ 3 w 59"/>
                <a:gd name="T5" fmla="*/ 1 h 58"/>
                <a:gd name="T6" fmla="*/ 4 w 59"/>
                <a:gd name="T7" fmla="*/ 2 h 58"/>
                <a:gd name="T8" fmla="*/ 5 w 59"/>
                <a:gd name="T9" fmla="*/ 3 h 58"/>
                <a:gd name="T10" fmla="*/ 5 w 59"/>
                <a:gd name="T11" fmla="*/ 4 h 58"/>
                <a:gd name="T12" fmla="*/ 5 w 59"/>
                <a:gd name="T13" fmla="*/ 6 h 58"/>
                <a:gd name="T14" fmla="*/ 5 w 59"/>
                <a:gd name="T15" fmla="*/ 6 h 58"/>
                <a:gd name="T16" fmla="*/ 4 w 59"/>
                <a:gd name="T17" fmla="*/ 4 h 58"/>
                <a:gd name="T18" fmla="*/ 4 w 59"/>
                <a:gd name="T19" fmla="*/ 4 h 58"/>
                <a:gd name="T20" fmla="*/ 3 w 59"/>
                <a:gd name="T21" fmla="*/ 2 h 58"/>
                <a:gd name="T22" fmla="*/ 3 w 59"/>
                <a:gd name="T23" fmla="*/ 1 h 58"/>
                <a:gd name="T24" fmla="*/ 2 w 59"/>
                <a:gd name="T25" fmla="*/ 1 h 58"/>
                <a:gd name="T26" fmla="*/ 0 w 59"/>
                <a:gd name="T27" fmla="*/ 1 h 58"/>
                <a:gd name="T28" fmla="*/ 1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8"/>
                  </a:lnTo>
                  <a:lnTo>
                    <a:pt x="53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" name="Freeform 2099"/>
            <p:cNvSpPr>
              <a:spLocks/>
            </p:cNvSpPr>
            <p:nvPr/>
          </p:nvSpPr>
          <p:spPr bwMode="auto">
            <a:xfrm>
              <a:off x="2916" y="1133"/>
              <a:ext cx="1" cy="4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" name="Freeform 2100"/>
            <p:cNvSpPr>
              <a:spLocks/>
            </p:cNvSpPr>
            <p:nvPr/>
          </p:nvSpPr>
          <p:spPr bwMode="auto">
            <a:xfrm>
              <a:off x="2945" y="1165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" name="Freeform 2102"/>
            <p:cNvSpPr>
              <a:spLocks/>
            </p:cNvSpPr>
            <p:nvPr/>
          </p:nvSpPr>
          <p:spPr bwMode="auto">
            <a:xfrm>
              <a:off x="2916" y="1222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" name="Freeform 2103"/>
            <p:cNvSpPr>
              <a:spLocks/>
            </p:cNvSpPr>
            <p:nvPr/>
          </p:nvSpPr>
          <p:spPr bwMode="auto">
            <a:xfrm>
              <a:off x="2886" y="1222"/>
              <a:ext cx="30" cy="32"/>
            </a:xfrm>
            <a:custGeom>
              <a:avLst/>
              <a:gdLst>
                <a:gd name="T0" fmla="*/ 4 w 58"/>
                <a:gd name="T1" fmla="*/ 6 h 57"/>
                <a:gd name="T2" fmla="*/ 3 w 58"/>
                <a:gd name="T3" fmla="*/ 6 h 57"/>
                <a:gd name="T4" fmla="*/ 2 w 58"/>
                <a:gd name="T5" fmla="*/ 4 h 57"/>
                <a:gd name="T6" fmla="*/ 2 w 58"/>
                <a:gd name="T7" fmla="*/ 4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2 w 58"/>
                <a:gd name="T23" fmla="*/ 4 h 57"/>
                <a:gd name="T24" fmla="*/ 3 w 58"/>
                <a:gd name="T25" fmla="*/ 4 h 57"/>
                <a:gd name="T26" fmla="*/ 4 w 58"/>
                <a:gd name="T27" fmla="*/ 6 h 57"/>
                <a:gd name="T28" fmla="*/ 4 w 58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3"/>
                  </a:lnTo>
                  <a:lnTo>
                    <a:pt x="25" y="48"/>
                  </a:lnTo>
                  <a:lnTo>
                    <a:pt x="17" y="41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2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" name="Freeform 2104"/>
            <p:cNvSpPr>
              <a:spLocks/>
            </p:cNvSpPr>
            <p:nvPr/>
          </p:nvSpPr>
          <p:spPr bwMode="auto">
            <a:xfrm>
              <a:off x="2916" y="1251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" name="Freeform 2105"/>
            <p:cNvSpPr>
              <a:spLocks/>
            </p:cNvSpPr>
            <p:nvPr/>
          </p:nvSpPr>
          <p:spPr bwMode="auto">
            <a:xfrm>
              <a:off x="2886" y="1192"/>
              <a:ext cx="30" cy="30"/>
            </a:xfrm>
            <a:custGeom>
              <a:avLst/>
              <a:gdLst>
                <a:gd name="T0" fmla="*/ 0 w 58"/>
                <a:gd name="T1" fmla="*/ 4 h 57"/>
                <a:gd name="T2" fmla="*/ 1 w 58"/>
                <a:gd name="T3" fmla="*/ 4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4 w 58"/>
                <a:gd name="T13" fmla="*/ 0 h 57"/>
                <a:gd name="T14" fmla="*/ 4 w 58"/>
                <a:gd name="T15" fmla="*/ 1 h 57"/>
                <a:gd name="T16" fmla="*/ 3 w 58"/>
                <a:gd name="T17" fmla="*/ 1 h 57"/>
                <a:gd name="T18" fmla="*/ 2 w 58"/>
                <a:gd name="T19" fmla="*/ 2 h 57"/>
                <a:gd name="T20" fmla="*/ 1 w 58"/>
                <a:gd name="T21" fmla="*/ 2 h 57"/>
                <a:gd name="T22" fmla="*/ 1 w 58"/>
                <a:gd name="T23" fmla="*/ 3 h 57"/>
                <a:gd name="T24" fmla="*/ 1 w 58"/>
                <a:gd name="T25" fmla="*/ 4 h 57"/>
                <a:gd name="T26" fmla="*/ 1 w 58"/>
                <a:gd name="T27" fmla="*/ 4 h 57"/>
                <a:gd name="T28" fmla="*/ 0 w 58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4"/>
                  </a:lnTo>
                  <a:lnTo>
                    <a:pt x="9" y="25"/>
                  </a:lnTo>
                  <a:lnTo>
                    <a:pt x="17" y="18"/>
                  </a:lnTo>
                  <a:lnTo>
                    <a:pt x="37" y="4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0"/>
                  </a:lnTo>
                  <a:lnTo>
                    <a:pt x="22" y="22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" name="Freeform 2106"/>
            <p:cNvSpPr>
              <a:spLocks/>
            </p:cNvSpPr>
            <p:nvPr/>
          </p:nvSpPr>
          <p:spPr bwMode="auto">
            <a:xfrm>
              <a:off x="2886" y="1222"/>
              <a:ext cx="2" cy="2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0 w 5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" name="Freeform 2107"/>
            <p:cNvSpPr>
              <a:spLocks/>
            </p:cNvSpPr>
            <p:nvPr/>
          </p:nvSpPr>
          <p:spPr bwMode="auto">
            <a:xfrm>
              <a:off x="2916" y="1192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" name="Freeform 2108"/>
            <p:cNvSpPr>
              <a:spLocks/>
            </p:cNvSpPr>
            <p:nvPr/>
          </p:nvSpPr>
          <p:spPr bwMode="auto">
            <a:xfrm>
              <a:off x="2916" y="1192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" name="Freeform 2109"/>
            <p:cNvSpPr>
              <a:spLocks/>
            </p:cNvSpPr>
            <p:nvPr/>
          </p:nvSpPr>
          <p:spPr bwMode="auto">
            <a:xfrm>
              <a:off x="2945" y="1222"/>
              <a:ext cx="3" cy="2"/>
            </a:xfrm>
            <a:custGeom>
              <a:avLst/>
              <a:gdLst>
                <a:gd name="T0" fmla="*/ 1 w 6"/>
                <a:gd name="T1" fmla="*/ 0 h 2"/>
                <a:gd name="T2" fmla="*/ 0 w 6"/>
                <a:gd name="T3" fmla="*/ 0 h 2"/>
                <a:gd name="T4" fmla="*/ 1 w 6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" name="Freeform 1676"/>
            <p:cNvSpPr>
              <a:spLocks/>
            </p:cNvSpPr>
            <p:nvPr/>
          </p:nvSpPr>
          <p:spPr bwMode="auto">
            <a:xfrm>
              <a:off x="2448" y="1018"/>
              <a:ext cx="59" cy="60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6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9 h 108"/>
                <a:gd name="T14" fmla="*/ 8 w 108"/>
                <a:gd name="T15" fmla="*/ 9 h 108"/>
                <a:gd name="T16" fmla="*/ 7 w 108"/>
                <a:gd name="T17" fmla="*/ 10 h 108"/>
                <a:gd name="T18" fmla="*/ 7 w 108"/>
                <a:gd name="T19" fmla="*/ 10 h 108"/>
                <a:gd name="T20" fmla="*/ 6 w 108"/>
                <a:gd name="T21" fmla="*/ 10 h 108"/>
                <a:gd name="T22" fmla="*/ 6 w 108"/>
                <a:gd name="T23" fmla="*/ 10 h 108"/>
                <a:gd name="T24" fmla="*/ 5 w 108"/>
                <a:gd name="T25" fmla="*/ 10 h 108"/>
                <a:gd name="T26" fmla="*/ 4 w 108"/>
                <a:gd name="T27" fmla="*/ 10 h 108"/>
                <a:gd name="T28" fmla="*/ 3 w 108"/>
                <a:gd name="T29" fmla="*/ 10 h 108"/>
                <a:gd name="T30" fmla="*/ 2 w 108"/>
                <a:gd name="T31" fmla="*/ 9 h 108"/>
                <a:gd name="T32" fmla="*/ 2 w 108"/>
                <a:gd name="T33" fmla="*/ 9 h 108"/>
                <a:gd name="T34" fmla="*/ 1 w 108"/>
                <a:gd name="T35" fmla="*/ 9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7 h 108"/>
                <a:gd name="T44" fmla="*/ 0 w 108"/>
                <a:gd name="T45" fmla="*/ 6 h 108"/>
                <a:gd name="T46" fmla="*/ 0 w 108"/>
                <a:gd name="T47" fmla="*/ 6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4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8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1" y="28"/>
                  </a:lnTo>
                  <a:lnTo>
                    <a:pt x="104" y="33"/>
                  </a:lnTo>
                  <a:lnTo>
                    <a:pt x="105" y="37"/>
                  </a:lnTo>
                  <a:lnTo>
                    <a:pt x="107" y="43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" name="Freeform 1685"/>
            <p:cNvSpPr>
              <a:spLocks/>
            </p:cNvSpPr>
            <p:nvPr/>
          </p:nvSpPr>
          <p:spPr bwMode="auto">
            <a:xfrm>
              <a:off x="2534" y="1018"/>
              <a:ext cx="60" cy="60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6 h 108"/>
                <a:gd name="T4" fmla="*/ 10 w 108"/>
                <a:gd name="T5" fmla="*/ 6 h 108"/>
                <a:gd name="T6" fmla="*/ 10 w 108"/>
                <a:gd name="T7" fmla="*/ 7 h 108"/>
                <a:gd name="T8" fmla="*/ 9 w 108"/>
                <a:gd name="T9" fmla="*/ 8 h 108"/>
                <a:gd name="T10" fmla="*/ 9 w 108"/>
                <a:gd name="T11" fmla="*/ 8 h 108"/>
                <a:gd name="T12" fmla="*/ 9 w 108"/>
                <a:gd name="T13" fmla="*/ 9 h 108"/>
                <a:gd name="T14" fmla="*/ 8 w 108"/>
                <a:gd name="T15" fmla="*/ 9 h 108"/>
                <a:gd name="T16" fmla="*/ 7 w 108"/>
                <a:gd name="T17" fmla="*/ 10 h 108"/>
                <a:gd name="T18" fmla="*/ 7 w 108"/>
                <a:gd name="T19" fmla="*/ 10 h 108"/>
                <a:gd name="T20" fmla="*/ 7 w 108"/>
                <a:gd name="T21" fmla="*/ 10 h 108"/>
                <a:gd name="T22" fmla="*/ 6 w 108"/>
                <a:gd name="T23" fmla="*/ 10 h 108"/>
                <a:gd name="T24" fmla="*/ 5 w 108"/>
                <a:gd name="T25" fmla="*/ 10 h 108"/>
                <a:gd name="T26" fmla="*/ 4 w 108"/>
                <a:gd name="T27" fmla="*/ 10 h 108"/>
                <a:gd name="T28" fmla="*/ 3 w 108"/>
                <a:gd name="T29" fmla="*/ 10 h 108"/>
                <a:gd name="T30" fmla="*/ 2 w 108"/>
                <a:gd name="T31" fmla="*/ 9 h 108"/>
                <a:gd name="T32" fmla="*/ 2 w 108"/>
                <a:gd name="T33" fmla="*/ 9 h 108"/>
                <a:gd name="T34" fmla="*/ 2 w 108"/>
                <a:gd name="T35" fmla="*/ 9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7 h 108"/>
                <a:gd name="T44" fmla="*/ 1 w 108"/>
                <a:gd name="T45" fmla="*/ 6 h 108"/>
                <a:gd name="T46" fmla="*/ 0 w 108"/>
                <a:gd name="T47" fmla="*/ 6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3 h 108"/>
                <a:gd name="T88" fmla="*/ 10 w 108"/>
                <a:gd name="T89" fmla="*/ 3 h 108"/>
                <a:gd name="T90" fmla="*/ 10 w 108"/>
                <a:gd name="T91" fmla="*/ 4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8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79"/>
                  </a:lnTo>
                  <a:lnTo>
                    <a:pt x="4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4" y="33"/>
                  </a:lnTo>
                  <a:lnTo>
                    <a:pt x="107" y="37"/>
                  </a:lnTo>
                  <a:lnTo>
                    <a:pt x="107" y="43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" name="Freeform 1694"/>
            <p:cNvSpPr>
              <a:spLocks/>
            </p:cNvSpPr>
            <p:nvPr/>
          </p:nvSpPr>
          <p:spPr bwMode="auto">
            <a:xfrm>
              <a:off x="2624" y="1018"/>
              <a:ext cx="60" cy="60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6 h 108"/>
                <a:gd name="T4" fmla="*/ 10 w 108"/>
                <a:gd name="T5" fmla="*/ 6 h 108"/>
                <a:gd name="T6" fmla="*/ 10 w 108"/>
                <a:gd name="T7" fmla="*/ 7 h 108"/>
                <a:gd name="T8" fmla="*/ 9 w 108"/>
                <a:gd name="T9" fmla="*/ 8 h 108"/>
                <a:gd name="T10" fmla="*/ 9 w 108"/>
                <a:gd name="T11" fmla="*/ 8 h 108"/>
                <a:gd name="T12" fmla="*/ 9 w 108"/>
                <a:gd name="T13" fmla="*/ 9 h 108"/>
                <a:gd name="T14" fmla="*/ 8 w 108"/>
                <a:gd name="T15" fmla="*/ 9 h 108"/>
                <a:gd name="T16" fmla="*/ 7 w 108"/>
                <a:gd name="T17" fmla="*/ 10 h 108"/>
                <a:gd name="T18" fmla="*/ 7 w 108"/>
                <a:gd name="T19" fmla="*/ 10 h 108"/>
                <a:gd name="T20" fmla="*/ 7 w 108"/>
                <a:gd name="T21" fmla="*/ 10 h 108"/>
                <a:gd name="T22" fmla="*/ 6 w 108"/>
                <a:gd name="T23" fmla="*/ 10 h 108"/>
                <a:gd name="T24" fmla="*/ 5 w 108"/>
                <a:gd name="T25" fmla="*/ 10 h 108"/>
                <a:gd name="T26" fmla="*/ 4 w 108"/>
                <a:gd name="T27" fmla="*/ 10 h 108"/>
                <a:gd name="T28" fmla="*/ 3 w 108"/>
                <a:gd name="T29" fmla="*/ 10 h 108"/>
                <a:gd name="T30" fmla="*/ 2 w 108"/>
                <a:gd name="T31" fmla="*/ 9 h 108"/>
                <a:gd name="T32" fmla="*/ 2 w 108"/>
                <a:gd name="T33" fmla="*/ 9 h 108"/>
                <a:gd name="T34" fmla="*/ 1 w 108"/>
                <a:gd name="T35" fmla="*/ 9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7 h 108"/>
                <a:gd name="T44" fmla="*/ 0 w 108"/>
                <a:gd name="T45" fmla="*/ 6 h 108"/>
                <a:gd name="T46" fmla="*/ 0 w 108"/>
                <a:gd name="T47" fmla="*/ 6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10 w 108"/>
                <a:gd name="T89" fmla="*/ 3 h 108"/>
                <a:gd name="T90" fmla="*/ 10 w 108"/>
                <a:gd name="T91" fmla="*/ 4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8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6"/>
                  </a:lnTo>
                  <a:lnTo>
                    <a:pt x="98" y="24"/>
                  </a:lnTo>
                  <a:lnTo>
                    <a:pt x="101" y="28"/>
                  </a:lnTo>
                  <a:lnTo>
                    <a:pt x="104" y="33"/>
                  </a:lnTo>
                  <a:lnTo>
                    <a:pt x="105" y="37"/>
                  </a:lnTo>
                  <a:lnTo>
                    <a:pt x="107" y="43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" name="Freeform 1703"/>
            <p:cNvSpPr>
              <a:spLocks/>
            </p:cNvSpPr>
            <p:nvPr/>
          </p:nvSpPr>
          <p:spPr bwMode="auto">
            <a:xfrm>
              <a:off x="2711" y="1018"/>
              <a:ext cx="59" cy="60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6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9 h 108"/>
                <a:gd name="T14" fmla="*/ 8 w 108"/>
                <a:gd name="T15" fmla="*/ 9 h 108"/>
                <a:gd name="T16" fmla="*/ 7 w 108"/>
                <a:gd name="T17" fmla="*/ 10 h 108"/>
                <a:gd name="T18" fmla="*/ 7 w 108"/>
                <a:gd name="T19" fmla="*/ 10 h 108"/>
                <a:gd name="T20" fmla="*/ 6 w 108"/>
                <a:gd name="T21" fmla="*/ 10 h 108"/>
                <a:gd name="T22" fmla="*/ 5 w 108"/>
                <a:gd name="T23" fmla="*/ 10 h 108"/>
                <a:gd name="T24" fmla="*/ 5 w 108"/>
                <a:gd name="T25" fmla="*/ 10 h 108"/>
                <a:gd name="T26" fmla="*/ 4 w 108"/>
                <a:gd name="T27" fmla="*/ 10 h 108"/>
                <a:gd name="T28" fmla="*/ 3 w 108"/>
                <a:gd name="T29" fmla="*/ 10 h 108"/>
                <a:gd name="T30" fmla="*/ 2 w 108"/>
                <a:gd name="T31" fmla="*/ 9 h 108"/>
                <a:gd name="T32" fmla="*/ 2 w 108"/>
                <a:gd name="T33" fmla="*/ 9 h 108"/>
                <a:gd name="T34" fmla="*/ 2 w 108"/>
                <a:gd name="T35" fmla="*/ 9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7 h 108"/>
                <a:gd name="T44" fmla="*/ 1 w 108"/>
                <a:gd name="T45" fmla="*/ 6 h 108"/>
                <a:gd name="T46" fmla="*/ 0 w 108"/>
                <a:gd name="T47" fmla="*/ 6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4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6" y="64"/>
                  </a:lnTo>
                  <a:lnTo>
                    <a:pt x="103" y="75"/>
                  </a:lnTo>
                  <a:lnTo>
                    <a:pt x="99" y="84"/>
                  </a:lnTo>
                  <a:lnTo>
                    <a:pt x="96" y="88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79"/>
                  </a:lnTo>
                  <a:lnTo>
                    <a:pt x="4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6" y="37"/>
                  </a:lnTo>
                  <a:lnTo>
                    <a:pt x="106" y="43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" name="Freeform 1712"/>
            <p:cNvSpPr>
              <a:spLocks/>
            </p:cNvSpPr>
            <p:nvPr/>
          </p:nvSpPr>
          <p:spPr bwMode="auto">
            <a:xfrm>
              <a:off x="2800" y="1018"/>
              <a:ext cx="59" cy="60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6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9 h 108"/>
                <a:gd name="T14" fmla="*/ 8 w 108"/>
                <a:gd name="T15" fmla="*/ 9 h 108"/>
                <a:gd name="T16" fmla="*/ 7 w 108"/>
                <a:gd name="T17" fmla="*/ 10 h 108"/>
                <a:gd name="T18" fmla="*/ 7 w 108"/>
                <a:gd name="T19" fmla="*/ 10 h 108"/>
                <a:gd name="T20" fmla="*/ 6 w 108"/>
                <a:gd name="T21" fmla="*/ 10 h 108"/>
                <a:gd name="T22" fmla="*/ 5 w 108"/>
                <a:gd name="T23" fmla="*/ 10 h 108"/>
                <a:gd name="T24" fmla="*/ 5 w 108"/>
                <a:gd name="T25" fmla="*/ 10 h 108"/>
                <a:gd name="T26" fmla="*/ 4 w 108"/>
                <a:gd name="T27" fmla="*/ 10 h 108"/>
                <a:gd name="T28" fmla="*/ 3 w 108"/>
                <a:gd name="T29" fmla="*/ 10 h 108"/>
                <a:gd name="T30" fmla="*/ 2 w 108"/>
                <a:gd name="T31" fmla="*/ 9 h 108"/>
                <a:gd name="T32" fmla="*/ 2 w 108"/>
                <a:gd name="T33" fmla="*/ 9 h 108"/>
                <a:gd name="T34" fmla="*/ 1 w 108"/>
                <a:gd name="T35" fmla="*/ 9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7 h 108"/>
                <a:gd name="T44" fmla="*/ 0 w 108"/>
                <a:gd name="T45" fmla="*/ 6 h 108"/>
                <a:gd name="T46" fmla="*/ 0 w 108"/>
                <a:gd name="T47" fmla="*/ 6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4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6" y="60"/>
                  </a:lnTo>
                  <a:lnTo>
                    <a:pt x="106" y="64"/>
                  </a:lnTo>
                  <a:lnTo>
                    <a:pt x="103" y="75"/>
                  </a:lnTo>
                  <a:lnTo>
                    <a:pt x="97" y="84"/>
                  </a:lnTo>
                  <a:lnTo>
                    <a:pt x="94" y="88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6"/>
                  </a:lnTo>
                  <a:lnTo>
                    <a:pt x="97" y="24"/>
                  </a:lnTo>
                  <a:lnTo>
                    <a:pt x="100" y="28"/>
                  </a:lnTo>
                  <a:lnTo>
                    <a:pt x="103" y="33"/>
                  </a:lnTo>
                  <a:lnTo>
                    <a:pt x="105" y="37"/>
                  </a:lnTo>
                  <a:lnTo>
                    <a:pt x="106" y="43"/>
                  </a:lnTo>
                  <a:lnTo>
                    <a:pt x="106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" name="Freeform 1721"/>
            <p:cNvSpPr>
              <a:spLocks/>
            </p:cNvSpPr>
            <p:nvPr/>
          </p:nvSpPr>
          <p:spPr bwMode="auto">
            <a:xfrm>
              <a:off x="2448" y="961"/>
              <a:ext cx="59" cy="57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6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8 h 109"/>
                <a:gd name="T22" fmla="*/ 6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1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7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8" y="85"/>
                  </a:lnTo>
                  <a:lnTo>
                    <a:pt x="95" y="89"/>
                  </a:lnTo>
                  <a:lnTo>
                    <a:pt x="92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" name="Freeform 1730"/>
            <p:cNvSpPr>
              <a:spLocks/>
            </p:cNvSpPr>
            <p:nvPr/>
          </p:nvSpPr>
          <p:spPr bwMode="auto">
            <a:xfrm>
              <a:off x="2534" y="961"/>
              <a:ext cx="60" cy="57"/>
            </a:xfrm>
            <a:custGeom>
              <a:avLst/>
              <a:gdLst>
                <a:gd name="T0" fmla="*/ 10 w 108"/>
                <a:gd name="T1" fmla="*/ 4 h 109"/>
                <a:gd name="T2" fmla="*/ 10 w 108"/>
                <a:gd name="T3" fmla="*/ 5 h 109"/>
                <a:gd name="T4" fmla="*/ 10 w 108"/>
                <a:gd name="T5" fmla="*/ 5 h 109"/>
                <a:gd name="T6" fmla="*/ 10 w 108"/>
                <a:gd name="T7" fmla="*/ 6 h 109"/>
                <a:gd name="T8" fmla="*/ 9 w 108"/>
                <a:gd name="T9" fmla="*/ 6 h 109"/>
                <a:gd name="T10" fmla="*/ 9 w 108"/>
                <a:gd name="T11" fmla="*/ 7 h 109"/>
                <a:gd name="T12" fmla="*/ 9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7 w 108"/>
                <a:gd name="T21" fmla="*/ 8 h 109"/>
                <a:gd name="T22" fmla="*/ 6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2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3 w 108"/>
                <a:gd name="T65" fmla="*/ 1 h 109"/>
                <a:gd name="T66" fmla="*/ 3 w 108"/>
                <a:gd name="T67" fmla="*/ 1 h 109"/>
                <a:gd name="T68" fmla="*/ 4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9 w 108"/>
                <a:gd name="T83" fmla="*/ 2 h 109"/>
                <a:gd name="T84" fmla="*/ 9 w 108"/>
                <a:gd name="T85" fmla="*/ 2 h 109"/>
                <a:gd name="T86" fmla="*/ 10 w 108"/>
                <a:gd name="T87" fmla="*/ 2 h 109"/>
                <a:gd name="T88" fmla="*/ 10 w 108"/>
                <a:gd name="T89" fmla="*/ 3 h 109"/>
                <a:gd name="T90" fmla="*/ 10 w 108"/>
                <a:gd name="T91" fmla="*/ 3 h 109"/>
                <a:gd name="T92" fmla="*/ 10 w 108"/>
                <a:gd name="T93" fmla="*/ 3 h 109"/>
                <a:gd name="T94" fmla="*/ 10 w 108"/>
                <a:gd name="T95" fmla="*/ 4 h 109"/>
                <a:gd name="T96" fmla="*/ 10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8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5" name="Freeform 1739"/>
            <p:cNvSpPr>
              <a:spLocks/>
            </p:cNvSpPr>
            <p:nvPr/>
          </p:nvSpPr>
          <p:spPr bwMode="auto">
            <a:xfrm>
              <a:off x="2624" y="961"/>
              <a:ext cx="60" cy="57"/>
            </a:xfrm>
            <a:custGeom>
              <a:avLst/>
              <a:gdLst>
                <a:gd name="T0" fmla="*/ 10 w 108"/>
                <a:gd name="T1" fmla="*/ 4 h 109"/>
                <a:gd name="T2" fmla="*/ 10 w 108"/>
                <a:gd name="T3" fmla="*/ 5 h 109"/>
                <a:gd name="T4" fmla="*/ 10 w 108"/>
                <a:gd name="T5" fmla="*/ 5 h 109"/>
                <a:gd name="T6" fmla="*/ 10 w 108"/>
                <a:gd name="T7" fmla="*/ 6 h 109"/>
                <a:gd name="T8" fmla="*/ 9 w 108"/>
                <a:gd name="T9" fmla="*/ 6 h 109"/>
                <a:gd name="T10" fmla="*/ 9 w 108"/>
                <a:gd name="T11" fmla="*/ 7 h 109"/>
                <a:gd name="T12" fmla="*/ 9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7 w 108"/>
                <a:gd name="T21" fmla="*/ 8 h 109"/>
                <a:gd name="T22" fmla="*/ 6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1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4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9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10 w 108"/>
                <a:gd name="T89" fmla="*/ 3 h 109"/>
                <a:gd name="T90" fmla="*/ 10 w 108"/>
                <a:gd name="T91" fmla="*/ 3 h 109"/>
                <a:gd name="T92" fmla="*/ 10 w 108"/>
                <a:gd name="T93" fmla="*/ 3 h 109"/>
                <a:gd name="T94" fmla="*/ 10 w 108"/>
                <a:gd name="T95" fmla="*/ 4 h 109"/>
                <a:gd name="T96" fmla="*/ 10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7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8" y="85"/>
                  </a:lnTo>
                  <a:lnTo>
                    <a:pt x="95" y="89"/>
                  </a:lnTo>
                  <a:lnTo>
                    <a:pt x="91" y="94"/>
                  </a:lnTo>
                  <a:lnTo>
                    <a:pt x="84" y="100"/>
                  </a:lnTo>
                  <a:lnTo>
                    <a:pt x="79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" name="Freeform 1748"/>
            <p:cNvSpPr>
              <a:spLocks/>
            </p:cNvSpPr>
            <p:nvPr/>
          </p:nvSpPr>
          <p:spPr bwMode="auto">
            <a:xfrm>
              <a:off x="2711" y="961"/>
              <a:ext cx="59" cy="57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6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8 h 109"/>
                <a:gd name="T22" fmla="*/ 5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2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5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8" y="61"/>
                  </a:lnTo>
                  <a:lnTo>
                    <a:pt x="106" y="65"/>
                  </a:lnTo>
                  <a:lnTo>
                    <a:pt x="103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79" y="103"/>
                  </a:lnTo>
                  <a:lnTo>
                    <a:pt x="75" y="104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4" y="109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3" y="33"/>
                  </a:lnTo>
                  <a:lnTo>
                    <a:pt x="106" y="38"/>
                  </a:lnTo>
                  <a:lnTo>
                    <a:pt x="106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" name="Freeform 1757"/>
            <p:cNvSpPr>
              <a:spLocks/>
            </p:cNvSpPr>
            <p:nvPr/>
          </p:nvSpPr>
          <p:spPr bwMode="auto">
            <a:xfrm>
              <a:off x="2800" y="961"/>
              <a:ext cx="59" cy="57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6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8 h 109"/>
                <a:gd name="T22" fmla="*/ 5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1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5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6" y="61"/>
                  </a:lnTo>
                  <a:lnTo>
                    <a:pt x="106" y="65"/>
                  </a:lnTo>
                  <a:lnTo>
                    <a:pt x="103" y="76"/>
                  </a:lnTo>
                  <a:lnTo>
                    <a:pt x="97" y="85"/>
                  </a:lnTo>
                  <a:lnTo>
                    <a:pt x="94" y="89"/>
                  </a:lnTo>
                  <a:lnTo>
                    <a:pt x="91" y="94"/>
                  </a:lnTo>
                  <a:lnTo>
                    <a:pt x="84" y="100"/>
                  </a:lnTo>
                  <a:lnTo>
                    <a:pt x="79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7" y="24"/>
                  </a:lnTo>
                  <a:lnTo>
                    <a:pt x="100" y="29"/>
                  </a:lnTo>
                  <a:lnTo>
                    <a:pt x="103" y="33"/>
                  </a:lnTo>
                  <a:lnTo>
                    <a:pt x="105" y="38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" name="Freeform 1766"/>
            <p:cNvSpPr>
              <a:spLocks/>
            </p:cNvSpPr>
            <p:nvPr/>
          </p:nvSpPr>
          <p:spPr bwMode="auto">
            <a:xfrm>
              <a:off x="2448" y="902"/>
              <a:ext cx="59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0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" name="Freeform 1775"/>
            <p:cNvSpPr>
              <a:spLocks/>
            </p:cNvSpPr>
            <p:nvPr/>
          </p:nvSpPr>
          <p:spPr bwMode="auto">
            <a:xfrm>
              <a:off x="2534" y="902"/>
              <a:ext cx="60" cy="59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6 h 108"/>
                <a:gd name="T6" fmla="*/ 10 w 108"/>
                <a:gd name="T7" fmla="*/ 7 h 108"/>
                <a:gd name="T8" fmla="*/ 9 w 108"/>
                <a:gd name="T9" fmla="*/ 8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1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3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4" y="75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" name="Freeform 1784"/>
            <p:cNvSpPr>
              <a:spLocks/>
            </p:cNvSpPr>
            <p:nvPr/>
          </p:nvSpPr>
          <p:spPr bwMode="auto">
            <a:xfrm>
              <a:off x="2624" y="902"/>
              <a:ext cx="60" cy="59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6 h 108"/>
                <a:gd name="T6" fmla="*/ 10 w 108"/>
                <a:gd name="T7" fmla="*/ 7 h 108"/>
                <a:gd name="T8" fmla="*/ 9 w 108"/>
                <a:gd name="T9" fmla="*/ 8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0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" name="Freeform 1793"/>
            <p:cNvSpPr>
              <a:spLocks/>
            </p:cNvSpPr>
            <p:nvPr/>
          </p:nvSpPr>
          <p:spPr bwMode="auto">
            <a:xfrm>
              <a:off x="2711" y="902"/>
              <a:ext cx="59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5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1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6" y="65"/>
                  </a:lnTo>
                  <a:lnTo>
                    <a:pt x="103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4" y="75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3" y="33"/>
                  </a:lnTo>
                  <a:lnTo>
                    <a:pt x="106" y="38"/>
                  </a:lnTo>
                  <a:lnTo>
                    <a:pt x="106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" name="Freeform 1802"/>
            <p:cNvSpPr>
              <a:spLocks/>
            </p:cNvSpPr>
            <p:nvPr/>
          </p:nvSpPr>
          <p:spPr bwMode="auto">
            <a:xfrm>
              <a:off x="2800" y="902"/>
              <a:ext cx="59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5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0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6" y="60"/>
                  </a:lnTo>
                  <a:lnTo>
                    <a:pt x="106" y="65"/>
                  </a:lnTo>
                  <a:lnTo>
                    <a:pt x="103" y="75"/>
                  </a:lnTo>
                  <a:lnTo>
                    <a:pt x="97" y="84"/>
                  </a:lnTo>
                  <a:lnTo>
                    <a:pt x="94" y="89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7" y="24"/>
                  </a:lnTo>
                  <a:lnTo>
                    <a:pt x="100" y="29"/>
                  </a:lnTo>
                  <a:lnTo>
                    <a:pt x="103" y="33"/>
                  </a:lnTo>
                  <a:lnTo>
                    <a:pt x="105" y="38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" name="Freeform 2056"/>
            <p:cNvSpPr>
              <a:spLocks/>
            </p:cNvSpPr>
            <p:nvPr/>
          </p:nvSpPr>
          <p:spPr bwMode="auto">
            <a:xfrm>
              <a:off x="2887" y="902"/>
              <a:ext cx="59" cy="59"/>
            </a:xfrm>
            <a:custGeom>
              <a:avLst/>
              <a:gdLst>
                <a:gd name="T0" fmla="*/ 9 w 109"/>
                <a:gd name="T1" fmla="*/ 5 h 108"/>
                <a:gd name="T2" fmla="*/ 9 w 109"/>
                <a:gd name="T3" fmla="*/ 5 h 108"/>
                <a:gd name="T4" fmla="*/ 9 w 109"/>
                <a:gd name="T5" fmla="*/ 6 h 108"/>
                <a:gd name="T6" fmla="*/ 9 w 109"/>
                <a:gd name="T7" fmla="*/ 7 h 108"/>
                <a:gd name="T8" fmla="*/ 9 w 109"/>
                <a:gd name="T9" fmla="*/ 8 h 108"/>
                <a:gd name="T10" fmla="*/ 9 w 109"/>
                <a:gd name="T11" fmla="*/ 8 h 108"/>
                <a:gd name="T12" fmla="*/ 8 w 109"/>
                <a:gd name="T13" fmla="*/ 8 h 108"/>
                <a:gd name="T14" fmla="*/ 8 w 109"/>
                <a:gd name="T15" fmla="*/ 9 h 108"/>
                <a:gd name="T16" fmla="*/ 6 w 109"/>
                <a:gd name="T17" fmla="*/ 9 h 108"/>
                <a:gd name="T18" fmla="*/ 6 w 109"/>
                <a:gd name="T19" fmla="*/ 9 h 108"/>
                <a:gd name="T20" fmla="*/ 6 w 109"/>
                <a:gd name="T21" fmla="*/ 9 h 108"/>
                <a:gd name="T22" fmla="*/ 5 w 109"/>
                <a:gd name="T23" fmla="*/ 9 h 108"/>
                <a:gd name="T24" fmla="*/ 5 w 109"/>
                <a:gd name="T25" fmla="*/ 9 h 108"/>
                <a:gd name="T26" fmla="*/ 4 w 109"/>
                <a:gd name="T27" fmla="*/ 9 h 108"/>
                <a:gd name="T28" fmla="*/ 3 w 109"/>
                <a:gd name="T29" fmla="*/ 9 h 108"/>
                <a:gd name="T30" fmla="*/ 2 w 109"/>
                <a:gd name="T31" fmla="*/ 9 h 108"/>
                <a:gd name="T32" fmla="*/ 2 w 109"/>
                <a:gd name="T33" fmla="*/ 8 h 108"/>
                <a:gd name="T34" fmla="*/ 2 w 109"/>
                <a:gd name="T35" fmla="*/ 8 h 108"/>
                <a:gd name="T36" fmla="*/ 1 w 109"/>
                <a:gd name="T37" fmla="*/ 8 h 108"/>
                <a:gd name="T38" fmla="*/ 1 w 109"/>
                <a:gd name="T39" fmla="*/ 7 h 108"/>
                <a:gd name="T40" fmla="*/ 1 w 109"/>
                <a:gd name="T41" fmla="*/ 7 h 108"/>
                <a:gd name="T42" fmla="*/ 1 w 109"/>
                <a:gd name="T43" fmla="*/ 6 h 108"/>
                <a:gd name="T44" fmla="*/ 1 w 109"/>
                <a:gd name="T45" fmla="*/ 6 h 108"/>
                <a:gd name="T46" fmla="*/ 0 w 109"/>
                <a:gd name="T47" fmla="*/ 5 h 108"/>
                <a:gd name="T48" fmla="*/ 0 w 109"/>
                <a:gd name="T49" fmla="*/ 5 h 108"/>
                <a:gd name="T50" fmla="*/ 0 w 109"/>
                <a:gd name="T51" fmla="*/ 4 h 108"/>
                <a:gd name="T52" fmla="*/ 1 w 109"/>
                <a:gd name="T53" fmla="*/ 4 h 108"/>
                <a:gd name="T54" fmla="*/ 1 w 109"/>
                <a:gd name="T55" fmla="*/ 3 h 108"/>
                <a:gd name="T56" fmla="*/ 1 w 109"/>
                <a:gd name="T57" fmla="*/ 2 h 108"/>
                <a:gd name="T58" fmla="*/ 1 w 109"/>
                <a:gd name="T59" fmla="*/ 2 h 108"/>
                <a:gd name="T60" fmla="*/ 2 w 109"/>
                <a:gd name="T61" fmla="*/ 2 h 108"/>
                <a:gd name="T62" fmla="*/ 2 w 109"/>
                <a:gd name="T63" fmla="*/ 1 h 108"/>
                <a:gd name="T64" fmla="*/ 3 w 109"/>
                <a:gd name="T65" fmla="*/ 1 h 108"/>
                <a:gd name="T66" fmla="*/ 3 w 109"/>
                <a:gd name="T67" fmla="*/ 1 h 108"/>
                <a:gd name="T68" fmla="*/ 3 w 109"/>
                <a:gd name="T69" fmla="*/ 1 h 108"/>
                <a:gd name="T70" fmla="*/ 4 w 109"/>
                <a:gd name="T71" fmla="*/ 1 h 108"/>
                <a:gd name="T72" fmla="*/ 5 w 109"/>
                <a:gd name="T73" fmla="*/ 0 h 108"/>
                <a:gd name="T74" fmla="*/ 5 w 109"/>
                <a:gd name="T75" fmla="*/ 1 h 108"/>
                <a:gd name="T76" fmla="*/ 6 w 109"/>
                <a:gd name="T77" fmla="*/ 1 h 108"/>
                <a:gd name="T78" fmla="*/ 8 w 109"/>
                <a:gd name="T79" fmla="*/ 1 h 108"/>
                <a:gd name="T80" fmla="*/ 8 w 109"/>
                <a:gd name="T81" fmla="*/ 1 h 108"/>
                <a:gd name="T82" fmla="*/ 8 w 109"/>
                <a:gd name="T83" fmla="*/ 2 h 108"/>
                <a:gd name="T84" fmla="*/ 9 w 109"/>
                <a:gd name="T85" fmla="*/ 2 h 108"/>
                <a:gd name="T86" fmla="*/ 9 w 109"/>
                <a:gd name="T87" fmla="*/ 3 h 108"/>
                <a:gd name="T88" fmla="*/ 9 w 109"/>
                <a:gd name="T89" fmla="*/ 3 h 108"/>
                <a:gd name="T90" fmla="*/ 9 w 109"/>
                <a:gd name="T91" fmla="*/ 3 h 108"/>
                <a:gd name="T92" fmla="*/ 9 w 109"/>
                <a:gd name="T93" fmla="*/ 4 h 108"/>
                <a:gd name="T94" fmla="*/ 9 w 109"/>
                <a:gd name="T95" fmla="*/ 4 h 108"/>
                <a:gd name="T96" fmla="*/ 9 w 109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" h="108">
                  <a:moveTo>
                    <a:pt x="109" y="54"/>
                  </a:moveTo>
                  <a:lnTo>
                    <a:pt x="109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7" y="89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80" y="102"/>
                  </a:lnTo>
                  <a:lnTo>
                    <a:pt x="76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5" y="108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5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10" y="84"/>
                  </a:lnTo>
                  <a:lnTo>
                    <a:pt x="8" y="80"/>
                  </a:lnTo>
                  <a:lnTo>
                    <a:pt x="5" y="75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5" y="0"/>
                  </a:lnTo>
                  <a:lnTo>
                    <a:pt x="65" y="1"/>
                  </a:lnTo>
                  <a:lnTo>
                    <a:pt x="76" y="4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4" y="17"/>
                  </a:lnTo>
                  <a:lnTo>
                    <a:pt x="100" y="24"/>
                  </a:lnTo>
                  <a:lnTo>
                    <a:pt x="103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9" y="48"/>
                  </a:lnTo>
                  <a:lnTo>
                    <a:pt x="109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" name="Freeform 2065"/>
            <p:cNvSpPr>
              <a:spLocks/>
            </p:cNvSpPr>
            <p:nvPr/>
          </p:nvSpPr>
          <p:spPr bwMode="auto">
            <a:xfrm>
              <a:off x="2887" y="961"/>
              <a:ext cx="59" cy="57"/>
            </a:xfrm>
            <a:custGeom>
              <a:avLst/>
              <a:gdLst>
                <a:gd name="T0" fmla="*/ 9 w 109"/>
                <a:gd name="T1" fmla="*/ 4 h 109"/>
                <a:gd name="T2" fmla="*/ 9 w 109"/>
                <a:gd name="T3" fmla="*/ 5 h 109"/>
                <a:gd name="T4" fmla="*/ 9 w 109"/>
                <a:gd name="T5" fmla="*/ 5 h 109"/>
                <a:gd name="T6" fmla="*/ 9 w 109"/>
                <a:gd name="T7" fmla="*/ 6 h 109"/>
                <a:gd name="T8" fmla="*/ 9 w 109"/>
                <a:gd name="T9" fmla="*/ 6 h 109"/>
                <a:gd name="T10" fmla="*/ 9 w 109"/>
                <a:gd name="T11" fmla="*/ 7 h 109"/>
                <a:gd name="T12" fmla="*/ 8 w 109"/>
                <a:gd name="T13" fmla="*/ 7 h 109"/>
                <a:gd name="T14" fmla="*/ 8 w 109"/>
                <a:gd name="T15" fmla="*/ 7 h 109"/>
                <a:gd name="T16" fmla="*/ 6 w 109"/>
                <a:gd name="T17" fmla="*/ 8 h 109"/>
                <a:gd name="T18" fmla="*/ 6 w 109"/>
                <a:gd name="T19" fmla="*/ 8 h 109"/>
                <a:gd name="T20" fmla="*/ 6 w 109"/>
                <a:gd name="T21" fmla="*/ 8 h 109"/>
                <a:gd name="T22" fmla="*/ 5 w 109"/>
                <a:gd name="T23" fmla="*/ 8 h 109"/>
                <a:gd name="T24" fmla="*/ 5 w 109"/>
                <a:gd name="T25" fmla="*/ 8 h 109"/>
                <a:gd name="T26" fmla="*/ 4 w 109"/>
                <a:gd name="T27" fmla="*/ 8 h 109"/>
                <a:gd name="T28" fmla="*/ 3 w 109"/>
                <a:gd name="T29" fmla="*/ 8 h 109"/>
                <a:gd name="T30" fmla="*/ 2 w 109"/>
                <a:gd name="T31" fmla="*/ 7 h 109"/>
                <a:gd name="T32" fmla="*/ 2 w 109"/>
                <a:gd name="T33" fmla="*/ 7 h 109"/>
                <a:gd name="T34" fmla="*/ 2 w 109"/>
                <a:gd name="T35" fmla="*/ 7 h 109"/>
                <a:gd name="T36" fmla="*/ 1 w 109"/>
                <a:gd name="T37" fmla="*/ 6 h 109"/>
                <a:gd name="T38" fmla="*/ 1 w 109"/>
                <a:gd name="T39" fmla="*/ 6 h 109"/>
                <a:gd name="T40" fmla="*/ 1 w 109"/>
                <a:gd name="T41" fmla="*/ 6 h 109"/>
                <a:gd name="T42" fmla="*/ 1 w 109"/>
                <a:gd name="T43" fmla="*/ 5 h 109"/>
                <a:gd name="T44" fmla="*/ 1 w 109"/>
                <a:gd name="T45" fmla="*/ 5 h 109"/>
                <a:gd name="T46" fmla="*/ 0 w 109"/>
                <a:gd name="T47" fmla="*/ 5 h 109"/>
                <a:gd name="T48" fmla="*/ 0 w 109"/>
                <a:gd name="T49" fmla="*/ 4 h 109"/>
                <a:gd name="T50" fmla="*/ 0 w 109"/>
                <a:gd name="T51" fmla="*/ 4 h 109"/>
                <a:gd name="T52" fmla="*/ 1 w 109"/>
                <a:gd name="T53" fmla="*/ 3 h 109"/>
                <a:gd name="T54" fmla="*/ 1 w 109"/>
                <a:gd name="T55" fmla="*/ 3 h 109"/>
                <a:gd name="T56" fmla="*/ 1 w 109"/>
                <a:gd name="T57" fmla="*/ 2 h 109"/>
                <a:gd name="T58" fmla="*/ 1 w 109"/>
                <a:gd name="T59" fmla="*/ 2 h 109"/>
                <a:gd name="T60" fmla="*/ 2 w 109"/>
                <a:gd name="T61" fmla="*/ 2 h 109"/>
                <a:gd name="T62" fmla="*/ 2 w 109"/>
                <a:gd name="T63" fmla="*/ 1 h 109"/>
                <a:gd name="T64" fmla="*/ 3 w 109"/>
                <a:gd name="T65" fmla="*/ 1 h 109"/>
                <a:gd name="T66" fmla="*/ 3 w 109"/>
                <a:gd name="T67" fmla="*/ 1 h 109"/>
                <a:gd name="T68" fmla="*/ 3 w 109"/>
                <a:gd name="T69" fmla="*/ 1 h 109"/>
                <a:gd name="T70" fmla="*/ 4 w 109"/>
                <a:gd name="T71" fmla="*/ 1 h 109"/>
                <a:gd name="T72" fmla="*/ 5 w 109"/>
                <a:gd name="T73" fmla="*/ 0 h 109"/>
                <a:gd name="T74" fmla="*/ 5 w 109"/>
                <a:gd name="T75" fmla="*/ 1 h 109"/>
                <a:gd name="T76" fmla="*/ 6 w 109"/>
                <a:gd name="T77" fmla="*/ 1 h 109"/>
                <a:gd name="T78" fmla="*/ 8 w 109"/>
                <a:gd name="T79" fmla="*/ 1 h 109"/>
                <a:gd name="T80" fmla="*/ 8 w 109"/>
                <a:gd name="T81" fmla="*/ 1 h 109"/>
                <a:gd name="T82" fmla="*/ 8 w 109"/>
                <a:gd name="T83" fmla="*/ 2 h 109"/>
                <a:gd name="T84" fmla="*/ 9 w 109"/>
                <a:gd name="T85" fmla="*/ 2 h 109"/>
                <a:gd name="T86" fmla="*/ 9 w 109"/>
                <a:gd name="T87" fmla="*/ 2 h 109"/>
                <a:gd name="T88" fmla="*/ 9 w 109"/>
                <a:gd name="T89" fmla="*/ 3 h 109"/>
                <a:gd name="T90" fmla="*/ 9 w 109"/>
                <a:gd name="T91" fmla="*/ 3 h 109"/>
                <a:gd name="T92" fmla="*/ 9 w 109"/>
                <a:gd name="T93" fmla="*/ 3 h 109"/>
                <a:gd name="T94" fmla="*/ 9 w 109"/>
                <a:gd name="T95" fmla="*/ 4 h 109"/>
                <a:gd name="T96" fmla="*/ 9 w 109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" h="109">
                  <a:moveTo>
                    <a:pt x="109" y="54"/>
                  </a:moveTo>
                  <a:lnTo>
                    <a:pt x="109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100" y="85"/>
                  </a:lnTo>
                  <a:lnTo>
                    <a:pt x="97" y="89"/>
                  </a:lnTo>
                  <a:lnTo>
                    <a:pt x="94" y="94"/>
                  </a:lnTo>
                  <a:lnTo>
                    <a:pt x="85" y="100"/>
                  </a:lnTo>
                  <a:lnTo>
                    <a:pt x="80" y="103"/>
                  </a:lnTo>
                  <a:lnTo>
                    <a:pt x="76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5" y="109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5" y="100"/>
                  </a:lnTo>
                  <a:lnTo>
                    <a:pt x="20" y="97"/>
                  </a:lnTo>
                  <a:lnTo>
                    <a:pt x="17" y="94"/>
                  </a:lnTo>
                  <a:lnTo>
                    <a:pt x="10" y="85"/>
                  </a:lnTo>
                  <a:lnTo>
                    <a:pt x="8" y="80"/>
                  </a:lnTo>
                  <a:lnTo>
                    <a:pt x="5" y="76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5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4" y="17"/>
                  </a:lnTo>
                  <a:lnTo>
                    <a:pt x="100" y="24"/>
                  </a:lnTo>
                  <a:lnTo>
                    <a:pt x="103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9" y="48"/>
                  </a:lnTo>
                  <a:lnTo>
                    <a:pt x="109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" name="Freeform 2074"/>
            <p:cNvSpPr>
              <a:spLocks/>
            </p:cNvSpPr>
            <p:nvPr/>
          </p:nvSpPr>
          <p:spPr bwMode="auto">
            <a:xfrm>
              <a:off x="2887" y="1018"/>
              <a:ext cx="59" cy="60"/>
            </a:xfrm>
            <a:custGeom>
              <a:avLst/>
              <a:gdLst>
                <a:gd name="T0" fmla="*/ 9 w 109"/>
                <a:gd name="T1" fmla="*/ 5 h 108"/>
                <a:gd name="T2" fmla="*/ 9 w 109"/>
                <a:gd name="T3" fmla="*/ 6 h 108"/>
                <a:gd name="T4" fmla="*/ 9 w 109"/>
                <a:gd name="T5" fmla="*/ 6 h 108"/>
                <a:gd name="T6" fmla="*/ 9 w 109"/>
                <a:gd name="T7" fmla="*/ 7 h 108"/>
                <a:gd name="T8" fmla="*/ 9 w 109"/>
                <a:gd name="T9" fmla="*/ 8 h 108"/>
                <a:gd name="T10" fmla="*/ 9 w 109"/>
                <a:gd name="T11" fmla="*/ 8 h 108"/>
                <a:gd name="T12" fmla="*/ 8 w 109"/>
                <a:gd name="T13" fmla="*/ 9 h 108"/>
                <a:gd name="T14" fmla="*/ 8 w 109"/>
                <a:gd name="T15" fmla="*/ 9 h 108"/>
                <a:gd name="T16" fmla="*/ 6 w 109"/>
                <a:gd name="T17" fmla="*/ 10 h 108"/>
                <a:gd name="T18" fmla="*/ 6 w 109"/>
                <a:gd name="T19" fmla="*/ 10 h 108"/>
                <a:gd name="T20" fmla="*/ 6 w 109"/>
                <a:gd name="T21" fmla="*/ 10 h 108"/>
                <a:gd name="T22" fmla="*/ 5 w 109"/>
                <a:gd name="T23" fmla="*/ 10 h 108"/>
                <a:gd name="T24" fmla="*/ 5 w 109"/>
                <a:gd name="T25" fmla="*/ 10 h 108"/>
                <a:gd name="T26" fmla="*/ 4 w 109"/>
                <a:gd name="T27" fmla="*/ 10 h 108"/>
                <a:gd name="T28" fmla="*/ 3 w 109"/>
                <a:gd name="T29" fmla="*/ 10 h 108"/>
                <a:gd name="T30" fmla="*/ 2 w 109"/>
                <a:gd name="T31" fmla="*/ 9 h 108"/>
                <a:gd name="T32" fmla="*/ 2 w 109"/>
                <a:gd name="T33" fmla="*/ 9 h 108"/>
                <a:gd name="T34" fmla="*/ 2 w 109"/>
                <a:gd name="T35" fmla="*/ 9 h 108"/>
                <a:gd name="T36" fmla="*/ 1 w 109"/>
                <a:gd name="T37" fmla="*/ 8 h 108"/>
                <a:gd name="T38" fmla="*/ 1 w 109"/>
                <a:gd name="T39" fmla="*/ 7 h 108"/>
                <a:gd name="T40" fmla="*/ 1 w 109"/>
                <a:gd name="T41" fmla="*/ 7 h 108"/>
                <a:gd name="T42" fmla="*/ 1 w 109"/>
                <a:gd name="T43" fmla="*/ 7 h 108"/>
                <a:gd name="T44" fmla="*/ 1 w 109"/>
                <a:gd name="T45" fmla="*/ 6 h 108"/>
                <a:gd name="T46" fmla="*/ 0 w 109"/>
                <a:gd name="T47" fmla="*/ 6 h 108"/>
                <a:gd name="T48" fmla="*/ 0 w 109"/>
                <a:gd name="T49" fmla="*/ 5 h 108"/>
                <a:gd name="T50" fmla="*/ 0 w 109"/>
                <a:gd name="T51" fmla="*/ 4 h 108"/>
                <a:gd name="T52" fmla="*/ 1 w 109"/>
                <a:gd name="T53" fmla="*/ 4 h 108"/>
                <a:gd name="T54" fmla="*/ 1 w 109"/>
                <a:gd name="T55" fmla="*/ 3 h 108"/>
                <a:gd name="T56" fmla="*/ 1 w 109"/>
                <a:gd name="T57" fmla="*/ 2 h 108"/>
                <a:gd name="T58" fmla="*/ 1 w 109"/>
                <a:gd name="T59" fmla="*/ 2 h 108"/>
                <a:gd name="T60" fmla="*/ 2 w 109"/>
                <a:gd name="T61" fmla="*/ 2 h 108"/>
                <a:gd name="T62" fmla="*/ 2 w 109"/>
                <a:gd name="T63" fmla="*/ 1 h 108"/>
                <a:gd name="T64" fmla="*/ 3 w 109"/>
                <a:gd name="T65" fmla="*/ 1 h 108"/>
                <a:gd name="T66" fmla="*/ 3 w 109"/>
                <a:gd name="T67" fmla="*/ 1 h 108"/>
                <a:gd name="T68" fmla="*/ 3 w 109"/>
                <a:gd name="T69" fmla="*/ 1 h 108"/>
                <a:gd name="T70" fmla="*/ 4 w 109"/>
                <a:gd name="T71" fmla="*/ 1 h 108"/>
                <a:gd name="T72" fmla="*/ 5 w 109"/>
                <a:gd name="T73" fmla="*/ 0 h 108"/>
                <a:gd name="T74" fmla="*/ 5 w 109"/>
                <a:gd name="T75" fmla="*/ 1 h 108"/>
                <a:gd name="T76" fmla="*/ 6 w 109"/>
                <a:gd name="T77" fmla="*/ 1 h 108"/>
                <a:gd name="T78" fmla="*/ 8 w 109"/>
                <a:gd name="T79" fmla="*/ 1 h 108"/>
                <a:gd name="T80" fmla="*/ 8 w 109"/>
                <a:gd name="T81" fmla="*/ 1 h 108"/>
                <a:gd name="T82" fmla="*/ 8 w 109"/>
                <a:gd name="T83" fmla="*/ 2 h 108"/>
                <a:gd name="T84" fmla="*/ 9 w 109"/>
                <a:gd name="T85" fmla="*/ 2 h 108"/>
                <a:gd name="T86" fmla="*/ 9 w 109"/>
                <a:gd name="T87" fmla="*/ 3 h 108"/>
                <a:gd name="T88" fmla="*/ 9 w 109"/>
                <a:gd name="T89" fmla="*/ 3 h 108"/>
                <a:gd name="T90" fmla="*/ 9 w 109"/>
                <a:gd name="T91" fmla="*/ 4 h 108"/>
                <a:gd name="T92" fmla="*/ 9 w 109"/>
                <a:gd name="T93" fmla="*/ 4 h 108"/>
                <a:gd name="T94" fmla="*/ 9 w 109"/>
                <a:gd name="T95" fmla="*/ 4 h 108"/>
                <a:gd name="T96" fmla="*/ 9 w 109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" h="108">
                  <a:moveTo>
                    <a:pt x="109" y="54"/>
                  </a:moveTo>
                  <a:lnTo>
                    <a:pt x="109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7" y="88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80" y="102"/>
                  </a:lnTo>
                  <a:lnTo>
                    <a:pt x="76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5" y="108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5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10" y="84"/>
                  </a:lnTo>
                  <a:lnTo>
                    <a:pt x="8" y="79"/>
                  </a:lnTo>
                  <a:lnTo>
                    <a:pt x="5" y="75"/>
                  </a:lnTo>
                  <a:lnTo>
                    <a:pt x="3" y="70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3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5" y="0"/>
                  </a:lnTo>
                  <a:lnTo>
                    <a:pt x="65" y="1"/>
                  </a:lnTo>
                  <a:lnTo>
                    <a:pt x="76" y="4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4" y="16"/>
                  </a:lnTo>
                  <a:lnTo>
                    <a:pt x="100" y="24"/>
                  </a:lnTo>
                  <a:lnTo>
                    <a:pt x="103" y="28"/>
                  </a:lnTo>
                  <a:lnTo>
                    <a:pt x="104" y="33"/>
                  </a:lnTo>
                  <a:lnTo>
                    <a:pt x="107" y="37"/>
                  </a:lnTo>
                  <a:lnTo>
                    <a:pt x="107" y="43"/>
                  </a:lnTo>
                  <a:lnTo>
                    <a:pt x="109" y="48"/>
                  </a:lnTo>
                  <a:lnTo>
                    <a:pt x="109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" name="Freeform 1540"/>
            <p:cNvSpPr>
              <a:spLocks/>
            </p:cNvSpPr>
            <p:nvPr/>
          </p:nvSpPr>
          <p:spPr bwMode="auto">
            <a:xfrm>
              <a:off x="2448" y="1194"/>
              <a:ext cx="59" cy="58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7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3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1" y="28"/>
                  </a:lnTo>
                  <a:lnTo>
                    <a:pt x="104" y="33"/>
                  </a:lnTo>
                  <a:lnTo>
                    <a:pt x="105" y="37"/>
                  </a:lnTo>
                  <a:lnTo>
                    <a:pt x="107" y="43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" name="Freeform 1549"/>
            <p:cNvSpPr>
              <a:spLocks/>
            </p:cNvSpPr>
            <p:nvPr/>
          </p:nvSpPr>
          <p:spPr bwMode="auto">
            <a:xfrm>
              <a:off x="2534" y="1194"/>
              <a:ext cx="60" cy="58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5 h 108"/>
                <a:gd name="T6" fmla="*/ 10 w 108"/>
                <a:gd name="T7" fmla="*/ 6 h 108"/>
                <a:gd name="T8" fmla="*/ 9 w 108"/>
                <a:gd name="T9" fmla="*/ 7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2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3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79"/>
                  </a:lnTo>
                  <a:lnTo>
                    <a:pt x="4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4" y="33"/>
                  </a:lnTo>
                  <a:lnTo>
                    <a:pt x="107" y="37"/>
                  </a:lnTo>
                  <a:lnTo>
                    <a:pt x="107" y="43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" name="Freeform 1558"/>
            <p:cNvSpPr>
              <a:spLocks/>
            </p:cNvSpPr>
            <p:nvPr/>
          </p:nvSpPr>
          <p:spPr bwMode="auto">
            <a:xfrm>
              <a:off x="2624" y="1194"/>
              <a:ext cx="60" cy="58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5 h 108"/>
                <a:gd name="T6" fmla="*/ 10 w 108"/>
                <a:gd name="T7" fmla="*/ 6 h 108"/>
                <a:gd name="T8" fmla="*/ 9 w 108"/>
                <a:gd name="T9" fmla="*/ 7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3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6"/>
                  </a:lnTo>
                  <a:lnTo>
                    <a:pt x="98" y="24"/>
                  </a:lnTo>
                  <a:lnTo>
                    <a:pt x="101" y="28"/>
                  </a:lnTo>
                  <a:lnTo>
                    <a:pt x="104" y="33"/>
                  </a:lnTo>
                  <a:lnTo>
                    <a:pt x="105" y="37"/>
                  </a:lnTo>
                  <a:lnTo>
                    <a:pt x="107" y="43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" name="Freeform 1567"/>
            <p:cNvSpPr>
              <a:spLocks/>
            </p:cNvSpPr>
            <p:nvPr/>
          </p:nvSpPr>
          <p:spPr bwMode="auto">
            <a:xfrm>
              <a:off x="2711" y="1194"/>
              <a:ext cx="59" cy="58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7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5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3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6" y="64"/>
                  </a:lnTo>
                  <a:lnTo>
                    <a:pt x="103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79"/>
                  </a:lnTo>
                  <a:lnTo>
                    <a:pt x="4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6" y="37"/>
                  </a:lnTo>
                  <a:lnTo>
                    <a:pt x="106" y="43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" name="Freeform 1576"/>
            <p:cNvSpPr>
              <a:spLocks/>
            </p:cNvSpPr>
            <p:nvPr/>
          </p:nvSpPr>
          <p:spPr bwMode="auto">
            <a:xfrm>
              <a:off x="2800" y="1194"/>
              <a:ext cx="59" cy="58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7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5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3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6" y="60"/>
                  </a:lnTo>
                  <a:lnTo>
                    <a:pt x="106" y="64"/>
                  </a:lnTo>
                  <a:lnTo>
                    <a:pt x="103" y="75"/>
                  </a:lnTo>
                  <a:lnTo>
                    <a:pt x="97" y="84"/>
                  </a:lnTo>
                  <a:lnTo>
                    <a:pt x="94" y="89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6"/>
                  </a:lnTo>
                  <a:lnTo>
                    <a:pt x="97" y="24"/>
                  </a:lnTo>
                  <a:lnTo>
                    <a:pt x="100" y="28"/>
                  </a:lnTo>
                  <a:lnTo>
                    <a:pt x="103" y="33"/>
                  </a:lnTo>
                  <a:lnTo>
                    <a:pt x="105" y="37"/>
                  </a:lnTo>
                  <a:lnTo>
                    <a:pt x="106" y="43"/>
                  </a:lnTo>
                  <a:lnTo>
                    <a:pt x="106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" name="Freeform 1585"/>
            <p:cNvSpPr>
              <a:spLocks/>
            </p:cNvSpPr>
            <p:nvPr/>
          </p:nvSpPr>
          <p:spPr bwMode="auto">
            <a:xfrm>
              <a:off x="2448" y="1136"/>
              <a:ext cx="59" cy="58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7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9 h 109"/>
                <a:gd name="T22" fmla="*/ 6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1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7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8" y="85"/>
                  </a:lnTo>
                  <a:lnTo>
                    <a:pt x="95" y="89"/>
                  </a:lnTo>
                  <a:lnTo>
                    <a:pt x="92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" name="Freeform 1594"/>
            <p:cNvSpPr>
              <a:spLocks/>
            </p:cNvSpPr>
            <p:nvPr/>
          </p:nvSpPr>
          <p:spPr bwMode="auto">
            <a:xfrm>
              <a:off x="2534" y="1136"/>
              <a:ext cx="60" cy="58"/>
            </a:xfrm>
            <a:custGeom>
              <a:avLst/>
              <a:gdLst>
                <a:gd name="T0" fmla="*/ 10 w 108"/>
                <a:gd name="T1" fmla="*/ 4 h 109"/>
                <a:gd name="T2" fmla="*/ 10 w 108"/>
                <a:gd name="T3" fmla="*/ 5 h 109"/>
                <a:gd name="T4" fmla="*/ 10 w 108"/>
                <a:gd name="T5" fmla="*/ 5 h 109"/>
                <a:gd name="T6" fmla="*/ 10 w 108"/>
                <a:gd name="T7" fmla="*/ 6 h 109"/>
                <a:gd name="T8" fmla="*/ 9 w 108"/>
                <a:gd name="T9" fmla="*/ 7 h 109"/>
                <a:gd name="T10" fmla="*/ 9 w 108"/>
                <a:gd name="T11" fmla="*/ 7 h 109"/>
                <a:gd name="T12" fmla="*/ 9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7 w 108"/>
                <a:gd name="T21" fmla="*/ 9 h 109"/>
                <a:gd name="T22" fmla="*/ 6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2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3 w 108"/>
                <a:gd name="T65" fmla="*/ 1 h 109"/>
                <a:gd name="T66" fmla="*/ 3 w 108"/>
                <a:gd name="T67" fmla="*/ 1 h 109"/>
                <a:gd name="T68" fmla="*/ 4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9 w 108"/>
                <a:gd name="T83" fmla="*/ 2 h 109"/>
                <a:gd name="T84" fmla="*/ 9 w 108"/>
                <a:gd name="T85" fmla="*/ 2 h 109"/>
                <a:gd name="T86" fmla="*/ 10 w 108"/>
                <a:gd name="T87" fmla="*/ 2 h 109"/>
                <a:gd name="T88" fmla="*/ 10 w 108"/>
                <a:gd name="T89" fmla="*/ 3 h 109"/>
                <a:gd name="T90" fmla="*/ 10 w 108"/>
                <a:gd name="T91" fmla="*/ 3 h 109"/>
                <a:gd name="T92" fmla="*/ 10 w 108"/>
                <a:gd name="T93" fmla="*/ 3 h 109"/>
                <a:gd name="T94" fmla="*/ 10 w 108"/>
                <a:gd name="T95" fmla="*/ 4 h 109"/>
                <a:gd name="T96" fmla="*/ 10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8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" name="Freeform 1603"/>
            <p:cNvSpPr>
              <a:spLocks/>
            </p:cNvSpPr>
            <p:nvPr/>
          </p:nvSpPr>
          <p:spPr bwMode="auto">
            <a:xfrm>
              <a:off x="2624" y="1136"/>
              <a:ext cx="60" cy="58"/>
            </a:xfrm>
            <a:custGeom>
              <a:avLst/>
              <a:gdLst>
                <a:gd name="T0" fmla="*/ 10 w 108"/>
                <a:gd name="T1" fmla="*/ 4 h 109"/>
                <a:gd name="T2" fmla="*/ 10 w 108"/>
                <a:gd name="T3" fmla="*/ 5 h 109"/>
                <a:gd name="T4" fmla="*/ 10 w 108"/>
                <a:gd name="T5" fmla="*/ 5 h 109"/>
                <a:gd name="T6" fmla="*/ 10 w 108"/>
                <a:gd name="T7" fmla="*/ 6 h 109"/>
                <a:gd name="T8" fmla="*/ 9 w 108"/>
                <a:gd name="T9" fmla="*/ 7 h 109"/>
                <a:gd name="T10" fmla="*/ 9 w 108"/>
                <a:gd name="T11" fmla="*/ 7 h 109"/>
                <a:gd name="T12" fmla="*/ 9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7 w 108"/>
                <a:gd name="T21" fmla="*/ 9 h 109"/>
                <a:gd name="T22" fmla="*/ 6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1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4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9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10 w 108"/>
                <a:gd name="T89" fmla="*/ 3 h 109"/>
                <a:gd name="T90" fmla="*/ 10 w 108"/>
                <a:gd name="T91" fmla="*/ 3 h 109"/>
                <a:gd name="T92" fmla="*/ 10 w 108"/>
                <a:gd name="T93" fmla="*/ 3 h 109"/>
                <a:gd name="T94" fmla="*/ 10 w 108"/>
                <a:gd name="T95" fmla="*/ 4 h 109"/>
                <a:gd name="T96" fmla="*/ 10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7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8" y="85"/>
                  </a:lnTo>
                  <a:lnTo>
                    <a:pt x="95" y="89"/>
                  </a:lnTo>
                  <a:lnTo>
                    <a:pt x="91" y="94"/>
                  </a:lnTo>
                  <a:lnTo>
                    <a:pt x="84" y="100"/>
                  </a:lnTo>
                  <a:lnTo>
                    <a:pt x="79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" name="Freeform 1612"/>
            <p:cNvSpPr>
              <a:spLocks/>
            </p:cNvSpPr>
            <p:nvPr/>
          </p:nvSpPr>
          <p:spPr bwMode="auto">
            <a:xfrm>
              <a:off x="2711" y="1136"/>
              <a:ext cx="59" cy="58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7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9 h 109"/>
                <a:gd name="T22" fmla="*/ 5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2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5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8" y="61"/>
                  </a:lnTo>
                  <a:lnTo>
                    <a:pt x="106" y="65"/>
                  </a:lnTo>
                  <a:lnTo>
                    <a:pt x="103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79" y="103"/>
                  </a:lnTo>
                  <a:lnTo>
                    <a:pt x="75" y="104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4" y="109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3" y="33"/>
                  </a:lnTo>
                  <a:lnTo>
                    <a:pt x="106" y="38"/>
                  </a:lnTo>
                  <a:lnTo>
                    <a:pt x="106" y="44"/>
                  </a:lnTo>
                  <a:lnTo>
                    <a:pt x="108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" name="Freeform 1622"/>
            <p:cNvSpPr>
              <a:spLocks/>
            </p:cNvSpPr>
            <p:nvPr/>
          </p:nvSpPr>
          <p:spPr bwMode="auto">
            <a:xfrm>
              <a:off x="2800" y="1135"/>
              <a:ext cx="59" cy="59"/>
            </a:xfrm>
            <a:custGeom>
              <a:avLst/>
              <a:gdLst>
                <a:gd name="T0" fmla="*/ 9 w 108"/>
                <a:gd name="T1" fmla="*/ 5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8 h 109"/>
                <a:gd name="T10" fmla="*/ 8 w 108"/>
                <a:gd name="T11" fmla="*/ 8 h 109"/>
                <a:gd name="T12" fmla="*/ 8 w 108"/>
                <a:gd name="T13" fmla="*/ 8 h 109"/>
                <a:gd name="T14" fmla="*/ 8 w 108"/>
                <a:gd name="T15" fmla="*/ 9 h 109"/>
                <a:gd name="T16" fmla="*/ 7 w 108"/>
                <a:gd name="T17" fmla="*/ 9 h 109"/>
                <a:gd name="T18" fmla="*/ 7 w 108"/>
                <a:gd name="T19" fmla="*/ 9 h 109"/>
                <a:gd name="T20" fmla="*/ 6 w 108"/>
                <a:gd name="T21" fmla="*/ 9 h 109"/>
                <a:gd name="T22" fmla="*/ 5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9 h 109"/>
                <a:gd name="T30" fmla="*/ 2 w 108"/>
                <a:gd name="T31" fmla="*/ 9 h 109"/>
                <a:gd name="T32" fmla="*/ 2 w 108"/>
                <a:gd name="T33" fmla="*/ 9 h 109"/>
                <a:gd name="T34" fmla="*/ 1 w 108"/>
                <a:gd name="T35" fmla="*/ 8 h 109"/>
                <a:gd name="T36" fmla="*/ 1 w 108"/>
                <a:gd name="T37" fmla="*/ 8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5 h 109"/>
                <a:gd name="T50" fmla="*/ 0 w 108"/>
                <a:gd name="T51" fmla="*/ 4 h 109"/>
                <a:gd name="T52" fmla="*/ 0 w 108"/>
                <a:gd name="T53" fmla="*/ 4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5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3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4 h 109"/>
                <a:gd name="T94" fmla="*/ 9 w 108"/>
                <a:gd name="T95" fmla="*/ 4 h 109"/>
                <a:gd name="T96" fmla="*/ 9 w 108"/>
                <a:gd name="T97" fmla="*/ 5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6" y="61"/>
                  </a:lnTo>
                  <a:lnTo>
                    <a:pt x="106" y="65"/>
                  </a:lnTo>
                  <a:lnTo>
                    <a:pt x="103" y="76"/>
                  </a:lnTo>
                  <a:lnTo>
                    <a:pt x="97" y="85"/>
                  </a:lnTo>
                  <a:lnTo>
                    <a:pt x="94" y="89"/>
                  </a:lnTo>
                  <a:lnTo>
                    <a:pt x="91" y="94"/>
                  </a:lnTo>
                  <a:lnTo>
                    <a:pt x="84" y="100"/>
                  </a:lnTo>
                  <a:lnTo>
                    <a:pt x="79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7" y="24"/>
                  </a:lnTo>
                  <a:lnTo>
                    <a:pt x="100" y="29"/>
                  </a:lnTo>
                  <a:lnTo>
                    <a:pt x="103" y="33"/>
                  </a:lnTo>
                  <a:lnTo>
                    <a:pt x="105" y="38"/>
                  </a:lnTo>
                  <a:lnTo>
                    <a:pt x="106" y="44"/>
                  </a:lnTo>
                  <a:lnTo>
                    <a:pt x="106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" name="Freeform 1631"/>
            <p:cNvSpPr>
              <a:spLocks/>
            </p:cNvSpPr>
            <p:nvPr/>
          </p:nvSpPr>
          <p:spPr bwMode="auto">
            <a:xfrm>
              <a:off x="2448" y="1078"/>
              <a:ext cx="59" cy="57"/>
            </a:xfrm>
            <a:custGeom>
              <a:avLst/>
              <a:gdLst>
                <a:gd name="T0" fmla="*/ 9 w 108"/>
                <a:gd name="T1" fmla="*/ 4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6 h 108"/>
                <a:gd name="T10" fmla="*/ 8 w 108"/>
                <a:gd name="T11" fmla="*/ 7 h 108"/>
                <a:gd name="T12" fmla="*/ 8 w 108"/>
                <a:gd name="T13" fmla="*/ 7 h 108"/>
                <a:gd name="T14" fmla="*/ 8 w 108"/>
                <a:gd name="T15" fmla="*/ 7 h 108"/>
                <a:gd name="T16" fmla="*/ 7 w 108"/>
                <a:gd name="T17" fmla="*/ 8 h 108"/>
                <a:gd name="T18" fmla="*/ 7 w 108"/>
                <a:gd name="T19" fmla="*/ 8 h 108"/>
                <a:gd name="T20" fmla="*/ 6 w 108"/>
                <a:gd name="T21" fmla="*/ 8 h 108"/>
                <a:gd name="T22" fmla="*/ 6 w 108"/>
                <a:gd name="T23" fmla="*/ 8 h 108"/>
                <a:gd name="T24" fmla="*/ 5 w 108"/>
                <a:gd name="T25" fmla="*/ 8 h 108"/>
                <a:gd name="T26" fmla="*/ 4 w 108"/>
                <a:gd name="T27" fmla="*/ 8 h 108"/>
                <a:gd name="T28" fmla="*/ 3 w 108"/>
                <a:gd name="T29" fmla="*/ 8 h 108"/>
                <a:gd name="T30" fmla="*/ 2 w 108"/>
                <a:gd name="T31" fmla="*/ 7 h 108"/>
                <a:gd name="T32" fmla="*/ 2 w 108"/>
                <a:gd name="T33" fmla="*/ 7 h 108"/>
                <a:gd name="T34" fmla="*/ 1 w 108"/>
                <a:gd name="T35" fmla="*/ 7 h 108"/>
                <a:gd name="T36" fmla="*/ 1 w 108"/>
                <a:gd name="T37" fmla="*/ 6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4 h 108"/>
                <a:gd name="T50" fmla="*/ 0 w 108"/>
                <a:gd name="T51" fmla="*/ 4 h 108"/>
                <a:gd name="T52" fmla="*/ 0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3 h 108"/>
                <a:gd name="T94" fmla="*/ 9 w 108"/>
                <a:gd name="T95" fmla="*/ 4 h 108"/>
                <a:gd name="T96" fmla="*/ 9 w 108"/>
                <a:gd name="T97" fmla="*/ 4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" name="Freeform 1640"/>
            <p:cNvSpPr>
              <a:spLocks/>
            </p:cNvSpPr>
            <p:nvPr/>
          </p:nvSpPr>
          <p:spPr bwMode="auto">
            <a:xfrm>
              <a:off x="2534" y="1078"/>
              <a:ext cx="60" cy="57"/>
            </a:xfrm>
            <a:custGeom>
              <a:avLst/>
              <a:gdLst>
                <a:gd name="T0" fmla="*/ 10 w 108"/>
                <a:gd name="T1" fmla="*/ 4 h 108"/>
                <a:gd name="T2" fmla="*/ 10 w 108"/>
                <a:gd name="T3" fmla="*/ 5 h 108"/>
                <a:gd name="T4" fmla="*/ 10 w 108"/>
                <a:gd name="T5" fmla="*/ 5 h 108"/>
                <a:gd name="T6" fmla="*/ 10 w 108"/>
                <a:gd name="T7" fmla="*/ 6 h 108"/>
                <a:gd name="T8" fmla="*/ 9 w 108"/>
                <a:gd name="T9" fmla="*/ 6 h 108"/>
                <a:gd name="T10" fmla="*/ 9 w 108"/>
                <a:gd name="T11" fmla="*/ 7 h 108"/>
                <a:gd name="T12" fmla="*/ 9 w 108"/>
                <a:gd name="T13" fmla="*/ 7 h 108"/>
                <a:gd name="T14" fmla="*/ 8 w 108"/>
                <a:gd name="T15" fmla="*/ 7 h 108"/>
                <a:gd name="T16" fmla="*/ 7 w 108"/>
                <a:gd name="T17" fmla="*/ 8 h 108"/>
                <a:gd name="T18" fmla="*/ 7 w 108"/>
                <a:gd name="T19" fmla="*/ 8 h 108"/>
                <a:gd name="T20" fmla="*/ 7 w 108"/>
                <a:gd name="T21" fmla="*/ 8 h 108"/>
                <a:gd name="T22" fmla="*/ 6 w 108"/>
                <a:gd name="T23" fmla="*/ 8 h 108"/>
                <a:gd name="T24" fmla="*/ 5 w 108"/>
                <a:gd name="T25" fmla="*/ 8 h 108"/>
                <a:gd name="T26" fmla="*/ 4 w 108"/>
                <a:gd name="T27" fmla="*/ 8 h 108"/>
                <a:gd name="T28" fmla="*/ 3 w 108"/>
                <a:gd name="T29" fmla="*/ 8 h 108"/>
                <a:gd name="T30" fmla="*/ 2 w 108"/>
                <a:gd name="T31" fmla="*/ 7 h 108"/>
                <a:gd name="T32" fmla="*/ 2 w 108"/>
                <a:gd name="T33" fmla="*/ 7 h 108"/>
                <a:gd name="T34" fmla="*/ 2 w 108"/>
                <a:gd name="T35" fmla="*/ 7 h 108"/>
                <a:gd name="T36" fmla="*/ 1 w 108"/>
                <a:gd name="T37" fmla="*/ 6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4 h 108"/>
                <a:gd name="T50" fmla="*/ 0 w 108"/>
                <a:gd name="T51" fmla="*/ 4 h 108"/>
                <a:gd name="T52" fmla="*/ 1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2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3 h 108"/>
                <a:gd name="T94" fmla="*/ 10 w 108"/>
                <a:gd name="T95" fmla="*/ 4 h 108"/>
                <a:gd name="T96" fmla="*/ 10 w 108"/>
                <a:gd name="T97" fmla="*/ 4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4" y="75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8" name="Freeform 1649"/>
            <p:cNvSpPr>
              <a:spLocks/>
            </p:cNvSpPr>
            <p:nvPr/>
          </p:nvSpPr>
          <p:spPr bwMode="auto">
            <a:xfrm>
              <a:off x="2624" y="1078"/>
              <a:ext cx="60" cy="57"/>
            </a:xfrm>
            <a:custGeom>
              <a:avLst/>
              <a:gdLst>
                <a:gd name="T0" fmla="*/ 10 w 108"/>
                <a:gd name="T1" fmla="*/ 4 h 108"/>
                <a:gd name="T2" fmla="*/ 10 w 108"/>
                <a:gd name="T3" fmla="*/ 5 h 108"/>
                <a:gd name="T4" fmla="*/ 10 w 108"/>
                <a:gd name="T5" fmla="*/ 5 h 108"/>
                <a:gd name="T6" fmla="*/ 10 w 108"/>
                <a:gd name="T7" fmla="*/ 6 h 108"/>
                <a:gd name="T8" fmla="*/ 9 w 108"/>
                <a:gd name="T9" fmla="*/ 6 h 108"/>
                <a:gd name="T10" fmla="*/ 9 w 108"/>
                <a:gd name="T11" fmla="*/ 7 h 108"/>
                <a:gd name="T12" fmla="*/ 9 w 108"/>
                <a:gd name="T13" fmla="*/ 7 h 108"/>
                <a:gd name="T14" fmla="*/ 8 w 108"/>
                <a:gd name="T15" fmla="*/ 7 h 108"/>
                <a:gd name="T16" fmla="*/ 7 w 108"/>
                <a:gd name="T17" fmla="*/ 8 h 108"/>
                <a:gd name="T18" fmla="*/ 7 w 108"/>
                <a:gd name="T19" fmla="*/ 8 h 108"/>
                <a:gd name="T20" fmla="*/ 7 w 108"/>
                <a:gd name="T21" fmla="*/ 8 h 108"/>
                <a:gd name="T22" fmla="*/ 6 w 108"/>
                <a:gd name="T23" fmla="*/ 8 h 108"/>
                <a:gd name="T24" fmla="*/ 5 w 108"/>
                <a:gd name="T25" fmla="*/ 8 h 108"/>
                <a:gd name="T26" fmla="*/ 4 w 108"/>
                <a:gd name="T27" fmla="*/ 8 h 108"/>
                <a:gd name="T28" fmla="*/ 3 w 108"/>
                <a:gd name="T29" fmla="*/ 8 h 108"/>
                <a:gd name="T30" fmla="*/ 2 w 108"/>
                <a:gd name="T31" fmla="*/ 7 h 108"/>
                <a:gd name="T32" fmla="*/ 2 w 108"/>
                <a:gd name="T33" fmla="*/ 7 h 108"/>
                <a:gd name="T34" fmla="*/ 1 w 108"/>
                <a:gd name="T35" fmla="*/ 7 h 108"/>
                <a:gd name="T36" fmla="*/ 1 w 108"/>
                <a:gd name="T37" fmla="*/ 6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4 h 108"/>
                <a:gd name="T50" fmla="*/ 0 w 108"/>
                <a:gd name="T51" fmla="*/ 4 h 108"/>
                <a:gd name="T52" fmla="*/ 0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3 h 108"/>
                <a:gd name="T94" fmla="*/ 10 w 108"/>
                <a:gd name="T95" fmla="*/ 4 h 108"/>
                <a:gd name="T96" fmla="*/ 10 w 108"/>
                <a:gd name="T97" fmla="*/ 4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" name="Freeform 1658"/>
            <p:cNvSpPr>
              <a:spLocks/>
            </p:cNvSpPr>
            <p:nvPr/>
          </p:nvSpPr>
          <p:spPr bwMode="auto">
            <a:xfrm>
              <a:off x="2711" y="1078"/>
              <a:ext cx="59" cy="57"/>
            </a:xfrm>
            <a:custGeom>
              <a:avLst/>
              <a:gdLst>
                <a:gd name="T0" fmla="*/ 9 w 108"/>
                <a:gd name="T1" fmla="*/ 4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6 h 108"/>
                <a:gd name="T10" fmla="*/ 8 w 108"/>
                <a:gd name="T11" fmla="*/ 7 h 108"/>
                <a:gd name="T12" fmla="*/ 8 w 108"/>
                <a:gd name="T13" fmla="*/ 7 h 108"/>
                <a:gd name="T14" fmla="*/ 8 w 108"/>
                <a:gd name="T15" fmla="*/ 7 h 108"/>
                <a:gd name="T16" fmla="*/ 7 w 108"/>
                <a:gd name="T17" fmla="*/ 8 h 108"/>
                <a:gd name="T18" fmla="*/ 7 w 108"/>
                <a:gd name="T19" fmla="*/ 8 h 108"/>
                <a:gd name="T20" fmla="*/ 6 w 108"/>
                <a:gd name="T21" fmla="*/ 8 h 108"/>
                <a:gd name="T22" fmla="*/ 5 w 108"/>
                <a:gd name="T23" fmla="*/ 8 h 108"/>
                <a:gd name="T24" fmla="*/ 5 w 108"/>
                <a:gd name="T25" fmla="*/ 8 h 108"/>
                <a:gd name="T26" fmla="*/ 4 w 108"/>
                <a:gd name="T27" fmla="*/ 8 h 108"/>
                <a:gd name="T28" fmla="*/ 3 w 108"/>
                <a:gd name="T29" fmla="*/ 8 h 108"/>
                <a:gd name="T30" fmla="*/ 2 w 108"/>
                <a:gd name="T31" fmla="*/ 7 h 108"/>
                <a:gd name="T32" fmla="*/ 2 w 108"/>
                <a:gd name="T33" fmla="*/ 7 h 108"/>
                <a:gd name="T34" fmla="*/ 2 w 108"/>
                <a:gd name="T35" fmla="*/ 7 h 108"/>
                <a:gd name="T36" fmla="*/ 1 w 108"/>
                <a:gd name="T37" fmla="*/ 6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4 h 108"/>
                <a:gd name="T50" fmla="*/ 0 w 108"/>
                <a:gd name="T51" fmla="*/ 4 h 108"/>
                <a:gd name="T52" fmla="*/ 1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3 h 108"/>
                <a:gd name="T94" fmla="*/ 9 w 108"/>
                <a:gd name="T95" fmla="*/ 4 h 108"/>
                <a:gd name="T96" fmla="*/ 9 w 108"/>
                <a:gd name="T97" fmla="*/ 4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6" y="65"/>
                  </a:lnTo>
                  <a:lnTo>
                    <a:pt x="103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4" y="75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3" y="33"/>
                  </a:lnTo>
                  <a:lnTo>
                    <a:pt x="106" y="38"/>
                  </a:lnTo>
                  <a:lnTo>
                    <a:pt x="106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" name="Freeform 1667"/>
            <p:cNvSpPr>
              <a:spLocks/>
            </p:cNvSpPr>
            <p:nvPr/>
          </p:nvSpPr>
          <p:spPr bwMode="auto">
            <a:xfrm>
              <a:off x="2800" y="1078"/>
              <a:ext cx="59" cy="57"/>
            </a:xfrm>
            <a:custGeom>
              <a:avLst/>
              <a:gdLst>
                <a:gd name="T0" fmla="*/ 9 w 108"/>
                <a:gd name="T1" fmla="*/ 4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6 h 108"/>
                <a:gd name="T10" fmla="*/ 8 w 108"/>
                <a:gd name="T11" fmla="*/ 7 h 108"/>
                <a:gd name="T12" fmla="*/ 8 w 108"/>
                <a:gd name="T13" fmla="*/ 7 h 108"/>
                <a:gd name="T14" fmla="*/ 8 w 108"/>
                <a:gd name="T15" fmla="*/ 7 h 108"/>
                <a:gd name="T16" fmla="*/ 7 w 108"/>
                <a:gd name="T17" fmla="*/ 8 h 108"/>
                <a:gd name="T18" fmla="*/ 7 w 108"/>
                <a:gd name="T19" fmla="*/ 8 h 108"/>
                <a:gd name="T20" fmla="*/ 6 w 108"/>
                <a:gd name="T21" fmla="*/ 8 h 108"/>
                <a:gd name="T22" fmla="*/ 5 w 108"/>
                <a:gd name="T23" fmla="*/ 8 h 108"/>
                <a:gd name="T24" fmla="*/ 5 w 108"/>
                <a:gd name="T25" fmla="*/ 8 h 108"/>
                <a:gd name="T26" fmla="*/ 4 w 108"/>
                <a:gd name="T27" fmla="*/ 8 h 108"/>
                <a:gd name="T28" fmla="*/ 3 w 108"/>
                <a:gd name="T29" fmla="*/ 8 h 108"/>
                <a:gd name="T30" fmla="*/ 2 w 108"/>
                <a:gd name="T31" fmla="*/ 7 h 108"/>
                <a:gd name="T32" fmla="*/ 2 w 108"/>
                <a:gd name="T33" fmla="*/ 7 h 108"/>
                <a:gd name="T34" fmla="*/ 1 w 108"/>
                <a:gd name="T35" fmla="*/ 7 h 108"/>
                <a:gd name="T36" fmla="*/ 1 w 108"/>
                <a:gd name="T37" fmla="*/ 6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4 h 108"/>
                <a:gd name="T50" fmla="*/ 0 w 108"/>
                <a:gd name="T51" fmla="*/ 4 h 108"/>
                <a:gd name="T52" fmla="*/ 0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3 h 108"/>
                <a:gd name="T94" fmla="*/ 9 w 108"/>
                <a:gd name="T95" fmla="*/ 4 h 108"/>
                <a:gd name="T96" fmla="*/ 9 w 108"/>
                <a:gd name="T97" fmla="*/ 4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6" y="60"/>
                  </a:lnTo>
                  <a:lnTo>
                    <a:pt x="106" y="65"/>
                  </a:lnTo>
                  <a:lnTo>
                    <a:pt x="103" y="75"/>
                  </a:lnTo>
                  <a:lnTo>
                    <a:pt x="97" y="84"/>
                  </a:lnTo>
                  <a:lnTo>
                    <a:pt x="94" y="89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7" y="24"/>
                  </a:lnTo>
                  <a:lnTo>
                    <a:pt x="100" y="29"/>
                  </a:lnTo>
                  <a:lnTo>
                    <a:pt x="103" y="33"/>
                  </a:lnTo>
                  <a:lnTo>
                    <a:pt x="105" y="38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" name="Freeform 2083"/>
            <p:cNvSpPr>
              <a:spLocks/>
            </p:cNvSpPr>
            <p:nvPr/>
          </p:nvSpPr>
          <p:spPr bwMode="auto">
            <a:xfrm>
              <a:off x="2887" y="1078"/>
              <a:ext cx="59" cy="58"/>
            </a:xfrm>
            <a:custGeom>
              <a:avLst/>
              <a:gdLst>
                <a:gd name="T0" fmla="*/ 9 w 109"/>
                <a:gd name="T1" fmla="*/ 5 h 108"/>
                <a:gd name="T2" fmla="*/ 9 w 109"/>
                <a:gd name="T3" fmla="*/ 5 h 108"/>
                <a:gd name="T4" fmla="*/ 9 w 109"/>
                <a:gd name="T5" fmla="*/ 5 h 108"/>
                <a:gd name="T6" fmla="*/ 9 w 109"/>
                <a:gd name="T7" fmla="*/ 6 h 108"/>
                <a:gd name="T8" fmla="*/ 9 w 109"/>
                <a:gd name="T9" fmla="*/ 7 h 108"/>
                <a:gd name="T10" fmla="*/ 9 w 109"/>
                <a:gd name="T11" fmla="*/ 8 h 108"/>
                <a:gd name="T12" fmla="*/ 8 w 109"/>
                <a:gd name="T13" fmla="*/ 8 h 108"/>
                <a:gd name="T14" fmla="*/ 8 w 109"/>
                <a:gd name="T15" fmla="*/ 8 h 108"/>
                <a:gd name="T16" fmla="*/ 6 w 109"/>
                <a:gd name="T17" fmla="*/ 9 h 108"/>
                <a:gd name="T18" fmla="*/ 6 w 109"/>
                <a:gd name="T19" fmla="*/ 9 h 108"/>
                <a:gd name="T20" fmla="*/ 6 w 109"/>
                <a:gd name="T21" fmla="*/ 9 h 108"/>
                <a:gd name="T22" fmla="*/ 5 w 109"/>
                <a:gd name="T23" fmla="*/ 9 h 108"/>
                <a:gd name="T24" fmla="*/ 5 w 109"/>
                <a:gd name="T25" fmla="*/ 9 h 108"/>
                <a:gd name="T26" fmla="*/ 4 w 109"/>
                <a:gd name="T27" fmla="*/ 9 h 108"/>
                <a:gd name="T28" fmla="*/ 3 w 109"/>
                <a:gd name="T29" fmla="*/ 9 h 108"/>
                <a:gd name="T30" fmla="*/ 2 w 109"/>
                <a:gd name="T31" fmla="*/ 8 h 108"/>
                <a:gd name="T32" fmla="*/ 2 w 109"/>
                <a:gd name="T33" fmla="*/ 8 h 108"/>
                <a:gd name="T34" fmla="*/ 2 w 109"/>
                <a:gd name="T35" fmla="*/ 8 h 108"/>
                <a:gd name="T36" fmla="*/ 1 w 109"/>
                <a:gd name="T37" fmla="*/ 7 h 108"/>
                <a:gd name="T38" fmla="*/ 1 w 109"/>
                <a:gd name="T39" fmla="*/ 6 h 108"/>
                <a:gd name="T40" fmla="*/ 1 w 109"/>
                <a:gd name="T41" fmla="*/ 6 h 108"/>
                <a:gd name="T42" fmla="*/ 1 w 109"/>
                <a:gd name="T43" fmla="*/ 6 h 108"/>
                <a:gd name="T44" fmla="*/ 1 w 109"/>
                <a:gd name="T45" fmla="*/ 5 h 108"/>
                <a:gd name="T46" fmla="*/ 0 w 109"/>
                <a:gd name="T47" fmla="*/ 5 h 108"/>
                <a:gd name="T48" fmla="*/ 0 w 109"/>
                <a:gd name="T49" fmla="*/ 5 h 108"/>
                <a:gd name="T50" fmla="*/ 0 w 109"/>
                <a:gd name="T51" fmla="*/ 4 h 108"/>
                <a:gd name="T52" fmla="*/ 1 w 109"/>
                <a:gd name="T53" fmla="*/ 4 h 108"/>
                <a:gd name="T54" fmla="*/ 1 w 109"/>
                <a:gd name="T55" fmla="*/ 3 h 108"/>
                <a:gd name="T56" fmla="*/ 1 w 109"/>
                <a:gd name="T57" fmla="*/ 2 h 108"/>
                <a:gd name="T58" fmla="*/ 1 w 109"/>
                <a:gd name="T59" fmla="*/ 2 h 108"/>
                <a:gd name="T60" fmla="*/ 2 w 109"/>
                <a:gd name="T61" fmla="*/ 2 h 108"/>
                <a:gd name="T62" fmla="*/ 2 w 109"/>
                <a:gd name="T63" fmla="*/ 1 h 108"/>
                <a:gd name="T64" fmla="*/ 3 w 109"/>
                <a:gd name="T65" fmla="*/ 1 h 108"/>
                <a:gd name="T66" fmla="*/ 3 w 109"/>
                <a:gd name="T67" fmla="*/ 1 h 108"/>
                <a:gd name="T68" fmla="*/ 3 w 109"/>
                <a:gd name="T69" fmla="*/ 1 h 108"/>
                <a:gd name="T70" fmla="*/ 4 w 109"/>
                <a:gd name="T71" fmla="*/ 1 h 108"/>
                <a:gd name="T72" fmla="*/ 5 w 109"/>
                <a:gd name="T73" fmla="*/ 0 h 108"/>
                <a:gd name="T74" fmla="*/ 5 w 109"/>
                <a:gd name="T75" fmla="*/ 1 h 108"/>
                <a:gd name="T76" fmla="*/ 6 w 109"/>
                <a:gd name="T77" fmla="*/ 1 h 108"/>
                <a:gd name="T78" fmla="*/ 8 w 109"/>
                <a:gd name="T79" fmla="*/ 1 h 108"/>
                <a:gd name="T80" fmla="*/ 8 w 109"/>
                <a:gd name="T81" fmla="*/ 1 h 108"/>
                <a:gd name="T82" fmla="*/ 8 w 109"/>
                <a:gd name="T83" fmla="*/ 2 h 108"/>
                <a:gd name="T84" fmla="*/ 9 w 109"/>
                <a:gd name="T85" fmla="*/ 2 h 108"/>
                <a:gd name="T86" fmla="*/ 9 w 109"/>
                <a:gd name="T87" fmla="*/ 3 h 108"/>
                <a:gd name="T88" fmla="*/ 9 w 109"/>
                <a:gd name="T89" fmla="*/ 3 h 108"/>
                <a:gd name="T90" fmla="*/ 9 w 109"/>
                <a:gd name="T91" fmla="*/ 3 h 108"/>
                <a:gd name="T92" fmla="*/ 9 w 109"/>
                <a:gd name="T93" fmla="*/ 4 h 108"/>
                <a:gd name="T94" fmla="*/ 9 w 109"/>
                <a:gd name="T95" fmla="*/ 4 h 108"/>
                <a:gd name="T96" fmla="*/ 9 w 109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" h="108">
                  <a:moveTo>
                    <a:pt x="109" y="54"/>
                  </a:moveTo>
                  <a:lnTo>
                    <a:pt x="109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7" y="89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80" y="102"/>
                  </a:lnTo>
                  <a:lnTo>
                    <a:pt x="76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5" y="108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5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10" y="84"/>
                  </a:lnTo>
                  <a:lnTo>
                    <a:pt x="8" y="80"/>
                  </a:lnTo>
                  <a:lnTo>
                    <a:pt x="5" y="75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5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4" y="17"/>
                  </a:lnTo>
                  <a:lnTo>
                    <a:pt x="100" y="24"/>
                  </a:lnTo>
                  <a:lnTo>
                    <a:pt x="103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9" y="48"/>
                  </a:lnTo>
                  <a:lnTo>
                    <a:pt x="109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" name="Freeform 2092"/>
            <p:cNvSpPr>
              <a:spLocks/>
            </p:cNvSpPr>
            <p:nvPr/>
          </p:nvSpPr>
          <p:spPr bwMode="auto">
            <a:xfrm>
              <a:off x="2887" y="1136"/>
              <a:ext cx="59" cy="58"/>
            </a:xfrm>
            <a:custGeom>
              <a:avLst/>
              <a:gdLst>
                <a:gd name="T0" fmla="*/ 9 w 109"/>
                <a:gd name="T1" fmla="*/ 4 h 109"/>
                <a:gd name="T2" fmla="*/ 9 w 109"/>
                <a:gd name="T3" fmla="*/ 5 h 109"/>
                <a:gd name="T4" fmla="*/ 9 w 109"/>
                <a:gd name="T5" fmla="*/ 5 h 109"/>
                <a:gd name="T6" fmla="*/ 9 w 109"/>
                <a:gd name="T7" fmla="*/ 6 h 109"/>
                <a:gd name="T8" fmla="*/ 9 w 109"/>
                <a:gd name="T9" fmla="*/ 7 h 109"/>
                <a:gd name="T10" fmla="*/ 9 w 109"/>
                <a:gd name="T11" fmla="*/ 7 h 109"/>
                <a:gd name="T12" fmla="*/ 8 w 109"/>
                <a:gd name="T13" fmla="*/ 7 h 109"/>
                <a:gd name="T14" fmla="*/ 8 w 109"/>
                <a:gd name="T15" fmla="*/ 8 h 109"/>
                <a:gd name="T16" fmla="*/ 6 w 109"/>
                <a:gd name="T17" fmla="*/ 8 h 109"/>
                <a:gd name="T18" fmla="*/ 6 w 109"/>
                <a:gd name="T19" fmla="*/ 8 h 109"/>
                <a:gd name="T20" fmla="*/ 6 w 109"/>
                <a:gd name="T21" fmla="*/ 9 h 109"/>
                <a:gd name="T22" fmla="*/ 5 w 109"/>
                <a:gd name="T23" fmla="*/ 9 h 109"/>
                <a:gd name="T24" fmla="*/ 5 w 109"/>
                <a:gd name="T25" fmla="*/ 9 h 109"/>
                <a:gd name="T26" fmla="*/ 4 w 109"/>
                <a:gd name="T27" fmla="*/ 9 h 109"/>
                <a:gd name="T28" fmla="*/ 3 w 109"/>
                <a:gd name="T29" fmla="*/ 8 h 109"/>
                <a:gd name="T30" fmla="*/ 2 w 109"/>
                <a:gd name="T31" fmla="*/ 8 h 109"/>
                <a:gd name="T32" fmla="*/ 2 w 109"/>
                <a:gd name="T33" fmla="*/ 8 h 109"/>
                <a:gd name="T34" fmla="*/ 2 w 109"/>
                <a:gd name="T35" fmla="*/ 7 h 109"/>
                <a:gd name="T36" fmla="*/ 1 w 109"/>
                <a:gd name="T37" fmla="*/ 7 h 109"/>
                <a:gd name="T38" fmla="*/ 1 w 109"/>
                <a:gd name="T39" fmla="*/ 6 h 109"/>
                <a:gd name="T40" fmla="*/ 1 w 109"/>
                <a:gd name="T41" fmla="*/ 6 h 109"/>
                <a:gd name="T42" fmla="*/ 1 w 109"/>
                <a:gd name="T43" fmla="*/ 6 h 109"/>
                <a:gd name="T44" fmla="*/ 1 w 109"/>
                <a:gd name="T45" fmla="*/ 5 h 109"/>
                <a:gd name="T46" fmla="*/ 0 w 109"/>
                <a:gd name="T47" fmla="*/ 5 h 109"/>
                <a:gd name="T48" fmla="*/ 0 w 109"/>
                <a:gd name="T49" fmla="*/ 4 h 109"/>
                <a:gd name="T50" fmla="*/ 0 w 109"/>
                <a:gd name="T51" fmla="*/ 4 h 109"/>
                <a:gd name="T52" fmla="*/ 1 w 109"/>
                <a:gd name="T53" fmla="*/ 3 h 109"/>
                <a:gd name="T54" fmla="*/ 1 w 109"/>
                <a:gd name="T55" fmla="*/ 3 h 109"/>
                <a:gd name="T56" fmla="*/ 1 w 109"/>
                <a:gd name="T57" fmla="*/ 2 h 109"/>
                <a:gd name="T58" fmla="*/ 1 w 109"/>
                <a:gd name="T59" fmla="*/ 2 h 109"/>
                <a:gd name="T60" fmla="*/ 2 w 109"/>
                <a:gd name="T61" fmla="*/ 2 h 109"/>
                <a:gd name="T62" fmla="*/ 2 w 109"/>
                <a:gd name="T63" fmla="*/ 1 h 109"/>
                <a:gd name="T64" fmla="*/ 3 w 109"/>
                <a:gd name="T65" fmla="*/ 1 h 109"/>
                <a:gd name="T66" fmla="*/ 3 w 109"/>
                <a:gd name="T67" fmla="*/ 1 h 109"/>
                <a:gd name="T68" fmla="*/ 3 w 109"/>
                <a:gd name="T69" fmla="*/ 1 h 109"/>
                <a:gd name="T70" fmla="*/ 4 w 109"/>
                <a:gd name="T71" fmla="*/ 1 h 109"/>
                <a:gd name="T72" fmla="*/ 5 w 109"/>
                <a:gd name="T73" fmla="*/ 0 h 109"/>
                <a:gd name="T74" fmla="*/ 5 w 109"/>
                <a:gd name="T75" fmla="*/ 1 h 109"/>
                <a:gd name="T76" fmla="*/ 6 w 109"/>
                <a:gd name="T77" fmla="*/ 1 h 109"/>
                <a:gd name="T78" fmla="*/ 8 w 109"/>
                <a:gd name="T79" fmla="*/ 1 h 109"/>
                <a:gd name="T80" fmla="*/ 8 w 109"/>
                <a:gd name="T81" fmla="*/ 1 h 109"/>
                <a:gd name="T82" fmla="*/ 8 w 109"/>
                <a:gd name="T83" fmla="*/ 2 h 109"/>
                <a:gd name="T84" fmla="*/ 9 w 109"/>
                <a:gd name="T85" fmla="*/ 2 h 109"/>
                <a:gd name="T86" fmla="*/ 9 w 109"/>
                <a:gd name="T87" fmla="*/ 2 h 109"/>
                <a:gd name="T88" fmla="*/ 9 w 109"/>
                <a:gd name="T89" fmla="*/ 3 h 109"/>
                <a:gd name="T90" fmla="*/ 9 w 109"/>
                <a:gd name="T91" fmla="*/ 3 h 109"/>
                <a:gd name="T92" fmla="*/ 9 w 109"/>
                <a:gd name="T93" fmla="*/ 3 h 109"/>
                <a:gd name="T94" fmla="*/ 9 w 109"/>
                <a:gd name="T95" fmla="*/ 4 h 109"/>
                <a:gd name="T96" fmla="*/ 9 w 109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" h="109">
                  <a:moveTo>
                    <a:pt x="109" y="55"/>
                  </a:moveTo>
                  <a:lnTo>
                    <a:pt x="109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100" y="85"/>
                  </a:lnTo>
                  <a:lnTo>
                    <a:pt x="97" y="89"/>
                  </a:lnTo>
                  <a:lnTo>
                    <a:pt x="94" y="94"/>
                  </a:lnTo>
                  <a:lnTo>
                    <a:pt x="85" y="100"/>
                  </a:lnTo>
                  <a:lnTo>
                    <a:pt x="80" y="103"/>
                  </a:lnTo>
                  <a:lnTo>
                    <a:pt x="76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5" y="109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5" y="100"/>
                  </a:lnTo>
                  <a:lnTo>
                    <a:pt x="20" y="97"/>
                  </a:lnTo>
                  <a:lnTo>
                    <a:pt x="17" y="94"/>
                  </a:lnTo>
                  <a:lnTo>
                    <a:pt x="10" y="85"/>
                  </a:lnTo>
                  <a:lnTo>
                    <a:pt x="8" y="80"/>
                  </a:lnTo>
                  <a:lnTo>
                    <a:pt x="5" y="76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5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4" y="17"/>
                  </a:lnTo>
                  <a:lnTo>
                    <a:pt x="100" y="24"/>
                  </a:lnTo>
                  <a:lnTo>
                    <a:pt x="103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9" y="49"/>
                  </a:lnTo>
                  <a:lnTo>
                    <a:pt x="109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" name="Freeform 2101"/>
            <p:cNvSpPr>
              <a:spLocks/>
            </p:cNvSpPr>
            <p:nvPr/>
          </p:nvSpPr>
          <p:spPr bwMode="auto">
            <a:xfrm>
              <a:off x="2887" y="1194"/>
              <a:ext cx="59" cy="58"/>
            </a:xfrm>
            <a:custGeom>
              <a:avLst/>
              <a:gdLst>
                <a:gd name="T0" fmla="*/ 9 w 109"/>
                <a:gd name="T1" fmla="*/ 5 h 108"/>
                <a:gd name="T2" fmla="*/ 9 w 109"/>
                <a:gd name="T3" fmla="*/ 5 h 108"/>
                <a:gd name="T4" fmla="*/ 9 w 109"/>
                <a:gd name="T5" fmla="*/ 5 h 108"/>
                <a:gd name="T6" fmla="*/ 9 w 109"/>
                <a:gd name="T7" fmla="*/ 6 h 108"/>
                <a:gd name="T8" fmla="*/ 9 w 109"/>
                <a:gd name="T9" fmla="*/ 7 h 108"/>
                <a:gd name="T10" fmla="*/ 9 w 109"/>
                <a:gd name="T11" fmla="*/ 8 h 108"/>
                <a:gd name="T12" fmla="*/ 8 w 109"/>
                <a:gd name="T13" fmla="*/ 8 h 108"/>
                <a:gd name="T14" fmla="*/ 8 w 109"/>
                <a:gd name="T15" fmla="*/ 8 h 108"/>
                <a:gd name="T16" fmla="*/ 6 w 109"/>
                <a:gd name="T17" fmla="*/ 9 h 108"/>
                <a:gd name="T18" fmla="*/ 6 w 109"/>
                <a:gd name="T19" fmla="*/ 9 h 108"/>
                <a:gd name="T20" fmla="*/ 6 w 109"/>
                <a:gd name="T21" fmla="*/ 9 h 108"/>
                <a:gd name="T22" fmla="*/ 5 w 109"/>
                <a:gd name="T23" fmla="*/ 9 h 108"/>
                <a:gd name="T24" fmla="*/ 5 w 109"/>
                <a:gd name="T25" fmla="*/ 9 h 108"/>
                <a:gd name="T26" fmla="*/ 4 w 109"/>
                <a:gd name="T27" fmla="*/ 9 h 108"/>
                <a:gd name="T28" fmla="*/ 3 w 109"/>
                <a:gd name="T29" fmla="*/ 9 h 108"/>
                <a:gd name="T30" fmla="*/ 2 w 109"/>
                <a:gd name="T31" fmla="*/ 8 h 108"/>
                <a:gd name="T32" fmla="*/ 2 w 109"/>
                <a:gd name="T33" fmla="*/ 8 h 108"/>
                <a:gd name="T34" fmla="*/ 2 w 109"/>
                <a:gd name="T35" fmla="*/ 8 h 108"/>
                <a:gd name="T36" fmla="*/ 1 w 109"/>
                <a:gd name="T37" fmla="*/ 7 h 108"/>
                <a:gd name="T38" fmla="*/ 1 w 109"/>
                <a:gd name="T39" fmla="*/ 6 h 108"/>
                <a:gd name="T40" fmla="*/ 1 w 109"/>
                <a:gd name="T41" fmla="*/ 6 h 108"/>
                <a:gd name="T42" fmla="*/ 1 w 109"/>
                <a:gd name="T43" fmla="*/ 6 h 108"/>
                <a:gd name="T44" fmla="*/ 1 w 109"/>
                <a:gd name="T45" fmla="*/ 5 h 108"/>
                <a:gd name="T46" fmla="*/ 0 w 109"/>
                <a:gd name="T47" fmla="*/ 5 h 108"/>
                <a:gd name="T48" fmla="*/ 0 w 109"/>
                <a:gd name="T49" fmla="*/ 5 h 108"/>
                <a:gd name="T50" fmla="*/ 0 w 109"/>
                <a:gd name="T51" fmla="*/ 4 h 108"/>
                <a:gd name="T52" fmla="*/ 1 w 109"/>
                <a:gd name="T53" fmla="*/ 3 h 108"/>
                <a:gd name="T54" fmla="*/ 1 w 109"/>
                <a:gd name="T55" fmla="*/ 3 h 108"/>
                <a:gd name="T56" fmla="*/ 1 w 109"/>
                <a:gd name="T57" fmla="*/ 2 h 108"/>
                <a:gd name="T58" fmla="*/ 1 w 109"/>
                <a:gd name="T59" fmla="*/ 2 h 108"/>
                <a:gd name="T60" fmla="*/ 2 w 109"/>
                <a:gd name="T61" fmla="*/ 2 h 108"/>
                <a:gd name="T62" fmla="*/ 2 w 109"/>
                <a:gd name="T63" fmla="*/ 1 h 108"/>
                <a:gd name="T64" fmla="*/ 3 w 109"/>
                <a:gd name="T65" fmla="*/ 1 h 108"/>
                <a:gd name="T66" fmla="*/ 3 w 109"/>
                <a:gd name="T67" fmla="*/ 1 h 108"/>
                <a:gd name="T68" fmla="*/ 3 w 109"/>
                <a:gd name="T69" fmla="*/ 1 h 108"/>
                <a:gd name="T70" fmla="*/ 4 w 109"/>
                <a:gd name="T71" fmla="*/ 1 h 108"/>
                <a:gd name="T72" fmla="*/ 5 w 109"/>
                <a:gd name="T73" fmla="*/ 0 h 108"/>
                <a:gd name="T74" fmla="*/ 5 w 109"/>
                <a:gd name="T75" fmla="*/ 1 h 108"/>
                <a:gd name="T76" fmla="*/ 6 w 109"/>
                <a:gd name="T77" fmla="*/ 1 h 108"/>
                <a:gd name="T78" fmla="*/ 8 w 109"/>
                <a:gd name="T79" fmla="*/ 1 h 108"/>
                <a:gd name="T80" fmla="*/ 8 w 109"/>
                <a:gd name="T81" fmla="*/ 1 h 108"/>
                <a:gd name="T82" fmla="*/ 8 w 109"/>
                <a:gd name="T83" fmla="*/ 2 h 108"/>
                <a:gd name="T84" fmla="*/ 9 w 109"/>
                <a:gd name="T85" fmla="*/ 2 h 108"/>
                <a:gd name="T86" fmla="*/ 9 w 109"/>
                <a:gd name="T87" fmla="*/ 2 h 108"/>
                <a:gd name="T88" fmla="*/ 9 w 109"/>
                <a:gd name="T89" fmla="*/ 3 h 108"/>
                <a:gd name="T90" fmla="*/ 9 w 109"/>
                <a:gd name="T91" fmla="*/ 3 h 108"/>
                <a:gd name="T92" fmla="*/ 9 w 109"/>
                <a:gd name="T93" fmla="*/ 3 h 108"/>
                <a:gd name="T94" fmla="*/ 9 w 109"/>
                <a:gd name="T95" fmla="*/ 4 h 108"/>
                <a:gd name="T96" fmla="*/ 9 w 109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" h="108">
                  <a:moveTo>
                    <a:pt x="109" y="54"/>
                  </a:moveTo>
                  <a:lnTo>
                    <a:pt x="109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7" y="89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80" y="102"/>
                  </a:lnTo>
                  <a:lnTo>
                    <a:pt x="76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5" y="108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5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10" y="84"/>
                  </a:lnTo>
                  <a:lnTo>
                    <a:pt x="8" y="79"/>
                  </a:lnTo>
                  <a:lnTo>
                    <a:pt x="5" y="75"/>
                  </a:lnTo>
                  <a:lnTo>
                    <a:pt x="3" y="70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3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5" y="0"/>
                  </a:lnTo>
                  <a:lnTo>
                    <a:pt x="65" y="1"/>
                  </a:lnTo>
                  <a:lnTo>
                    <a:pt x="76" y="4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4" y="16"/>
                  </a:lnTo>
                  <a:lnTo>
                    <a:pt x="100" y="24"/>
                  </a:lnTo>
                  <a:lnTo>
                    <a:pt x="103" y="28"/>
                  </a:lnTo>
                  <a:lnTo>
                    <a:pt x="104" y="33"/>
                  </a:lnTo>
                  <a:lnTo>
                    <a:pt x="107" y="37"/>
                  </a:lnTo>
                  <a:lnTo>
                    <a:pt x="107" y="43"/>
                  </a:lnTo>
                  <a:lnTo>
                    <a:pt x="109" y="48"/>
                  </a:lnTo>
                  <a:lnTo>
                    <a:pt x="109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" name="Freeform 1812"/>
            <p:cNvSpPr>
              <a:spLocks/>
            </p:cNvSpPr>
            <p:nvPr/>
          </p:nvSpPr>
          <p:spPr bwMode="auto">
            <a:xfrm>
              <a:off x="3267" y="931"/>
              <a:ext cx="33" cy="31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5" name="Freeform 1813"/>
            <p:cNvSpPr>
              <a:spLocks/>
            </p:cNvSpPr>
            <p:nvPr/>
          </p:nvSpPr>
          <p:spPr bwMode="auto">
            <a:xfrm>
              <a:off x="3238" y="931"/>
              <a:ext cx="30" cy="31"/>
            </a:xfrm>
            <a:custGeom>
              <a:avLst/>
              <a:gdLst>
                <a:gd name="T0" fmla="*/ 4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5 h 57"/>
                <a:gd name="T28" fmla="*/ 4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" name="Freeform 1815"/>
            <p:cNvSpPr>
              <a:spLocks/>
            </p:cNvSpPr>
            <p:nvPr/>
          </p:nvSpPr>
          <p:spPr bwMode="auto">
            <a:xfrm>
              <a:off x="3268" y="959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7" name="Freeform 1816"/>
            <p:cNvSpPr>
              <a:spLocks/>
            </p:cNvSpPr>
            <p:nvPr/>
          </p:nvSpPr>
          <p:spPr bwMode="auto">
            <a:xfrm>
              <a:off x="3238" y="900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8" name="Freeform 1817"/>
            <p:cNvSpPr>
              <a:spLocks/>
            </p:cNvSpPr>
            <p:nvPr/>
          </p:nvSpPr>
          <p:spPr bwMode="auto">
            <a:xfrm>
              <a:off x="3238" y="931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Freeform 1818"/>
            <p:cNvSpPr>
              <a:spLocks/>
            </p:cNvSpPr>
            <p:nvPr/>
          </p:nvSpPr>
          <p:spPr bwMode="auto">
            <a:xfrm>
              <a:off x="3268" y="900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Freeform 1819"/>
            <p:cNvSpPr>
              <a:spLocks/>
            </p:cNvSpPr>
            <p:nvPr/>
          </p:nvSpPr>
          <p:spPr bwMode="auto">
            <a:xfrm>
              <a:off x="3268" y="900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Freeform 1820"/>
            <p:cNvSpPr>
              <a:spLocks/>
            </p:cNvSpPr>
            <p:nvPr/>
          </p:nvSpPr>
          <p:spPr bwMode="auto">
            <a:xfrm>
              <a:off x="3297" y="931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Freeform 1822"/>
            <p:cNvSpPr>
              <a:spLocks/>
            </p:cNvSpPr>
            <p:nvPr/>
          </p:nvSpPr>
          <p:spPr bwMode="auto">
            <a:xfrm>
              <a:off x="3356" y="931"/>
              <a:ext cx="33" cy="31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Freeform 1823"/>
            <p:cNvSpPr>
              <a:spLocks/>
            </p:cNvSpPr>
            <p:nvPr/>
          </p:nvSpPr>
          <p:spPr bwMode="auto">
            <a:xfrm>
              <a:off x="3328" y="931"/>
              <a:ext cx="30" cy="31"/>
            </a:xfrm>
            <a:custGeom>
              <a:avLst/>
              <a:gdLst>
                <a:gd name="T0" fmla="*/ 4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5 h 57"/>
                <a:gd name="T28" fmla="*/ 4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3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8" y="20"/>
                  </a:lnTo>
                  <a:lnTo>
                    <a:pt x="20" y="36"/>
                  </a:lnTo>
                  <a:lnTo>
                    <a:pt x="27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Freeform 1824"/>
            <p:cNvSpPr>
              <a:spLocks/>
            </p:cNvSpPr>
            <p:nvPr/>
          </p:nvSpPr>
          <p:spPr bwMode="auto">
            <a:xfrm>
              <a:off x="3356" y="959"/>
              <a:ext cx="3" cy="3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3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Freeform 1825"/>
            <p:cNvSpPr>
              <a:spLocks/>
            </p:cNvSpPr>
            <p:nvPr/>
          </p:nvSpPr>
          <p:spPr bwMode="auto">
            <a:xfrm>
              <a:off x="3328" y="900"/>
              <a:ext cx="30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0" y="23"/>
                  </a:lnTo>
                  <a:lnTo>
                    <a:pt x="14" y="30"/>
                  </a:lnTo>
                  <a:lnTo>
                    <a:pt x="8" y="39"/>
                  </a:lnTo>
                  <a:lnTo>
                    <a:pt x="5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Freeform 1826"/>
            <p:cNvSpPr>
              <a:spLocks/>
            </p:cNvSpPr>
            <p:nvPr/>
          </p:nvSpPr>
          <p:spPr bwMode="auto">
            <a:xfrm>
              <a:off x="3328" y="931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Freeform 1827"/>
            <p:cNvSpPr>
              <a:spLocks/>
            </p:cNvSpPr>
            <p:nvPr/>
          </p:nvSpPr>
          <p:spPr bwMode="auto">
            <a:xfrm>
              <a:off x="3356" y="900"/>
              <a:ext cx="33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5 h 57"/>
                <a:gd name="T14" fmla="*/ 6 w 58"/>
                <a:gd name="T15" fmla="*/ 5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Freeform 1828"/>
            <p:cNvSpPr>
              <a:spLocks/>
            </p:cNvSpPr>
            <p:nvPr/>
          </p:nvSpPr>
          <p:spPr bwMode="auto">
            <a:xfrm>
              <a:off x="3356" y="900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" name="Freeform 1829"/>
            <p:cNvSpPr>
              <a:spLocks/>
            </p:cNvSpPr>
            <p:nvPr/>
          </p:nvSpPr>
          <p:spPr bwMode="auto">
            <a:xfrm>
              <a:off x="3386" y="931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0" name="Freeform 1831"/>
            <p:cNvSpPr>
              <a:spLocks/>
            </p:cNvSpPr>
            <p:nvPr/>
          </p:nvSpPr>
          <p:spPr bwMode="auto">
            <a:xfrm>
              <a:off x="3444" y="931"/>
              <a:ext cx="32" cy="31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4 h 57"/>
                <a:gd name="T10" fmla="*/ 2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3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1" name="Freeform 1832"/>
            <p:cNvSpPr>
              <a:spLocks/>
            </p:cNvSpPr>
            <p:nvPr/>
          </p:nvSpPr>
          <p:spPr bwMode="auto">
            <a:xfrm>
              <a:off x="3414" y="931"/>
              <a:ext cx="32" cy="31"/>
            </a:xfrm>
            <a:custGeom>
              <a:avLst/>
              <a:gdLst>
                <a:gd name="T0" fmla="*/ 6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4 h 57"/>
                <a:gd name="T24" fmla="*/ 4 w 57"/>
                <a:gd name="T25" fmla="*/ 4 h 57"/>
                <a:gd name="T26" fmla="*/ 6 w 57"/>
                <a:gd name="T27" fmla="*/ 5 h 57"/>
                <a:gd name="T28" fmla="*/ 6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" name="Freeform 1833"/>
            <p:cNvSpPr>
              <a:spLocks/>
            </p:cNvSpPr>
            <p:nvPr/>
          </p:nvSpPr>
          <p:spPr bwMode="auto">
            <a:xfrm>
              <a:off x="3444" y="959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" name="Freeform 1834"/>
            <p:cNvSpPr>
              <a:spLocks/>
            </p:cNvSpPr>
            <p:nvPr/>
          </p:nvSpPr>
          <p:spPr bwMode="auto">
            <a:xfrm>
              <a:off x="3414" y="900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" name="Freeform 1835"/>
            <p:cNvSpPr>
              <a:spLocks/>
            </p:cNvSpPr>
            <p:nvPr/>
          </p:nvSpPr>
          <p:spPr bwMode="auto">
            <a:xfrm>
              <a:off x="3414" y="931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5" name="Freeform 1836"/>
            <p:cNvSpPr>
              <a:spLocks/>
            </p:cNvSpPr>
            <p:nvPr/>
          </p:nvSpPr>
          <p:spPr bwMode="auto">
            <a:xfrm>
              <a:off x="3444" y="900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6" name="Freeform 1837"/>
            <p:cNvSpPr>
              <a:spLocks/>
            </p:cNvSpPr>
            <p:nvPr/>
          </p:nvSpPr>
          <p:spPr bwMode="auto">
            <a:xfrm>
              <a:off x="3444" y="900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" name="Freeform 1838"/>
            <p:cNvSpPr>
              <a:spLocks/>
            </p:cNvSpPr>
            <p:nvPr/>
          </p:nvSpPr>
          <p:spPr bwMode="auto">
            <a:xfrm>
              <a:off x="3473" y="931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8" name="Freeform 1840"/>
            <p:cNvSpPr>
              <a:spLocks/>
            </p:cNvSpPr>
            <p:nvPr/>
          </p:nvSpPr>
          <p:spPr bwMode="auto">
            <a:xfrm>
              <a:off x="3268" y="989"/>
              <a:ext cx="32" cy="31"/>
            </a:xfrm>
            <a:custGeom>
              <a:avLst/>
              <a:gdLst>
                <a:gd name="T0" fmla="*/ 6 w 58"/>
                <a:gd name="T1" fmla="*/ 0 h 58"/>
                <a:gd name="T2" fmla="*/ 5 w 58"/>
                <a:gd name="T3" fmla="*/ 1 h 58"/>
                <a:gd name="T4" fmla="*/ 5 w 58"/>
                <a:gd name="T5" fmla="*/ 2 h 58"/>
                <a:gd name="T6" fmla="*/ 4 w 58"/>
                <a:gd name="T7" fmla="*/ 3 h 58"/>
                <a:gd name="T8" fmla="*/ 4 w 58"/>
                <a:gd name="T9" fmla="*/ 3 h 58"/>
                <a:gd name="T10" fmla="*/ 2 w 58"/>
                <a:gd name="T11" fmla="*/ 4 h 58"/>
                <a:gd name="T12" fmla="*/ 1 w 58"/>
                <a:gd name="T13" fmla="*/ 5 h 58"/>
                <a:gd name="T14" fmla="*/ 0 w 58"/>
                <a:gd name="T15" fmla="*/ 4 h 58"/>
                <a:gd name="T16" fmla="*/ 2 w 58"/>
                <a:gd name="T17" fmla="*/ 4 h 58"/>
                <a:gd name="T18" fmla="*/ 3 w 58"/>
                <a:gd name="T19" fmla="*/ 3 h 58"/>
                <a:gd name="T20" fmla="*/ 4 w 58"/>
                <a:gd name="T21" fmla="*/ 2 h 58"/>
                <a:gd name="T22" fmla="*/ 4 w 58"/>
                <a:gd name="T23" fmla="*/ 2 h 58"/>
                <a:gd name="T24" fmla="*/ 4 w 58"/>
                <a:gd name="T25" fmla="*/ 1 h 58"/>
                <a:gd name="T26" fmla="*/ 5 w 58"/>
                <a:gd name="T27" fmla="*/ 0 h 58"/>
                <a:gd name="T28" fmla="*/ 6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8" y="34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19" y="49"/>
                  </a:lnTo>
                  <a:lnTo>
                    <a:pt x="36" y="37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9" name="Freeform 1841"/>
            <p:cNvSpPr>
              <a:spLocks/>
            </p:cNvSpPr>
            <p:nvPr/>
          </p:nvSpPr>
          <p:spPr bwMode="auto">
            <a:xfrm>
              <a:off x="3238" y="989"/>
              <a:ext cx="31" cy="31"/>
            </a:xfrm>
            <a:custGeom>
              <a:avLst/>
              <a:gdLst>
                <a:gd name="T0" fmla="*/ 5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2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3 w 57"/>
                <a:gd name="T23" fmla="*/ 4 h 58"/>
                <a:gd name="T24" fmla="*/ 3 w 57"/>
                <a:gd name="T25" fmla="*/ 4 h 58"/>
                <a:gd name="T26" fmla="*/ 5 w 57"/>
                <a:gd name="T27" fmla="*/ 4 h 58"/>
                <a:gd name="T28" fmla="*/ 5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5" y="53"/>
                  </a:lnTo>
                  <a:lnTo>
                    <a:pt x="24" y="49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7"/>
                  </a:lnTo>
                  <a:lnTo>
                    <a:pt x="29" y="44"/>
                  </a:lnTo>
                  <a:lnTo>
                    <a:pt x="38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0" name="Freeform 1842"/>
            <p:cNvSpPr>
              <a:spLocks/>
            </p:cNvSpPr>
            <p:nvPr/>
          </p:nvSpPr>
          <p:spPr bwMode="auto">
            <a:xfrm>
              <a:off x="3268" y="1018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" name="Freeform 1843"/>
            <p:cNvSpPr>
              <a:spLocks/>
            </p:cNvSpPr>
            <p:nvPr/>
          </p:nvSpPr>
          <p:spPr bwMode="auto">
            <a:xfrm>
              <a:off x="3238" y="959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" name="Freeform 1844"/>
            <p:cNvSpPr>
              <a:spLocks/>
            </p:cNvSpPr>
            <p:nvPr/>
          </p:nvSpPr>
          <p:spPr bwMode="auto">
            <a:xfrm>
              <a:off x="3238" y="989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" name="Freeform 1845"/>
            <p:cNvSpPr>
              <a:spLocks/>
            </p:cNvSpPr>
            <p:nvPr/>
          </p:nvSpPr>
          <p:spPr bwMode="auto">
            <a:xfrm>
              <a:off x="3268" y="959"/>
              <a:ext cx="32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4 h 57"/>
                <a:gd name="T14" fmla="*/ 5 w 58"/>
                <a:gd name="T15" fmla="*/ 4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" name="Freeform 1846"/>
            <p:cNvSpPr>
              <a:spLocks/>
            </p:cNvSpPr>
            <p:nvPr/>
          </p:nvSpPr>
          <p:spPr bwMode="auto">
            <a:xfrm>
              <a:off x="3268" y="959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" name="Freeform 1847"/>
            <p:cNvSpPr>
              <a:spLocks/>
            </p:cNvSpPr>
            <p:nvPr/>
          </p:nvSpPr>
          <p:spPr bwMode="auto">
            <a:xfrm>
              <a:off x="3297" y="989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" name="Freeform 1849"/>
            <p:cNvSpPr>
              <a:spLocks/>
            </p:cNvSpPr>
            <p:nvPr/>
          </p:nvSpPr>
          <p:spPr bwMode="auto">
            <a:xfrm>
              <a:off x="3356" y="989"/>
              <a:ext cx="33" cy="31"/>
            </a:xfrm>
            <a:custGeom>
              <a:avLst/>
              <a:gdLst>
                <a:gd name="T0" fmla="*/ 6 w 58"/>
                <a:gd name="T1" fmla="*/ 0 h 58"/>
                <a:gd name="T2" fmla="*/ 6 w 58"/>
                <a:gd name="T3" fmla="*/ 1 h 58"/>
                <a:gd name="T4" fmla="*/ 6 w 58"/>
                <a:gd name="T5" fmla="*/ 2 h 58"/>
                <a:gd name="T6" fmla="*/ 5 w 58"/>
                <a:gd name="T7" fmla="*/ 3 h 58"/>
                <a:gd name="T8" fmla="*/ 4 w 58"/>
                <a:gd name="T9" fmla="*/ 3 h 58"/>
                <a:gd name="T10" fmla="*/ 3 w 58"/>
                <a:gd name="T11" fmla="*/ 4 h 58"/>
                <a:gd name="T12" fmla="*/ 1 w 58"/>
                <a:gd name="T13" fmla="*/ 5 h 58"/>
                <a:gd name="T14" fmla="*/ 0 w 58"/>
                <a:gd name="T15" fmla="*/ 4 h 58"/>
                <a:gd name="T16" fmla="*/ 2 w 58"/>
                <a:gd name="T17" fmla="*/ 4 h 58"/>
                <a:gd name="T18" fmla="*/ 3 w 58"/>
                <a:gd name="T19" fmla="*/ 3 h 58"/>
                <a:gd name="T20" fmla="*/ 5 w 58"/>
                <a:gd name="T21" fmla="*/ 2 h 58"/>
                <a:gd name="T22" fmla="*/ 5 w 58"/>
                <a:gd name="T23" fmla="*/ 2 h 58"/>
                <a:gd name="T24" fmla="*/ 6 w 58"/>
                <a:gd name="T25" fmla="*/ 1 h 58"/>
                <a:gd name="T26" fmla="*/ 6 w 58"/>
                <a:gd name="T27" fmla="*/ 0 h 58"/>
                <a:gd name="T28" fmla="*/ 6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6" y="34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19" y="49"/>
                  </a:lnTo>
                  <a:lnTo>
                    <a:pt x="36" y="37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7" name="Freeform 1850"/>
            <p:cNvSpPr>
              <a:spLocks/>
            </p:cNvSpPr>
            <p:nvPr/>
          </p:nvSpPr>
          <p:spPr bwMode="auto">
            <a:xfrm>
              <a:off x="3328" y="989"/>
              <a:ext cx="30" cy="31"/>
            </a:xfrm>
            <a:custGeom>
              <a:avLst/>
              <a:gdLst>
                <a:gd name="T0" fmla="*/ 4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1 w 57"/>
                <a:gd name="T7" fmla="*/ 3 h 58"/>
                <a:gd name="T8" fmla="*/ 1 w 57"/>
                <a:gd name="T9" fmla="*/ 2 h 58"/>
                <a:gd name="T10" fmla="*/ 0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3 w 57"/>
                <a:gd name="T25" fmla="*/ 4 h 58"/>
                <a:gd name="T26" fmla="*/ 4 w 57"/>
                <a:gd name="T27" fmla="*/ 4 h 58"/>
                <a:gd name="T28" fmla="*/ 4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5" y="53"/>
                  </a:lnTo>
                  <a:lnTo>
                    <a:pt x="23" y="49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8" y="20"/>
                  </a:lnTo>
                  <a:lnTo>
                    <a:pt x="20" y="37"/>
                  </a:lnTo>
                  <a:lnTo>
                    <a:pt x="27" y="44"/>
                  </a:lnTo>
                  <a:lnTo>
                    <a:pt x="38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8" name="Freeform 1851"/>
            <p:cNvSpPr>
              <a:spLocks/>
            </p:cNvSpPr>
            <p:nvPr/>
          </p:nvSpPr>
          <p:spPr bwMode="auto">
            <a:xfrm>
              <a:off x="3356" y="1018"/>
              <a:ext cx="3" cy="2"/>
            </a:xfrm>
            <a:custGeom>
              <a:avLst/>
              <a:gdLst>
                <a:gd name="T0" fmla="*/ 3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3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9" name="Freeform 1852"/>
            <p:cNvSpPr>
              <a:spLocks/>
            </p:cNvSpPr>
            <p:nvPr/>
          </p:nvSpPr>
          <p:spPr bwMode="auto">
            <a:xfrm>
              <a:off x="3328" y="959"/>
              <a:ext cx="30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0" y="23"/>
                  </a:lnTo>
                  <a:lnTo>
                    <a:pt x="14" y="30"/>
                  </a:lnTo>
                  <a:lnTo>
                    <a:pt x="8" y="39"/>
                  </a:lnTo>
                  <a:lnTo>
                    <a:pt x="5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0" name="Freeform 1853"/>
            <p:cNvSpPr>
              <a:spLocks/>
            </p:cNvSpPr>
            <p:nvPr/>
          </p:nvSpPr>
          <p:spPr bwMode="auto">
            <a:xfrm>
              <a:off x="3328" y="989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" name="Freeform 1854"/>
            <p:cNvSpPr>
              <a:spLocks/>
            </p:cNvSpPr>
            <p:nvPr/>
          </p:nvSpPr>
          <p:spPr bwMode="auto">
            <a:xfrm>
              <a:off x="3356" y="959"/>
              <a:ext cx="33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" name="Freeform 1855"/>
            <p:cNvSpPr>
              <a:spLocks/>
            </p:cNvSpPr>
            <p:nvPr/>
          </p:nvSpPr>
          <p:spPr bwMode="auto">
            <a:xfrm>
              <a:off x="3356" y="959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" name="Freeform 1856"/>
            <p:cNvSpPr>
              <a:spLocks/>
            </p:cNvSpPr>
            <p:nvPr/>
          </p:nvSpPr>
          <p:spPr bwMode="auto">
            <a:xfrm>
              <a:off x="3386" y="989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" name="Freeform 1858"/>
            <p:cNvSpPr>
              <a:spLocks/>
            </p:cNvSpPr>
            <p:nvPr/>
          </p:nvSpPr>
          <p:spPr bwMode="auto">
            <a:xfrm>
              <a:off x="3444" y="989"/>
              <a:ext cx="32" cy="31"/>
            </a:xfrm>
            <a:custGeom>
              <a:avLst/>
              <a:gdLst>
                <a:gd name="T0" fmla="*/ 6 w 58"/>
                <a:gd name="T1" fmla="*/ 0 h 58"/>
                <a:gd name="T2" fmla="*/ 5 w 58"/>
                <a:gd name="T3" fmla="*/ 1 h 58"/>
                <a:gd name="T4" fmla="*/ 5 w 58"/>
                <a:gd name="T5" fmla="*/ 2 h 58"/>
                <a:gd name="T6" fmla="*/ 4 w 58"/>
                <a:gd name="T7" fmla="*/ 3 h 58"/>
                <a:gd name="T8" fmla="*/ 4 w 58"/>
                <a:gd name="T9" fmla="*/ 3 h 58"/>
                <a:gd name="T10" fmla="*/ 2 w 58"/>
                <a:gd name="T11" fmla="*/ 4 h 58"/>
                <a:gd name="T12" fmla="*/ 1 w 58"/>
                <a:gd name="T13" fmla="*/ 5 h 58"/>
                <a:gd name="T14" fmla="*/ 0 w 58"/>
                <a:gd name="T15" fmla="*/ 4 h 58"/>
                <a:gd name="T16" fmla="*/ 2 w 58"/>
                <a:gd name="T17" fmla="*/ 4 h 58"/>
                <a:gd name="T18" fmla="*/ 3 w 58"/>
                <a:gd name="T19" fmla="*/ 3 h 58"/>
                <a:gd name="T20" fmla="*/ 4 w 58"/>
                <a:gd name="T21" fmla="*/ 2 h 58"/>
                <a:gd name="T22" fmla="*/ 4 w 58"/>
                <a:gd name="T23" fmla="*/ 2 h 58"/>
                <a:gd name="T24" fmla="*/ 4 w 58"/>
                <a:gd name="T25" fmla="*/ 1 h 58"/>
                <a:gd name="T26" fmla="*/ 5 w 58"/>
                <a:gd name="T27" fmla="*/ 0 h 58"/>
                <a:gd name="T28" fmla="*/ 6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8" y="34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19" y="49"/>
                  </a:lnTo>
                  <a:lnTo>
                    <a:pt x="36" y="37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" name="Freeform 1859"/>
            <p:cNvSpPr>
              <a:spLocks/>
            </p:cNvSpPr>
            <p:nvPr/>
          </p:nvSpPr>
          <p:spPr bwMode="auto">
            <a:xfrm>
              <a:off x="3414" y="989"/>
              <a:ext cx="32" cy="31"/>
            </a:xfrm>
            <a:custGeom>
              <a:avLst/>
              <a:gdLst>
                <a:gd name="T0" fmla="*/ 6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2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3 w 57"/>
                <a:gd name="T23" fmla="*/ 4 h 58"/>
                <a:gd name="T24" fmla="*/ 4 w 57"/>
                <a:gd name="T25" fmla="*/ 4 h 58"/>
                <a:gd name="T26" fmla="*/ 6 w 57"/>
                <a:gd name="T27" fmla="*/ 4 h 58"/>
                <a:gd name="T28" fmla="*/ 6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5" y="53"/>
                  </a:lnTo>
                  <a:lnTo>
                    <a:pt x="24" y="49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7"/>
                  </a:lnTo>
                  <a:lnTo>
                    <a:pt x="28" y="44"/>
                  </a:lnTo>
                  <a:lnTo>
                    <a:pt x="38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6" name="Freeform 1860"/>
            <p:cNvSpPr>
              <a:spLocks/>
            </p:cNvSpPr>
            <p:nvPr/>
          </p:nvSpPr>
          <p:spPr bwMode="auto">
            <a:xfrm>
              <a:off x="3444" y="1018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7" name="Freeform 1861"/>
            <p:cNvSpPr>
              <a:spLocks/>
            </p:cNvSpPr>
            <p:nvPr/>
          </p:nvSpPr>
          <p:spPr bwMode="auto">
            <a:xfrm>
              <a:off x="3414" y="959"/>
              <a:ext cx="32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8" name="Freeform 1862"/>
            <p:cNvSpPr>
              <a:spLocks/>
            </p:cNvSpPr>
            <p:nvPr/>
          </p:nvSpPr>
          <p:spPr bwMode="auto">
            <a:xfrm>
              <a:off x="3414" y="989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9" name="Freeform 1863"/>
            <p:cNvSpPr>
              <a:spLocks/>
            </p:cNvSpPr>
            <p:nvPr/>
          </p:nvSpPr>
          <p:spPr bwMode="auto">
            <a:xfrm>
              <a:off x="3444" y="959"/>
              <a:ext cx="32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4 h 57"/>
                <a:gd name="T14" fmla="*/ 5 w 58"/>
                <a:gd name="T15" fmla="*/ 4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0" name="Freeform 1864"/>
            <p:cNvSpPr>
              <a:spLocks/>
            </p:cNvSpPr>
            <p:nvPr/>
          </p:nvSpPr>
          <p:spPr bwMode="auto">
            <a:xfrm>
              <a:off x="3444" y="959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1" name="Freeform 1865"/>
            <p:cNvSpPr>
              <a:spLocks/>
            </p:cNvSpPr>
            <p:nvPr/>
          </p:nvSpPr>
          <p:spPr bwMode="auto">
            <a:xfrm>
              <a:off x="3473" y="989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" name="Freeform 1867"/>
            <p:cNvSpPr>
              <a:spLocks/>
            </p:cNvSpPr>
            <p:nvPr/>
          </p:nvSpPr>
          <p:spPr bwMode="auto">
            <a:xfrm>
              <a:off x="3268" y="1048"/>
              <a:ext cx="32" cy="30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3 h 57"/>
                <a:gd name="T10" fmla="*/ 2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2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" name="Freeform 1868"/>
            <p:cNvSpPr>
              <a:spLocks/>
            </p:cNvSpPr>
            <p:nvPr/>
          </p:nvSpPr>
          <p:spPr bwMode="auto">
            <a:xfrm>
              <a:off x="3238" y="1048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7" y="40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" name="Freeform 1869"/>
            <p:cNvSpPr>
              <a:spLocks/>
            </p:cNvSpPr>
            <p:nvPr/>
          </p:nvSpPr>
          <p:spPr bwMode="auto">
            <a:xfrm>
              <a:off x="3268" y="1076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5" name="Freeform 1870"/>
            <p:cNvSpPr>
              <a:spLocks/>
            </p:cNvSpPr>
            <p:nvPr/>
          </p:nvSpPr>
          <p:spPr bwMode="auto">
            <a:xfrm>
              <a:off x="3238" y="1017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4"/>
                  </a:lnTo>
                  <a:lnTo>
                    <a:pt x="9" y="25"/>
                  </a:lnTo>
                  <a:lnTo>
                    <a:pt x="17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1" y="22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6" name="Freeform 1871"/>
            <p:cNvSpPr>
              <a:spLocks/>
            </p:cNvSpPr>
            <p:nvPr/>
          </p:nvSpPr>
          <p:spPr bwMode="auto">
            <a:xfrm>
              <a:off x="3238" y="1048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7" name="Freeform 1872"/>
            <p:cNvSpPr>
              <a:spLocks/>
            </p:cNvSpPr>
            <p:nvPr/>
          </p:nvSpPr>
          <p:spPr bwMode="auto">
            <a:xfrm>
              <a:off x="3268" y="1017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8" name="Freeform 1873"/>
            <p:cNvSpPr>
              <a:spLocks/>
            </p:cNvSpPr>
            <p:nvPr/>
          </p:nvSpPr>
          <p:spPr bwMode="auto">
            <a:xfrm>
              <a:off x="3268" y="1017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" name="Freeform 1874"/>
            <p:cNvSpPr>
              <a:spLocks/>
            </p:cNvSpPr>
            <p:nvPr/>
          </p:nvSpPr>
          <p:spPr bwMode="auto">
            <a:xfrm>
              <a:off x="3297" y="104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0" name="Freeform 1876"/>
            <p:cNvSpPr>
              <a:spLocks/>
            </p:cNvSpPr>
            <p:nvPr/>
          </p:nvSpPr>
          <p:spPr bwMode="auto">
            <a:xfrm>
              <a:off x="3356" y="1048"/>
              <a:ext cx="33" cy="30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3 h 57"/>
                <a:gd name="T10" fmla="*/ 3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2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" name="Freeform 1877"/>
            <p:cNvSpPr>
              <a:spLocks/>
            </p:cNvSpPr>
            <p:nvPr/>
          </p:nvSpPr>
          <p:spPr bwMode="auto">
            <a:xfrm>
              <a:off x="3328" y="1048"/>
              <a:ext cx="30" cy="30"/>
            </a:xfrm>
            <a:custGeom>
              <a:avLst/>
              <a:gdLst>
                <a:gd name="T0" fmla="*/ 4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4 w 57"/>
                <a:gd name="T27" fmla="*/ 4 h 57"/>
                <a:gd name="T28" fmla="*/ 4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3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0"/>
                  </a:lnTo>
                  <a:lnTo>
                    <a:pt x="8" y="19"/>
                  </a:lnTo>
                  <a:lnTo>
                    <a:pt x="20" y="36"/>
                  </a:lnTo>
                  <a:lnTo>
                    <a:pt x="27" y="43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" name="Freeform 1878"/>
            <p:cNvSpPr>
              <a:spLocks/>
            </p:cNvSpPr>
            <p:nvPr/>
          </p:nvSpPr>
          <p:spPr bwMode="auto">
            <a:xfrm>
              <a:off x="3356" y="1076"/>
              <a:ext cx="3" cy="2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3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" name="Freeform 1879"/>
            <p:cNvSpPr>
              <a:spLocks/>
            </p:cNvSpPr>
            <p:nvPr/>
          </p:nvSpPr>
          <p:spPr bwMode="auto">
            <a:xfrm>
              <a:off x="3328" y="1017"/>
              <a:ext cx="30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0" y="22"/>
                  </a:lnTo>
                  <a:lnTo>
                    <a:pt x="14" y="30"/>
                  </a:lnTo>
                  <a:lnTo>
                    <a:pt x="8" y="39"/>
                  </a:lnTo>
                  <a:lnTo>
                    <a:pt x="5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" name="Freeform 1880"/>
            <p:cNvSpPr>
              <a:spLocks/>
            </p:cNvSpPr>
            <p:nvPr/>
          </p:nvSpPr>
          <p:spPr bwMode="auto">
            <a:xfrm>
              <a:off x="3328" y="1048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" name="Freeform 1881"/>
            <p:cNvSpPr>
              <a:spLocks/>
            </p:cNvSpPr>
            <p:nvPr/>
          </p:nvSpPr>
          <p:spPr bwMode="auto">
            <a:xfrm>
              <a:off x="3356" y="1017"/>
              <a:ext cx="33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5 h 57"/>
                <a:gd name="T14" fmla="*/ 6 w 58"/>
                <a:gd name="T15" fmla="*/ 5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6" name="Freeform 1882"/>
            <p:cNvSpPr>
              <a:spLocks/>
            </p:cNvSpPr>
            <p:nvPr/>
          </p:nvSpPr>
          <p:spPr bwMode="auto">
            <a:xfrm>
              <a:off x="3356" y="1017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" name="Freeform 1883"/>
            <p:cNvSpPr>
              <a:spLocks/>
            </p:cNvSpPr>
            <p:nvPr/>
          </p:nvSpPr>
          <p:spPr bwMode="auto">
            <a:xfrm>
              <a:off x="3386" y="104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8" name="Freeform 1885"/>
            <p:cNvSpPr>
              <a:spLocks/>
            </p:cNvSpPr>
            <p:nvPr/>
          </p:nvSpPr>
          <p:spPr bwMode="auto">
            <a:xfrm>
              <a:off x="3444" y="1048"/>
              <a:ext cx="32" cy="30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3 h 57"/>
                <a:gd name="T10" fmla="*/ 2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2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9" name="Freeform 1886"/>
            <p:cNvSpPr>
              <a:spLocks/>
            </p:cNvSpPr>
            <p:nvPr/>
          </p:nvSpPr>
          <p:spPr bwMode="auto">
            <a:xfrm>
              <a:off x="3414" y="1048"/>
              <a:ext cx="32" cy="30"/>
            </a:xfrm>
            <a:custGeom>
              <a:avLst/>
              <a:gdLst>
                <a:gd name="T0" fmla="*/ 6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3 h 57"/>
                <a:gd name="T24" fmla="*/ 4 w 57"/>
                <a:gd name="T25" fmla="*/ 4 h 57"/>
                <a:gd name="T26" fmla="*/ 6 w 57"/>
                <a:gd name="T27" fmla="*/ 4 h 57"/>
                <a:gd name="T28" fmla="*/ 6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0" name="Freeform 1887"/>
            <p:cNvSpPr>
              <a:spLocks/>
            </p:cNvSpPr>
            <p:nvPr/>
          </p:nvSpPr>
          <p:spPr bwMode="auto">
            <a:xfrm>
              <a:off x="3444" y="1076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1" name="Freeform 1888"/>
            <p:cNvSpPr>
              <a:spLocks/>
            </p:cNvSpPr>
            <p:nvPr/>
          </p:nvSpPr>
          <p:spPr bwMode="auto">
            <a:xfrm>
              <a:off x="3414" y="1017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1" y="22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2" name="Freeform 1889"/>
            <p:cNvSpPr>
              <a:spLocks/>
            </p:cNvSpPr>
            <p:nvPr/>
          </p:nvSpPr>
          <p:spPr bwMode="auto">
            <a:xfrm>
              <a:off x="3414" y="1048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" name="Freeform 1890"/>
            <p:cNvSpPr>
              <a:spLocks/>
            </p:cNvSpPr>
            <p:nvPr/>
          </p:nvSpPr>
          <p:spPr bwMode="auto">
            <a:xfrm>
              <a:off x="3444" y="1017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" name="Freeform 1891"/>
            <p:cNvSpPr>
              <a:spLocks/>
            </p:cNvSpPr>
            <p:nvPr/>
          </p:nvSpPr>
          <p:spPr bwMode="auto">
            <a:xfrm>
              <a:off x="3444" y="1017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" name="Freeform 1892"/>
            <p:cNvSpPr>
              <a:spLocks/>
            </p:cNvSpPr>
            <p:nvPr/>
          </p:nvSpPr>
          <p:spPr bwMode="auto">
            <a:xfrm>
              <a:off x="3473" y="104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" name="Freeform 1894"/>
            <p:cNvSpPr>
              <a:spLocks/>
            </p:cNvSpPr>
            <p:nvPr/>
          </p:nvSpPr>
          <p:spPr bwMode="auto">
            <a:xfrm>
              <a:off x="3268" y="1106"/>
              <a:ext cx="32" cy="31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4 h 57"/>
                <a:gd name="T10" fmla="*/ 2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3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" name="Freeform 1895"/>
            <p:cNvSpPr>
              <a:spLocks/>
            </p:cNvSpPr>
            <p:nvPr/>
          </p:nvSpPr>
          <p:spPr bwMode="auto">
            <a:xfrm>
              <a:off x="3238" y="1106"/>
              <a:ext cx="31" cy="31"/>
            </a:xfrm>
            <a:custGeom>
              <a:avLst/>
              <a:gdLst>
                <a:gd name="T0" fmla="*/ 5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4 h 57"/>
                <a:gd name="T24" fmla="*/ 3 w 57"/>
                <a:gd name="T25" fmla="*/ 4 h 57"/>
                <a:gd name="T26" fmla="*/ 5 w 57"/>
                <a:gd name="T27" fmla="*/ 5 h 57"/>
                <a:gd name="T28" fmla="*/ 5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" name="Freeform 1896"/>
            <p:cNvSpPr>
              <a:spLocks/>
            </p:cNvSpPr>
            <p:nvPr/>
          </p:nvSpPr>
          <p:spPr bwMode="auto">
            <a:xfrm>
              <a:off x="3268" y="1135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" name="Freeform 1897"/>
            <p:cNvSpPr>
              <a:spLocks/>
            </p:cNvSpPr>
            <p:nvPr/>
          </p:nvSpPr>
          <p:spPr bwMode="auto">
            <a:xfrm>
              <a:off x="3238" y="1075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" name="Freeform 1898"/>
            <p:cNvSpPr>
              <a:spLocks/>
            </p:cNvSpPr>
            <p:nvPr/>
          </p:nvSpPr>
          <p:spPr bwMode="auto">
            <a:xfrm>
              <a:off x="3238" y="1106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" name="Freeform 1899"/>
            <p:cNvSpPr>
              <a:spLocks/>
            </p:cNvSpPr>
            <p:nvPr/>
          </p:nvSpPr>
          <p:spPr bwMode="auto">
            <a:xfrm>
              <a:off x="3268" y="1075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" name="Freeform 1900"/>
            <p:cNvSpPr>
              <a:spLocks/>
            </p:cNvSpPr>
            <p:nvPr/>
          </p:nvSpPr>
          <p:spPr bwMode="auto">
            <a:xfrm>
              <a:off x="3268" y="1075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" name="Freeform 1901"/>
            <p:cNvSpPr>
              <a:spLocks/>
            </p:cNvSpPr>
            <p:nvPr/>
          </p:nvSpPr>
          <p:spPr bwMode="auto">
            <a:xfrm>
              <a:off x="3297" y="1106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" name="Freeform 1903"/>
            <p:cNvSpPr>
              <a:spLocks/>
            </p:cNvSpPr>
            <p:nvPr/>
          </p:nvSpPr>
          <p:spPr bwMode="auto">
            <a:xfrm>
              <a:off x="3356" y="1106"/>
              <a:ext cx="33" cy="31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" name="Freeform 1904"/>
            <p:cNvSpPr>
              <a:spLocks/>
            </p:cNvSpPr>
            <p:nvPr/>
          </p:nvSpPr>
          <p:spPr bwMode="auto">
            <a:xfrm>
              <a:off x="3328" y="1106"/>
              <a:ext cx="30" cy="31"/>
            </a:xfrm>
            <a:custGeom>
              <a:avLst/>
              <a:gdLst>
                <a:gd name="T0" fmla="*/ 4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5 h 57"/>
                <a:gd name="T28" fmla="*/ 4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3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8" y="20"/>
                  </a:lnTo>
                  <a:lnTo>
                    <a:pt x="20" y="36"/>
                  </a:lnTo>
                  <a:lnTo>
                    <a:pt x="27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" name="Freeform 1905"/>
            <p:cNvSpPr>
              <a:spLocks/>
            </p:cNvSpPr>
            <p:nvPr/>
          </p:nvSpPr>
          <p:spPr bwMode="auto">
            <a:xfrm>
              <a:off x="3356" y="1135"/>
              <a:ext cx="3" cy="2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3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" name="Freeform 1906"/>
            <p:cNvSpPr>
              <a:spLocks/>
            </p:cNvSpPr>
            <p:nvPr/>
          </p:nvSpPr>
          <p:spPr bwMode="auto">
            <a:xfrm>
              <a:off x="3328" y="1075"/>
              <a:ext cx="30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0" y="23"/>
                  </a:lnTo>
                  <a:lnTo>
                    <a:pt x="14" y="30"/>
                  </a:lnTo>
                  <a:lnTo>
                    <a:pt x="8" y="39"/>
                  </a:lnTo>
                  <a:lnTo>
                    <a:pt x="5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" name="Freeform 1907"/>
            <p:cNvSpPr>
              <a:spLocks/>
            </p:cNvSpPr>
            <p:nvPr/>
          </p:nvSpPr>
          <p:spPr bwMode="auto">
            <a:xfrm>
              <a:off x="3328" y="1106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" name="Freeform 1908"/>
            <p:cNvSpPr>
              <a:spLocks/>
            </p:cNvSpPr>
            <p:nvPr/>
          </p:nvSpPr>
          <p:spPr bwMode="auto">
            <a:xfrm>
              <a:off x="3356" y="1075"/>
              <a:ext cx="33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5 h 57"/>
                <a:gd name="T14" fmla="*/ 6 w 58"/>
                <a:gd name="T15" fmla="*/ 5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" name="Freeform 1909"/>
            <p:cNvSpPr>
              <a:spLocks/>
            </p:cNvSpPr>
            <p:nvPr/>
          </p:nvSpPr>
          <p:spPr bwMode="auto">
            <a:xfrm>
              <a:off x="3356" y="1075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" name="Freeform 1910"/>
            <p:cNvSpPr>
              <a:spLocks/>
            </p:cNvSpPr>
            <p:nvPr/>
          </p:nvSpPr>
          <p:spPr bwMode="auto">
            <a:xfrm>
              <a:off x="3386" y="1106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" name="Freeform 1912"/>
            <p:cNvSpPr>
              <a:spLocks/>
            </p:cNvSpPr>
            <p:nvPr/>
          </p:nvSpPr>
          <p:spPr bwMode="auto">
            <a:xfrm>
              <a:off x="3444" y="1106"/>
              <a:ext cx="32" cy="31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4 h 57"/>
                <a:gd name="T10" fmla="*/ 2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3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" name="Freeform 1913"/>
            <p:cNvSpPr>
              <a:spLocks/>
            </p:cNvSpPr>
            <p:nvPr/>
          </p:nvSpPr>
          <p:spPr bwMode="auto">
            <a:xfrm>
              <a:off x="3414" y="1106"/>
              <a:ext cx="32" cy="31"/>
            </a:xfrm>
            <a:custGeom>
              <a:avLst/>
              <a:gdLst>
                <a:gd name="T0" fmla="*/ 6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4 h 57"/>
                <a:gd name="T24" fmla="*/ 4 w 57"/>
                <a:gd name="T25" fmla="*/ 4 h 57"/>
                <a:gd name="T26" fmla="*/ 6 w 57"/>
                <a:gd name="T27" fmla="*/ 5 h 57"/>
                <a:gd name="T28" fmla="*/ 6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" name="Freeform 1914"/>
            <p:cNvSpPr>
              <a:spLocks/>
            </p:cNvSpPr>
            <p:nvPr/>
          </p:nvSpPr>
          <p:spPr bwMode="auto">
            <a:xfrm>
              <a:off x="3444" y="1135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" name="Freeform 1915"/>
            <p:cNvSpPr>
              <a:spLocks/>
            </p:cNvSpPr>
            <p:nvPr/>
          </p:nvSpPr>
          <p:spPr bwMode="auto">
            <a:xfrm>
              <a:off x="3414" y="1075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" name="Freeform 1916"/>
            <p:cNvSpPr>
              <a:spLocks/>
            </p:cNvSpPr>
            <p:nvPr/>
          </p:nvSpPr>
          <p:spPr bwMode="auto">
            <a:xfrm>
              <a:off x="3414" y="1106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Freeform 1917"/>
            <p:cNvSpPr>
              <a:spLocks/>
            </p:cNvSpPr>
            <p:nvPr/>
          </p:nvSpPr>
          <p:spPr bwMode="auto">
            <a:xfrm>
              <a:off x="3444" y="1075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Freeform 1918"/>
            <p:cNvSpPr>
              <a:spLocks/>
            </p:cNvSpPr>
            <p:nvPr/>
          </p:nvSpPr>
          <p:spPr bwMode="auto">
            <a:xfrm>
              <a:off x="3444" y="1075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Freeform 1919"/>
            <p:cNvSpPr>
              <a:spLocks/>
            </p:cNvSpPr>
            <p:nvPr/>
          </p:nvSpPr>
          <p:spPr bwMode="auto">
            <a:xfrm>
              <a:off x="3473" y="1106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Freeform 1921"/>
            <p:cNvSpPr>
              <a:spLocks/>
            </p:cNvSpPr>
            <p:nvPr/>
          </p:nvSpPr>
          <p:spPr bwMode="auto">
            <a:xfrm>
              <a:off x="3268" y="1164"/>
              <a:ext cx="32" cy="30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3 h 57"/>
                <a:gd name="T10" fmla="*/ 2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2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Freeform 1922"/>
            <p:cNvSpPr>
              <a:spLocks/>
            </p:cNvSpPr>
            <p:nvPr/>
          </p:nvSpPr>
          <p:spPr bwMode="auto">
            <a:xfrm>
              <a:off x="3238" y="1164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2"/>
                  </a:lnTo>
                  <a:lnTo>
                    <a:pt x="24" y="48"/>
                  </a:lnTo>
                  <a:lnTo>
                    <a:pt x="17" y="40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Freeform 1923"/>
            <p:cNvSpPr>
              <a:spLocks/>
            </p:cNvSpPr>
            <p:nvPr/>
          </p:nvSpPr>
          <p:spPr bwMode="auto">
            <a:xfrm>
              <a:off x="3268" y="1192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Freeform 1924"/>
            <p:cNvSpPr>
              <a:spLocks/>
            </p:cNvSpPr>
            <p:nvPr/>
          </p:nvSpPr>
          <p:spPr bwMode="auto">
            <a:xfrm>
              <a:off x="3238" y="1133"/>
              <a:ext cx="31" cy="31"/>
            </a:xfrm>
            <a:custGeom>
              <a:avLst/>
              <a:gdLst>
                <a:gd name="T0" fmla="*/ 0 w 57"/>
                <a:gd name="T1" fmla="*/ 5 h 58"/>
                <a:gd name="T2" fmla="*/ 1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2 w 57"/>
                <a:gd name="T9" fmla="*/ 2 h 58"/>
                <a:gd name="T10" fmla="*/ 3 w 57"/>
                <a:gd name="T11" fmla="*/ 1 h 58"/>
                <a:gd name="T12" fmla="*/ 5 w 57"/>
                <a:gd name="T13" fmla="*/ 0 h 58"/>
                <a:gd name="T14" fmla="*/ 5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3 h 58"/>
                <a:gd name="T24" fmla="*/ 1 w 57"/>
                <a:gd name="T25" fmla="*/ 4 h 58"/>
                <a:gd name="T26" fmla="*/ 1 w 57"/>
                <a:gd name="T27" fmla="*/ 5 h 58"/>
                <a:gd name="T28" fmla="*/ 0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2" y="46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9"/>
                  </a:lnTo>
                  <a:lnTo>
                    <a:pt x="5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Freeform 1925"/>
            <p:cNvSpPr>
              <a:spLocks/>
            </p:cNvSpPr>
            <p:nvPr/>
          </p:nvSpPr>
          <p:spPr bwMode="auto">
            <a:xfrm>
              <a:off x="3238" y="1164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Freeform 1926"/>
            <p:cNvSpPr>
              <a:spLocks/>
            </p:cNvSpPr>
            <p:nvPr/>
          </p:nvSpPr>
          <p:spPr bwMode="auto">
            <a:xfrm>
              <a:off x="3268" y="1133"/>
              <a:ext cx="32" cy="31"/>
            </a:xfrm>
            <a:custGeom>
              <a:avLst/>
              <a:gdLst>
                <a:gd name="T0" fmla="*/ 1 w 58"/>
                <a:gd name="T1" fmla="*/ 0 h 58"/>
                <a:gd name="T2" fmla="*/ 2 w 58"/>
                <a:gd name="T3" fmla="*/ 1 h 58"/>
                <a:gd name="T4" fmla="*/ 3 w 58"/>
                <a:gd name="T5" fmla="*/ 1 h 58"/>
                <a:gd name="T6" fmla="*/ 4 w 58"/>
                <a:gd name="T7" fmla="*/ 2 h 58"/>
                <a:gd name="T8" fmla="*/ 5 w 58"/>
                <a:gd name="T9" fmla="*/ 3 h 58"/>
                <a:gd name="T10" fmla="*/ 5 w 58"/>
                <a:gd name="T11" fmla="*/ 4 h 58"/>
                <a:gd name="T12" fmla="*/ 6 w 58"/>
                <a:gd name="T13" fmla="*/ 5 h 58"/>
                <a:gd name="T14" fmla="*/ 5 w 58"/>
                <a:gd name="T15" fmla="*/ 5 h 58"/>
                <a:gd name="T16" fmla="*/ 4 w 58"/>
                <a:gd name="T17" fmla="*/ 4 h 58"/>
                <a:gd name="T18" fmla="*/ 4 w 58"/>
                <a:gd name="T19" fmla="*/ 3 h 58"/>
                <a:gd name="T20" fmla="*/ 3 w 58"/>
                <a:gd name="T21" fmla="*/ 2 h 58"/>
                <a:gd name="T22" fmla="*/ 2 w 58"/>
                <a:gd name="T23" fmla="*/ 1 h 58"/>
                <a:gd name="T24" fmla="*/ 2 w 58"/>
                <a:gd name="T25" fmla="*/ 1 h 58"/>
                <a:gd name="T26" fmla="*/ 0 w 58"/>
                <a:gd name="T27" fmla="*/ 1 h 58"/>
                <a:gd name="T28" fmla="*/ 1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8"/>
                  </a:lnTo>
                  <a:lnTo>
                    <a:pt x="52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Freeform 1927"/>
            <p:cNvSpPr>
              <a:spLocks/>
            </p:cNvSpPr>
            <p:nvPr/>
          </p:nvSpPr>
          <p:spPr bwMode="auto">
            <a:xfrm>
              <a:off x="3268" y="1133"/>
              <a:ext cx="1" cy="4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" name="Freeform 1928"/>
            <p:cNvSpPr>
              <a:spLocks/>
            </p:cNvSpPr>
            <p:nvPr/>
          </p:nvSpPr>
          <p:spPr bwMode="auto">
            <a:xfrm>
              <a:off x="3297" y="1164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" name="Freeform 1930"/>
            <p:cNvSpPr>
              <a:spLocks/>
            </p:cNvSpPr>
            <p:nvPr/>
          </p:nvSpPr>
          <p:spPr bwMode="auto">
            <a:xfrm>
              <a:off x="3356" y="1164"/>
              <a:ext cx="33" cy="30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3 h 57"/>
                <a:gd name="T10" fmla="*/ 3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2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" name="Freeform 1931"/>
            <p:cNvSpPr>
              <a:spLocks/>
            </p:cNvSpPr>
            <p:nvPr/>
          </p:nvSpPr>
          <p:spPr bwMode="auto">
            <a:xfrm>
              <a:off x="3328" y="1164"/>
              <a:ext cx="30" cy="30"/>
            </a:xfrm>
            <a:custGeom>
              <a:avLst/>
              <a:gdLst>
                <a:gd name="T0" fmla="*/ 4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4 w 57"/>
                <a:gd name="T27" fmla="*/ 4 h 57"/>
                <a:gd name="T28" fmla="*/ 4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2"/>
                  </a:lnTo>
                  <a:lnTo>
                    <a:pt x="23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0"/>
                  </a:lnTo>
                  <a:lnTo>
                    <a:pt x="8" y="19"/>
                  </a:lnTo>
                  <a:lnTo>
                    <a:pt x="20" y="36"/>
                  </a:lnTo>
                  <a:lnTo>
                    <a:pt x="27" y="43"/>
                  </a:lnTo>
                  <a:lnTo>
                    <a:pt x="38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" name="Freeform 1932"/>
            <p:cNvSpPr>
              <a:spLocks/>
            </p:cNvSpPr>
            <p:nvPr/>
          </p:nvSpPr>
          <p:spPr bwMode="auto">
            <a:xfrm>
              <a:off x="3356" y="1192"/>
              <a:ext cx="3" cy="2"/>
            </a:xfrm>
            <a:custGeom>
              <a:avLst/>
              <a:gdLst>
                <a:gd name="T0" fmla="*/ 3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3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" name="Freeform 1933"/>
            <p:cNvSpPr>
              <a:spLocks/>
            </p:cNvSpPr>
            <p:nvPr/>
          </p:nvSpPr>
          <p:spPr bwMode="auto">
            <a:xfrm>
              <a:off x="3328" y="1133"/>
              <a:ext cx="30" cy="31"/>
            </a:xfrm>
            <a:custGeom>
              <a:avLst/>
              <a:gdLst>
                <a:gd name="T0" fmla="*/ 0 w 57"/>
                <a:gd name="T1" fmla="*/ 5 h 58"/>
                <a:gd name="T2" fmla="*/ 0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1 w 57"/>
                <a:gd name="T9" fmla="*/ 2 h 58"/>
                <a:gd name="T10" fmla="*/ 3 w 57"/>
                <a:gd name="T11" fmla="*/ 1 h 58"/>
                <a:gd name="T12" fmla="*/ 4 w 57"/>
                <a:gd name="T13" fmla="*/ 0 h 58"/>
                <a:gd name="T14" fmla="*/ 4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3 h 58"/>
                <a:gd name="T24" fmla="*/ 1 w 57"/>
                <a:gd name="T25" fmla="*/ 4 h 58"/>
                <a:gd name="T26" fmla="*/ 1 w 57"/>
                <a:gd name="T27" fmla="*/ 5 h 58"/>
                <a:gd name="T28" fmla="*/ 0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0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0" y="23"/>
                  </a:lnTo>
                  <a:lnTo>
                    <a:pt x="14" y="30"/>
                  </a:lnTo>
                  <a:lnTo>
                    <a:pt x="8" y="39"/>
                  </a:lnTo>
                  <a:lnTo>
                    <a:pt x="5" y="49"/>
                  </a:lnTo>
                  <a:lnTo>
                    <a:pt x="5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" name="Freeform 1934"/>
            <p:cNvSpPr>
              <a:spLocks/>
            </p:cNvSpPr>
            <p:nvPr/>
          </p:nvSpPr>
          <p:spPr bwMode="auto">
            <a:xfrm>
              <a:off x="3328" y="1164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" name="Freeform 1935"/>
            <p:cNvSpPr>
              <a:spLocks/>
            </p:cNvSpPr>
            <p:nvPr/>
          </p:nvSpPr>
          <p:spPr bwMode="auto">
            <a:xfrm>
              <a:off x="3356" y="1133"/>
              <a:ext cx="33" cy="31"/>
            </a:xfrm>
            <a:custGeom>
              <a:avLst/>
              <a:gdLst>
                <a:gd name="T0" fmla="*/ 1 w 58"/>
                <a:gd name="T1" fmla="*/ 0 h 58"/>
                <a:gd name="T2" fmla="*/ 2 w 58"/>
                <a:gd name="T3" fmla="*/ 1 h 58"/>
                <a:gd name="T4" fmla="*/ 3 w 58"/>
                <a:gd name="T5" fmla="*/ 1 h 58"/>
                <a:gd name="T6" fmla="*/ 4 w 58"/>
                <a:gd name="T7" fmla="*/ 2 h 58"/>
                <a:gd name="T8" fmla="*/ 6 w 58"/>
                <a:gd name="T9" fmla="*/ 3 h 58"/>
                <a:gd name="T10" fmla="*/ 6 w 58"/>
                <a:gd name="T11" fmla="*/ 4 h 58"/>
                <a:gd name="T12" fmla="*/ 6 w 58"/>
                <a:gd name="T13" fmla="*/ 5 h 58"/>
                <a:gd name="T14" fmla="*/ 6 w 58"/>
                <a:gd name="T15" fmla="*/ 5 h 58"/>
                <a:gd name="T16" fmla="*/ 6 w 58"/>
                <a:gd name="T17" fmla="*/ 4 h 58"/>
                <a:gd name="T18" fmla="*/ 5 w 58"/>
                <a:gd name="T19" fmla="*/ 3 h 58"/>
                <a:gd name="T20" fmla="*/ 3 w 58"/>
                <a:gd name="T21" fmla="*/ 2 h 58"/>
                <a:gd name="T22" fmla="*/ 3 w 58"/>
                <a:gd name="T23" fmla="*/ 1 h 58"/>
                <a:gd name="T24" fmla="*/ 2 w 58"/>
                <a:gd name="T25" fmla="*/ 1 h 58"/>
                <a:gd name="T26" fmla="*/ 0 w 58"/>
                <a:gd name="T27" fmla="*/ 1 h 58"/>
                <a:gd name="T28" fmla="*/ 1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8"/>
                  </a:lnTo>
                  <a:lnTo>
                    <a:pt x="52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" name="Freeform 1936"/>
            <p:cNvSpPr>
              <a:spLocks/>
            </p:cNvSpPr>
            <p:nvPr/>
          </p:nvSpPr>
          <p:spPr bwMode="auto">
            <a:xfrm>
              <a:off x="3356" y="1133"/>
              <a:ext cx="2" cy="4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" name="Freeform 1937"/>
            <p:cNvSpPr>
              <a:spLocks/>
            </p:cNvSpPr>
            <p:nvPr/>
          </p:nvSpPr>
          <p:spPr bwMode="auto">
            <a:xfrm>
              <a:off x="3386" y="1164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" name="Freeform 1939"/>
            <p:cNvSpPr>
              <a:spLocks/>
            </p:cNvSpPr>
            <p:nvPr/>
          </p:nvSpPr>
          <p:spPr bwMode="auto">
            <a:xfrm>
              <a:off x="3444" y="1164"/>
              <a:ext cx="32" cy="30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3 h 57"/>
                <a:gd name="T10" fmla="*/ 2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2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" name="Freeform 1940"/>
            <p:cNvSpPr>
              <a:spLocks/>
            </p:cNvSpPr>
            <p:nvPr/>
          </p:nvSpPr>
          <p:spPr bwMode="auto">
            <a:xfrm>
              <a:off x="3414" y="1164"/>
              <a:ext cx="32" cy="30"/>
            </a:xfrm>
            <a:custGeom>
              <a:avLst/>
              <a:gdLst>
                <a:gd name="T0" fmla="*/ 6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3 h 57"/>
                <a:gd name="T24" fmla="*/ 4 w 57"/>
                <a:gd name="T25" fmla="*/ 4 h 57"/>
                <a:gd name="T26" fmla="*/ 6 w 57"/>
                <a:gd name="T27" fmla="*/ 4 h 57"/>
                <a:gd name="T28" fmla="*/ 6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2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8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" name="Freeform 1941"/>
            <p:cNvSpPr>
              <a:spLocks/>
            </p:cNvSpPr>
            <p:nvPr/>
          </p:nvSpPr>
          <p:spPr bwMode="auto">
            <a:xfrm>
              <a:off x="3444" y="1192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" name="Freeform 1942"/>
            <p:cNvSpPr>
              <a:spLocks/>
            </p:cNvSpPr>
            <p:nvPr/>
          </p:nvSpPr>
          <p:spPr bwMode="auto">
            <a:xfrm>
              <a:off x="3414" y="1133"/>
              <a:ext cx="32" cy="31"/>
            </a:xfrm>
            <a:custGeom>
              <a:avLst/>
              <a:gdLst>
                <a:gd name="T0" fmla="*/ 0 w 57"/>
                <a:gd name="T1" fmla="*/ 5 h 58"/>
                <a:gd name="T2" fmla="*/ 1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2 w 57"/>
                <a:gd name="T9" fmla="*/ 2 h 58"/>
                <a:gd name="T10" fmla="*/ 3 w 57"/>
                <a:gd name="T11" fmla="*/ 1 h 58"/>
                <a:gd name="T12" fmla="*/ 6 w 57"/>
                <a:gd name="T13" fmla="*/ 0 h 58"/>
                <a:gd name="T14" fmla="*/ 6 w 57"/>
                <a:gd name="T15" fmla="*/ 1 h 58"/>
                <a:gd name="T16" fmla="*/ 4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3 h 58"/>
                <a:gd name="T24" fmla="*/ 1 w 57"/>
                <a:gd name="T25" fmla="*/ 4 h 58"/>
                <a:gd name="T26" fmla="*/ 1 w 57"/>
                <a:gd name="T27" fmla="*/ 5 h 58"/>
                <a:gd name="T28" fmla="*/ 0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" name="Freeform 1943"/>
            <p:cNvSpPr>
              <a:spLocks/>
            </p:cNvSpPr>
            <p:nvPr/>
          </p:nvSpPr>
          <p:spPr bwMode="auto">
            <a:xfrm>
              <a:off x="3414" y="1164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" name="Freeform 1944"/>
            <p:cNvSpPr>
              <a:spLocks/>
            </p:cNvSpPr>
            <p:nvPr/>
          </p:nvSpPr>
          <p:spPr bwMode="auto">
            <a:xfrm>
              <a:off x="3444" y="1133"/>
              <a:ext cx="32" cy="31"/>
            </a:xfrm>
            <a:custGeom>
              <a:avLst/>
              <a:gdLst>
                <a:gd name="T0" fmla="*/ 1 w 58"/>
                <a:gd name="T1" fmla="*/ 0 h 58"/>
                <a:gd name="T2" fmla="*/ 2 w 58"/>
                <a:gd name="T3" fmla="*/ 1 h 58"/>
                <a:gd name="T4" fmla="*/ 3 w 58"/>
                <a:gd name="T5" fmla="*/ 1 h 58"/>
                <a:gd name="T6" fmla="*/ 4 w 58"/>
                <a:gd name="T7" fmla="*/ 2 h 58"/>
                <a:gd name="T8" fmla="*/ 5 w 58"/>
                <a:gd name="T9" fmla="*/ 3 h 58"/>
                <a:gd name="T10" fmla="*/ 5 w 58"/>
                <a:gd name="T11" fmla="*/ 4 h 58"/>
                <a:gd name="T12" fmla="*/ 6 w 58"/>
                <a:gd name="T13" fmla="*/ 5 h 58"/>
                <a:gd name="T14" fmla="*/ 5 w 58"/>
                <a:gd name="T15" fmla="*/ 5 h 58"/>
                <a:gd name="T16" fmla="*/ 4 w 58"/>
                <a:gd name="T17" fmla="*/ 4 h 58"/>
                <a:gd name="T18" fmla="*/ 4 w 58"/>
                <a:gd name="T19" fmla="*/ 3 h 58"/>
                <a:gd name="T20" fmla="*/ 3 w 58"/>
                <a:gd name="T21" fmla="*/ 2 h 58"/>
                <a:gd name="T22" fmla="*/ 2 w 58"/>
                <a:gd name="T23" fmla="*/ 1 h 58"/>
                <a:gd name="T24" fmla="*/ 2 w 58"/>
                <a:gd name="T25" fmla="*/ 1 h 58"/>
                <a:gd name="T26" fmla="*/ 0 w 58"/>
                <a:gd name="T27" fmla="*/ 1 h 58"/>
                <a:gd name="T28" fmla="*/ 1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8"/>
                  </a:lnTo>
                  <a:lnTo>
                    <a:pt x="52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" name="Freeform 1945"/>
            <p:cNvSpPr>
              <a:spLocks/>
            </p:cNvSpPr>
            <p:nvPr/>
          </p:nvSpPr>
          <p:spPr bwMode="auto">
            <a:xfrm>
              <a:off x="3444" y="1133"/>
              <a:ext cx="2" cy="4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" name="Freeform 1946"/>
            <p:cNvSpPr>
              <a:spLocks/>
            </p:cNvSpPr>
            <p:nvPr/>
          </p:nvSpPr>
          <p:spPr bwMode="auto">
            <a:xfrm>
              <a:off x="3473" y="1164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" name="Freeform 1811"/>
            <p:cNvSpPr>
              <a:spLocks/>
            </p:cNvSpPr>
            <p:nvPr/>
          </p:nvSpPr>
          <p:spPr bwMode="auto">
            <a:xfrm>
              <a:off x="3239" y="902"/>
              <a:ext cx="59" cy="58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7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9" y="84"/>
                  </a:lnTo>
                  <a:lnTo>
                    <a:pt x="8" y="80"/>
                  </a:lnTo>
                  <a:lnTo>
                    <a:pt x="5" y="75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" name="Freeform 1821"/>
            <p:cNvSpPr>
              <a:spLocks/>
            </p:cNvSpPr>
            <p:nvPr/>
          </p:nvSpPr>
          <p:spPr bwMode="auto">
            <a:xfrm>
              <a:off x="3329" y="902"/>
              <a:ext cx="58" cy="58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8 w 108"/>
                <a:gd name="T9" fmla="*/ 7 h 108"/>
                <a:gd name="T10" fmla="*/ 8 w 108"/>
                <a:gd name="T11" fmla="*/ 8 h 108"/>
                <a:gd name="T12" fmla="*/ 8 w 108"/>
                <a:gd name="T13" fmla="*/ 8 h 108"/>
                <a:gd name="T14" fmla="*/ 7 w 108"/>
                <a:gd name="T15" fmla="*/ 8 h 108"/>
                <a:gd name="T16" fmla="*/ 6 w 108"/>
                <a:gd name="T17" fmla="*/ 9 h 108"/>
                <a:gd name="T18" fmla="*/ 6 w 108"/>
                <a:gd name="T19" fmla="*/ 9 h 108"/>
                <a:gd name="T20" fmla="*/ 6 w 108"/>
                <a:gd name="T21" fmla="*/ 9 h 108"/>
                <a:gd name="T22" fmla="*/ 5 w 108"/>
                <a:gd name="T23" fmla="*/ 9 h 108"/>
                <a:gd name="T24" fmla="*/ 5 w 108"/>
                <a:gd name="T25" fmla="*/ 9 h 108"/>
                <a:gd name="T26" fmla="*/ 3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3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6 w 108"/>
                <a:gd name="T77" fmla="*/ 1 h 108"/>
                <a:gd name="T78" fmla="*/ 7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8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20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" name="Freeform 1830"/>
            <p:cNvSpPr>
              <a:spLocks/>
            </p:cNvSpPr>
            <p:nvPr/>
          </p:nvSpPr>
          <p:spPr bwMode="auto">
            <a:xfrm>
              <a:off x="3415" y="902"/>
              <a:ext cx="60" cy="58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5 h 108"/>
                <a:gd name="T6" fmla="*/ 10 w 108"/>
                <a:gd name="T7" fmla="*/ 6 h 108"/>
                <a:gd name="T8" fmla="*/ 9 w 108"/>
                <a:gd name="T9" fmla="*/ 7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3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4" y="75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" name="Freeform 1839"/>
            <p:cNvSpPr>
              <a:spLocks/>
            </p:cNvSpPr>
            <p:nvPr/>
          </p:nvSpPr>
          <p:spPr bwMode="auto">
            <a:xfrm>
              <a:off x="3239" y="960"/>
              <a:ext cx="59" cy="58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7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9 h 109"/>
                <a:gd name="T22" fmla="*/ 6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2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3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8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20" y="97"/>
                  </a:lnTo>
                  <a:lnTo>
                    <a:pt x="17" y="94"/>
                  </a:lnTo>
                  <a:lnTo>
                    <a:pt x="9" y="85"/>
                  </a:lnTo>
                  <a:lnTo>
                    <a:pt x="8" y="80"/>
                  </a:lnTo>
                  <a:lnTo>
                    <a:pt x="5" y="76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" name="Freeform 1848"/>
            <p:cNvSpPr>
              <a:spLocks/>
            </p:cNvSpPr>
            <p:nvPr/>
          </p:nvSpPr>
          <p:spPr bwMode="auto">
            <a:xfrm>
              <a:off x="3329" y="960"/>
              <a:ext cx="58" cy="58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8 w 108"/>
                <a:gd name="T9" fmla="*/ 7 h 109"/>
                <a:gd name="T10" fmla="*/ 8 w 108"/>
                <a:gd name="T11" fmla="*/ 7 h 109"/>
                <a:gd name="T12" fmla="*/ 8 w 108"/>
                <a:gd name="T13" fmla="*/ 7 h 109"/>
                <a:gd name="T14" fmla="*/ 7 w 108"/>
                <a:gd name="T15" fmla="*/ 8 h 109"/>
                <a:gd name="T16" fmla="*/ 6 w 108"/>
                <a:gd name="T17" fmla="*/ 8 h 109"/>
                <a:gd name="T18" fmla="*/ 6 w 108"/>
                <a:gd name="T19" fmla="*/ 8 h 109"/>
                <a:gd name="T20" fmla="*/ 6 w 108"/>
                <a:gd name="T21" fmla="*/ 9 h 109"/>
                <a:gd name="T22" fmla="*/ 5 w 108"/>
                <a:gd name="T23" fmla="*/ 9 h 109"/>
                <a:gd name="T24" fmla="*/ 5 w 108"/>
                <a:gd name="T25" fmla="*/ 9 h 109"/>
                <a:gd name="T26" fmla="*/ 3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1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3 w 108"/>
                <a:gd name="T71" fmla="*/ 1 h 109"/>
                <a:gd name="T72" fmla="*/ 5 w 108"/>
                <a:gd name="T73" fmla="*/ 0 h 109"/>
                <a:gd name="T74" fmla="*/ 5 w 108"/>
                <a:gd name="T75" fmla="*/ 1 h 109"/>
                <a:gd name="T76" fmla="*/ 6 w 108"/>
                <a:gd name="T77" fmla="*/ 1 h 109"/>
                <a:gd name="T78" fmla="*/ 7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8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7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8" y="85"/>
                  </a:lnTo>
                  <a:lnTo>
                    <a:pt x="95" y="89"/>
                  </a:lnTo>
                  <a:lnTo>
                    <a:pt x="92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20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" name="Freeform 1857"/>
            <p:cNvSpPr>
              <a:spLocks/>
            </p:cNvSpPr>
            <p:nvPr/>
          </p:nvSpPr>
          <p:spPr bwMode="auto">
            <a:xfrm>
              <a:off x="3415" y="960"/>
              <a:ext cx="60" cy="58"/>
            </a:xfrm>
            <a:custGeom>
              <a:avLst/>
              <a:gdLst>
                <a:gd name="T0" fmla="*/ 10 w 108"/>
                <a:gd name="T1" fmla="*/ 4 h 109"/>
                <a:gd name="T2" fmla="*/ 10 w 108"/>
                <a:gd name="T3" fmla="*/ 5 h 109"/>
                <a:gd name="T4" fmla="*/ 10 w 108"/>
                <a:gd name="T5" fmla="*/ 5 h 109"/>
                <a:gd name="T6" fmla="*/ 10 w 108"/>
                <a:gd name="T7" fmla="*/ 6 h 109"/>
                <a:gd name="T8" fmla="*/ 9 w 108"/>
                <a:gd name="T9" fmla="*/ 7 h 109"/>
                <a:gd name="T10" fmla="*/ 9 w 108"/>
                <a:gd name="T11" fmla="*/ 7 h 109"/>
                <a:gd name="T12" fmla="*/ 9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7 w 108"/>
                <a:gd name="T21" fmla="*/ 9 h 109"/>
                <a:gd name="T22" fmla="*/ 6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2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3 w 108"/>
                <a:gd name="T65" fmla="*/ 1 h 109"/>
                <a:gd name="T66" fmla="*/ 3 w 108"/>
                <a:gd name="T67" fmla="*/ 1 h 109"/>
                <a:gd name="T68" fmla="*/ 4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9 w 108"/>
                <a:gd name="T83" fmla="*/ 2 h 109"/>
                <a:gd name="T84" fmla="*/ 9 w 108"/>
                <a:gd name="T85" fmla="*/ 2 h 109"/>
                <a:gd name="T86" fmla="*/ 10 w 108"/>
                <a:gd name="T87" fmla="*/ 2 h 109"/>
                <a:gd name="T88" fmla="*/ 10 w 108"/>
                <a:gd name="T89" fmla="*/ 3 h 109"/>
                <a:gd name="T90" fmla="*/ 10 w 108"/>
                <a:gd name="T91" fmla="*/ 3 h 109"/>
                <a:gd name="T92" fmla="*/ 10 w 108"/>
                <a:gd name="T93" fmla="*/ 3 h 109"/>
                <a:gd name="T94" fmla="*/ 10 w 108"/>
                <a:gd name="T95" fmla="*/ 4 h 109"/>
                <a:gd name="T96" fmla="*/ 10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8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" name="Freeform 1866"/>
            <p:cNvSpPr>
              <a:spLocks/>
            </p:cNvSpPr>
            <p:nvPr/>
          </p:nvSpPr>
          <p:spPr bwMode="auto">
            <a:xfrm>
              <a:off x="3239" y="1018"/>
              <a:ext cx="59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8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9" y="84"/>
                  </a:lnTo>
                  <a:lnTo>
                    <a:pt x="8" y="79"/>
                  </a:lnTo>
                  <a:lnTo>
                    <a:pt x="5" y="75"/>
                  </a:lnTo>
                  <a:lnTo>
                    <a:pt x="3" y="70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3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7" y="16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4" y="33"/>
                  </a:lnTo>
                  <a:lnTo>
                    <a:pt x="107" y="37"/>
                  </a:lnTo>
                  <a:lnTo>
                    <a:pt x="107" y="43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" name="Freeform 1875"/>
            <p:cNvSpPr>
              <a:spLocks/>
            </p:cNvSpPr>
            <p:nvPr/>
          </p:nvSpPr>
          <p:spPr bwMode="auto">
            <a:xfrm>
              <a:off x="3329" y="1018"/>
              <a:ext cx="58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7 h 108"/>
                <a:gd name="T8" fmla="*/ 8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7 w 108"/>
                <a:gd name="T15" fmla="*/ 9 h 108"/>
                <a:gd name="T16" fmla="*/ 6 w 108"/>
                <a:gd name="T17" fmla="*/ 9 h 108"/>
                <a:gd name="T18" fmla="*/ 6 w 108"/>
                <a:gd name="T19" fmla="*/ 9 h 108"/>
                <a:gd name="T20" fmla="*/ 6 w 108"/>
                <a:gd name="T21" fmla="*/ 9 h 108"/>
                <a:gd name="T22" fmla="*/ 5 w 108"/>
                <a:gd name="T23" fmla="*/ 9 h 108"/>
                <a:gd name="T24" fmla="*/ 5 w 108"/>
                <a:gd name="T25" fmla="*/ 9 h 108"/>
                <a:gd name="T26" fmla="*/ 3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3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6 w 108"/>
                <a:gd name="T77" fmla="*/ 1 h 108"/>
                <a:gd name="T78" fmla="*/ 7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8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8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20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2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1" y="28"/>
                  </a:lnTo>
                  <a:lnTo>
                    <a:pt x="104" y="33"/>
                  </a:lnTo>
                  <a:lnTo>
                    <a:pt x="105" y="37"/>
                  </a:lnTo>
                  <a:lnTo>
                    <a:pt x="107" y="43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" name="Freeform 1884"/>
            <p:cNvSpPr>
              <a:spLocks/>
            </p:cNvSpPr>
            <p:nvPr/>
          </p:nvSpPr>
          <p:spPr bwMode="auto">
            <a:xfrm>
              <a:off x="3415" y="1018"/>
              <a:ext cx="60" cy="59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5 h 108"/>
                <a:gd name="T6" fmla="*/ 10 w 108"/>
                <a:gd name="T7" fmla="*/ 7 h 108"/>
                <a:gd name="T8" fmla="*/ 9 w 108"/>
                <a:gd name="T9" fmla="*/ 8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2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8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79"/>
                  </a:lnTo>
                  <a:lnTo>
                    <a:pt x="4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4" y="33"/>
                  </a:lnTo>
                  <a:lnTo>
                    <a:pt x="107" y="37"/>
                  </a:lnTo>
                  <a:lnTo>
                    <a:pt x="107" y="43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" name="Freeform 1893"/>
            <p:cNvSpPr>
              <a:spLocks/>
            </p:cNvSpPr>
            <p:nvPr/>
          </p:nvSpPr>
          <p:spPr bwMode="auto">
            <a:xfrm>
              <a:off x="3239" y="1077"/>
              <a:ext cx="59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1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9" y="84"/>
                  </a:lnTo>
                  <a:lnTo>
                    <a:pt x="8" y="80"/>
                  </a:lnTo>
                  <a:lnTo>
                    <a:pt x="5" y="75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" name="Freeform 1902"/>
            <p:cNvSpPr>
              <a:spLocks/>
            </p:cNvSpPr>
            <p:nvPr/>
          </p:nvSpPr>
          <p:spPr bwMode="auto">
            <a:xfrm>
              <a:off x="3329" y="1077"/>
              <a:ext cx="58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6 h 108"/>
                <a:gd name="T6" fmla="*/ 9 w 108"/>
                <a:gd name="T7" fmla="*/ 7 h 108"/>
                <a:gd name="T8" fmla="*/ 8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7 w 108"/>
                <a:gd name="T15" fmla="*/ 9 h 108"/>
                <a:gd name="T16" fmla="*/ 6 w 108"/>
                <a:gd name="T17" fmla="*/ 9 h 108"/>
                <a:gd name="T18" fmla="*/ 6 w 108"/>
                <a:gd name="T19" fmla="*/ 9 h 108"/>
                <a:gd name="T20" fmla="*/ 6 w 108"/>
                <a:gd name="T21" fmla="*/ 9 h 108"/>
                <a:gd name="T22" fmla="*/ 5 w 108"/>
                <a:gd name="T23" fmla="*/ 9 h 108"/>
                <a:gd name="T24" fmla="*/ 5 w 108"/>
                <a:gd name="T25" fmla="*/ 9 h 108"/>
                <a:gd name="T26" fmla="*/ 3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0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3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6 w 108"/>
                <a:gd name="T77" fmla="*/ 1 h 108"/>
                <a:gd name="T78" fmla="*/ 7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8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20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" name="Freeform 1911"/>
            <p:cNvSpPr>
              <a:spLocks/>
            </p:cNvSpPr>
            <p:nvPr/>
          </p:nvSpPr>
          <p:spPr bwMode="auto">
            <a:xfrm>
              <a:off x="3415" y="1077"/>
              <a:ext cx="60" cy="59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6 h 108"/>
                <a:gd name="T6" fmla="*/ 10 w 108"/>
                <a:gd name="T7" fmla="*/ 7 h 108"/>
                <a:gd name="T8" fmla="*/ 9 w 108"/>
                <a:gd name="T9" fmla="*/ 8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1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3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4" y="75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" name="Freeform 1920"/>
            <p:cNvSpPr>
              <a:spLocks/>
            </p:cNvSpPr>
            <p:nvPr/>
          </p:nvSpPr>
          <p:spPr bwMode="auto">
            <a:xfrm>
              <a:off x="3239" y="1136"/>
              <a:ext cx="59" cy="57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6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8 h 109"/>
                <a:gd name="T22" fmla="*/ 6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2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3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8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20" y="97"/>
                  </a:lnTo>
                  <a:lnTo>
                    <a:pt x="17" y="94"/>
                  </a:lnTo>
                  <a:lnTo>
                    <a:pt x="9" y="85"/>
                  </a:lnTo>
                  <a:lnTo>
                    <a:pt x="8" y="80"/>
                  </a:lnTo>
                  <a:lnTo>
                    <a:pt x="5" y="76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" name="Freeform 1929"/>
            <p:cNvSpPr>
              <a:spLocks/>
            </p:cNvSpPr>
            <p:nvPr/>
          </p:nvSpPr>
          <p:spPr bwMode="auto">
            <a:xfrm>
              <a:off x="3329" y="1136"/>
              <a:ext cx="58" cy="57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8 w 108"/>
                <a:gd name="T9" fmla="*/ 6 h 109"/>
                <a:gd name="T10" fmla="*/ 8 w 108"/>
                <a:gd name="T11" fmla="*/ 7 h 109"/>
                <a:gd name="T12" fmla="*/ 8 w 108"/>
                <a:gd name="T13" fmla="*/ 7 h 109"/>
                <a:gd name="T14" fmla="*/ 7 w 108"/>
                <a:gd name="T15" fmla="*/ 7 h 109"/>
                <a:gd name="T16" fmla="*/ 6 w 108"/>
                <a:gd name="T17" fmla="*/ 8 h 109"/>
                <a:gd name="T18" fmla="*/ 6 w 108"/>
                <a:gd name="T19" fmla="*/ 8 h 109"/>
                <a:gd name="T20" fmla="*/ 6 w 108"/>
                <a:gd name="T21" fmla="*/ 8 h 109"/>
                <a:gd name="T22" fmla="*/ 5 w 108"/>
                <a:gd name="T23" fmla="*/ 8 h 109"/>
                <a:gd name="T24" fmla="*/ 5 w 108"/>
                <a:gd name="T25" fmla="*/ 8 h 109"/>
                <a:gd name="T26" fmla="*/ 3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1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3 w 108"/>
                <a:gd name="T71" fmla="*/ 1 h 109"/>
                <a:gd name="T72" fmla="*/ 5 w 108"/>
                <a:gd name="T73" fmla="*/ 0 h 109"/>
                <a:gd name="T74" fmla="*/ 5 w 108"/>
                <a:gd name="T75" fmla="*/ 1 h 109"/>
                <a:gd name="T76" fmla="*/ 6 w 108"/>
                <a:gd name="T77" fmla="*/ 1 h 109"/>
                <a:gd name="T78" fmla="*/ 7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8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7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8" y="85"/>
                  </a:lnTo>
                  <a:lnTo>
                    <a:pt x="95" y="89"/>
                  </a:lnTo>
                  <a:lnTo>
                    <a:pt x="92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20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" name="Freeform 1938"/>
            <p:cNvSpPr>
              <a:spLocks/>
            </p:cNvSpPr>
            <p:nvPr/>
          </p:nvSpPr>
          <p:spPr bwMode="auto">
            <a:xfrm>
              <a:off x="3415" y="1136"/>
              <a:ext cx="60" cy="57"/>
            </a:xfrm>
            <a:custGeom>
              <a:avLst/>
              <a:gdLst>
                <a:gd name="T0" fmla="*/ 10 w 108"/>
                <a:gd name="T1" fmla="*/ 4 h 109"/>
                <a:gd name="T2" fmla="*/ 10 w 108"/>
                <a:gd name="T3" fmla="*/ 5 h 109"/>
                <a:gd name="T4" fmla="*/ 10 w 108"/>
                <a:gd name="T5" fmla="*/ 5 h 109"/>
                <a:gd name="T6" fmla="*/ 10 w 108"/>
                <a:gd name="T7" fmla="*/ 6 h 109"/>
                <a:gd name="T8" fmla="*/ 9 w 108"/>
                <a:gd name="T9" fmla="*/ 6 h 109"/>
                <a:gd name="T10" fmla="*/ 9 w 108"/>
                <a:gd name="T11" fmla="*/ 7 h 109"/>
                <a:gd name="T12" fmla="*/ 9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7 w 108"/>
                <a:gd name="T21" fmla="*/ 8 h 109"/>
                <a:gd name="T22" fmla="*/ 6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2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3 w 108"/>
                <a:gd name="T65" fmla="*/ 1 h 109"/>
                <a:gd name="T66" fmla="*/ 3 w 108"/>
                <a:gd name="T67" fmla="*/ 1 h 109"/>
                <a:gd name="T68" fmla="*/ 4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9 w 108"/>
                <a:gd name="T83" fmla="*/ 2 h 109"/>
                <a:gd name="T84" fmla="*/ 9 w 108"/>
                <a:gd name="T85" fmla="*/ 2 h 109"/>
                <a:gd name="T86" fmla="*/ 10 w 108"/>
                <a:gd name="T87" fmla="*/ 2 h 109"/>
                <a:gd name="T88" fmla="*/ 10 w 108"/>
                <a:gd name="T89" fmla="*/ 3 h 109"/>
                <a:gd name="T90" fmla="*/ 10 w 108"/>
                <a:gd name="T91" fmla="*/ 3 h 109"/>
                <a:gd name="T92" fmla="*/ 10 w 108"/>
                <a:gd name="T93" fmla="*/ 3 h 109"/>
                <a:gd name="T94" fmla="*/ 10 w 108"/>
                <a:gd name="T95" fmla="*/ 4 h 109"/>
                <a:gd name="T96" fmla="*/ 10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8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" name="Rectangle 654"/>
            <p:cNvSpPr>
              <a:spLocks noChangeArrowheads="1"/>
            </p:cNvSpPr>
            <p:nvPr/>
          </p:nvSpPr>
          <p:spPr bwMode="auto">
            <a:xfrm>
              <a:off x="1275" y="2361"/>
              <a:ext cx="587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490" name="Rectangle 655"/>
            <p:cNvSpPr>
              <a:spLocks noChangeArrowheads="1"/>
            </p:cNvSpPr>
            <p:nvPr/>
          </p:nvSpPr>
          <p:spPr bwMode="auto">
            <a:xfrm>
              <a:off x="1274" y="23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491" name="Freeform 656"/>
            <p:cNvSpPr>
              <a:spLocks/>
            </p:cNvSpPr>
            <p:nvPr/>
          </p:nvSpPr>
          <p:spPr bwMode="auto">
            <a:xfrm>
              <a:off x="1274" y="2361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" name="Rectangle 657"/>
            <p:cNvSpPr>
              <a:spLocks noChangeArrowheads="1"/>
            </p:cNvSpPr>
            <p:nvPr/>
          </p:nvSpPr>
          <p:spPr bwMode="auto">
            <a:xfrm>
              <a:off x="1275" y="2827"/>
              <a:ext cx="587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493" name="Freeform 658"/>
            <p:cNvSpPr>
              <a:spLocks/>
            </p:cNvSpPr>
            <p:nvPr/>
          </p:nvSpPr>
          <p:spPr bwMode="auto">
            <a:xfrm>
              <a:off x="1274" y="2827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0 h 6"/>
                <a:gd name="T8" fmla="*/ 0 w 7"/>
                <a:gd name="T9" fmla="*/ 1 h 6"/>
                <a:gd name="T10" fmla="*/ 0 w 7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7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" name="Rectangle 659"/>
            <p:cNvSpPr>
              <a:spLocks noChangeArrowheads="1"/>
            </p:cNvSpPr>
            <p:nvPr/>
          </p:nvSpPr>
          <p:spPr bwMode="auto">
            <a:xfrm>
              <a:off x="1860" y="23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495" name="Freeform 660"/>
            <p:cNvSpPr>
              <a:spLocks/>
            </p:cNvSpPr>
            <p:nvPr/>
          </p:nvSpPr>
          <p:spPr bwMode="auto">
            <a:xfrm>
              <a:off x="1860" y="2827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" name="Freeform 661"/>
            <p:cNvSpPr>
              <a:spLocks/>
            </p:cNvSpPr>
            <p:nvPr/>
          </p:nvSpPr>
          <p:spPr bwMode="auto">
            <a:xfrm>
              <a:off x="1860" y="2361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" name="Rectangle 675"/>
            <p:cNvSpPr>
              <a:spLocks noChangeArrowheads="1"/>
            </p:cNvSpPr>
            <p:nvPr/>
          </p:nvSpPr>
          <p:spPr bwMode="auto">
            <a:xfrm>
              <a:off x="1862" y="2361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498" name="Rectangle 676"/>
            <p:cNvSpPr>
              <a:spLocks noChangeArrowheads="1"/>
            </p:cNvSpPr>
            <p:nvPr/>
          </p:nvSpPr>
          <p:spPr bwMode="auto">
            <a:xfrm>
              <a:off x="1860" y="23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499" name="Freeform 677"/>
            <p:cNvSpPr>
              <a:spLocks/>
            </p:cNvSpPr>
            <p:nvPr/>
          </p:nvSpPr>
          <p:spPr bwMode="auto">
            <a:xfrm>
              <a:off x="1860" y="2361"/>
              <a:ext cx="3" cy="3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0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" name="Rectangle 678"/>
            <p:cNvSpPr>
              <a:spLocks noChangeArrowheads="1"/>
            </p:cNvSpPr>
            <p:nvPr/>
          </p:nvSpPr>
          <p:spPr bwMode="auto">
            <a:xfrm>
              <a:off x="1862" y="2827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01" name="Freeform 679"/>
            <p:cNvSpPr>
              <a:spLocks/>
            </p:cNvSpPr>
            <p:nvPr/>
          </p:nvSpPr>
          <p:spPr bwMode="auto">
            <a:xfrm>
              <a:off x="1860" y="2827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1 h 6"/>
                <a:gd name="T4" fmla="*/ 1 w 6"/>
                <a:gd name="T5" fmla="*/ 1 h 6"/>
                <a:gd name="T6" fmla="*/ 1 w 6"/>
                <a:gd name="T7" fmla="*/ 0 h 6"/>
                <a:gd name="T8" fmla="*/ 1 w 6"/>
                <a:gd name="T9" fmla="*/ 1 h 6"/>
                <a:gd name="T10" fmla="*/ 0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" name="Rectangle 680"/>
            <p:cNvSpPr>
              <a:spLocks noChangeArrowheads="1"/>
            </p:cNvSpPr>
            <p:nvPr/>
          </p:nvSpPr>
          <p:spPr bwMode="auto">
            <a:xfrm>
              <a:off x="2446" y="23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03" name="Freeform 681"/>
            <p:cNvSpPr>
              <a:spLocks/>
            </p:cNvSpPr>
            <p:nvPr/>
          </p:nvSpPr>
          <p:spPr bwMode="auto">
            <a:xfrm>
              <a:off x="2446" y="2827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" name="Rectangle 696"/>
            <p:cNvSpPr>
              <a:spLocks noChangeArrowheads="1"/>
            </p:cNvSpPr>
            <p:nvPr/>
          </p:nvSpPr>
          <p:spPr bwMode="auto">
            <a:xfrm>
              <a:off x="2448" y="2361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05" name="Rectangle 697"/>
            <p:cNvSpPr>
              <a:spLocks noChangeArrowheads="1"/>
            </p:cNvSpPr>
            <p:nvPr/>
          </p:nvSpPr>
          <p:spPr bwMode="auto">
            <a:xfrm>
              <a:off x="2446" y="23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06" name="Rectangle 699"/>
            <p:cNvSpPr>
              <a:spLocks noChangeArrowheads="1"/>
            </p:cNvSpPr>
            <p:nvPr/>
          </p:nvSpPr>
          <p:spPr bwMode="auto">
            <a:xfrm>
              <a:off x="2448" y="2827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07" name="Freeform 700"/>
            <p:cNvSpPr>
              <a:spLocks/>
            </p:cNvSpPr>
            <p:nvPr/>
          </p:nvSpPr>
          <p:spPr bwMode="auto">
            <a:xfrm>
              <a:off x="2446" y="2827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1 h 6"/>
                <a:gd name="T4" fmla="*/ 1 w 6"/>
                <a:gd name="T5" fmla="*/ 1 h 6"/>
                <a:gd name="T6" fmla="*/ 1 w 6"/>
                <a:gd name="T7" fmla="*/ 0 h 6"/>
                <a:gd name="T8" fmla="*/ 1 w 6"/>
                <a:gd name="T9" fmla="*/ 1 h 6"/>
                <a:gd name="T10" fmla="*/ 0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" name="Rectangle 701"/>
            <p:cNvSpPr>
              <a:spLocks noChangeArrowheads="1"/>
            </p:cNvSpPr>
            <p:nvPr/>
          </p:nvSpPr>
          <p:spPr bwMode="auto">
            <a:xfrm>
              <a:off x="3033" y="23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09" name="Freeform 702"/>
            <p:cNvSpPr>
              <a:spLocks/>
            </p:cNvSpPr>
            <p:nvPr/>
          </p:nvSpPr>
          <p:spPr bwMode="auto">
            <a:xfrm>
              <a:off x="3033" y="2827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" name="Freeform 703"/>
            <p:cNvSpPr>
              <a:spLocks/>
            </p:cNvSpPr>
            <p:nvPr/>
          </p:nvSpPr>
          <p:spPr bwMode="auto">
            <a:xfrm>
              <a:off x="3033" y="2361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" name="Rectangle 717"/>
            <p:cNvSpPr>
              <a:spLocks noChangeArrowheads="1"/>
            </p:cNvSpPr>
            <p:nvPr/>
          </p:nvSpPr>
          <p:spPr bwMode="auto">
            <a:xfrm>
              <a:off x="3034" y="2361"/>
              <a:ext cx="588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12" name="Rectangle 718"/>
            <p:cNvSpPr>
              <a:spLocks noChangeArrowheads="1"/>
            </p:cNvSpPr>
            <p:nvPr/>
          </p:nvSpPr>
          <p:spPr bwMode="auto">
            <a:xfrm>
              <a:off x="3033" y="23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13" name="Freeform 719"/>
            <p:cNvSpPr>
              <a:spLocks/>
            </p:cNvSpPr>
            <p:nvPr/>
          </p:nvSpPr>
          <p:spPr bwMode="auto">
            <a:xfrm>
              <a:off x="3033" y="2361"/>
              <a:ext cx="3" cy="3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0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" name="Rectangle 720"/>
            <p:cNvSpPr>
              <a:spLocks noChangeArrowheads="1"/>
            </p:cNvSpPr>
            <p:nvPr/>
          </p:nvSpPr>
          <p:spPr bwMode="auto">
            <a:xfrm>
              <a:off x="3034" y="2827"/>
              <a:ext cx="588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15" name="Freeform 721"/>
            <p:cNvSpPr>
              <a:spLocks/>
            </p:cNvSpPr>
            <p:nvPr/>
          </p:nvSpPr>
          <p:spPr bwMode="auto">
            <a:xfrm>
              <a:off x="3033" y="2827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1 h 6"/>
                <a:gd name="T4" fmla="*/ 1 w 6"/>
                <a:gd name="T5" fmla="*/ 1 h 6"/>
                <a:gd name="T6" fmla="*/ 1 w 6"/>
                <a:gd name="T7" fmla="*/ 0 h 6"/>
                <a:gd name="T8" fmla="*/ 1 w 6"/>
                <a:gd name="T9" fmla="*/ 1 h 6"/>
                <a:gd name="T10" fmla="*/ 0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" name="Rectangle 722"/>
            <p:cNvSpPr>
              <a:spLocks noChangeArrowheads="1"/>
            </p:cNvSpPr>
            <p:nvPr/>
          </p:nvSpPr>
          <p:spPr bwMode="auto">
            <a:xfrm>
              <a:off x="3619" y="2363"/>
              <a:ext cx="4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17" name="Freeform 723"/>
            <p:cNvSpPr>
              <a:spLocks/>
            </p:cNvSpPr>
            <p:nvPr/>
          </p:nvSpPr>
          <p:spPr bwMode="auto">
            <a:xfrm>
              <a:off x="3619" y="2827"/>
              <a:ext cx="4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" name="Freeform 724"/>
            <p:cNvSpPr>
              <a:spLocks/>
            </p:cNvSpPr>
            <p:nvPr/>
          </p:nvSpPr>
          <p:spPr bwMode="auto">
            <a:xfrm>
              <a:off x="3619" y="2361"/>
              <a:ext cx="4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" name="Rectangle 738"/>
            <p:cNvSpPr>
              <a:spLocks noChangeArrowheads="1"/>
            </p:cNvSpPr>
            <p:nvPr/>
          </p:nvSpPr>
          <p:spPr bwMode="auto">
            <a:xfrm>
              <a:off x="3622" y="2361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20" name="Rectangle 739"/>
            <p:cNvSpPr>
              <a:spLocks noChangeArrowheads="1"/>
            </p:cNvSpPr>
            <p:nvPr/>
          </p:nvSpPr>
          <p:spPr bwMode="auto">
            <a:xfrm>
              <a:off x="3619" y="2363"/>
              <a:ext cx="4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21" name="Freeform 740"/>
            <p:cNvSpPr>
              <a:spLocks/>
            </p:cNvSpPr>
            <p:nvPr/>
          </p:nvSpPr>
          <p:spPr bwMode="auto">
            <a:xfrm>
              <a:off x="3619" y="2361"/>
              <a:ext cx="4" cy="3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0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" name="Rectangle 741"/>
            <p:cNvSpPr>
              <a:spLocks noChangeArrowheads="1"/>
            </p:cNvSpPr>
            <p:nvPr/>
          </p:nvSpPr>
          <p:spPr bwMode="auto">
            <a:xfrm>
              <a:off x="3622" y="2827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23" name="Freeform 742"/>
            <p:cNvSpPr>
              <a:spLocks/>
            </p:cNvSpPr>
            <p:nvPr/>
          </p:nvSpPr>
          <p:spPr bwMode="auto">
            <a:xfrm>
              <a:off x="3619" y="2827"/>
              <a:ext cx="4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1 h 6"/>
                <a:gd name="T4" fmla="*/ 1 w 6"/>
                <a:gd name="T5" fmla="*/ 1 h 6"/>
                <a:gd name="T6" fmla="*/ 1 w 6"/>
                <a:gd name="T7" fmla="*/ 0 h 6"/>
                <a:gd name="T8" fmla="*/ 1 w 6"/>
                <a:gd name="T9" fmla="*/ 1 h 6"/>
                <a:gd name="T10" fmla="*/ 0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" name="Rectangle 743"/>
            <p:cNvSpPr>
              <a:spLocks noChangeArrowheads="1"/>
            </p:cNvSpPr>
            <p:nvPr/>
          </p:nvSpPr>
          <p:spPr bwMode="auto">
            <a:xfrm>
              <a:off x="4207" y="23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25" name="Freeform 744"/>
            <p:cNvSpPr>
              <a:spLocks/>
            </p:cNvSpPr>
            <p:nvPr/>
          </p:nvSpPr>
          <p:spPr bwMode="auto">
            <a:xfrm>
              <a:off x="4207" y="2827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" name="Freeform 745"/>
            <p:cNvSpPr>
              <a:spLocks/>
            </p:cNvSpPr>
            <p:nvPr/>
          </p:nvSpPr>
          <p:spPr bwMode="auto">
            <a:xfrm>
              <a:off x="4207" y="2361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" name="Rectangle 759"/>
            <p:cNvSpPr>
              <a:spLocks noChangeArrowheads="1"/>
            </p:cNvSpPr>
            <p:nvPr/>
          </p:nvSpPr>
          <p:spPr bwMode="auto">
            <a:xfrm>
              <a:off x="4208" y="2361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28" name="Rectangle 760"/>
            <p:cNvSpPr>
              <a:spLocks noChangeArrowheads="1"/>
            </p:cNvSpPr>
            <p:nvPr/>
          </p:nvSpPr>
          <p:spPr bwMode="auto">
            <a:xfrm>
              <a:off x="4207" y="23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29" name="Freeform 761"/>
            <p:cNvSpPr>
              <a:spLocks/>
            </p:cNvSpPr>
            <p:nvPr/>
          </p:nvSpPr>
          <p:spPr bwMode="auto">
            <a:xfrm>
              <a:off x="4207" y="2361"/>
              <a:ext cx="3" cy="3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0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" name="Rectangle 762"/>
            <p:cNvSpPr>
              <a:spLocks noChangeArrowheads="1"/>
            </p:cNvSpPr>
            <p:nvPr/>
          </p:nvSpPr>
          <p:spPr bwMode="auto">
            <a:xfrm>
              <a:off x="4208" y="2827"/>
              <a:ext cx="5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31" name="Freeform 763"/>
            <p:cNvSpPr>
              <a:spLocks/>
            </p:cNvSpPr>
            <p:nvPr/>
          </p:nvSpPr>
          <p:spPr bwMode="auto">
            <a:xfrm>
              <a:off x="4207" y="2827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1 h 6"/>
                <a:gd name="T4" fmla="*/ 1 w 6"/>
                <a:gd name="T5" fmla="*/ 1 h 6"/>
                <a:gd name="T6" fmla="*/ 1 w 6"/>
                <a:gd name="T7" fmla="*/ 0 h 6"/>
                <a:gd name="T8" fmla="*/ 1 w 6"/>
                <a:gd name="T9" fmla="*/ 1 h 6"/>
                <a:gd name="T10" fmla="*/ 0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" name="Rectangle 764"/>
            <p:cNvSpPr>
              <a:spLocks noChangeArrowheads="1"/>
            </p:cNvSpPr>
            <p:nvPr/>
          </p:nvSpPr>
          <p:spPr bwMode="auto">
            <a:xfrm>
              <a:off x="4793" y="2363"/>
              <a:ext cx="3" cy="46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33" name="Rectangle 653"/>
            <p:cNvSpPr>
              <a:spLocks noChangeArrowheads="1"/>
            </p:cNvSpPr>
            <p:nvPr/>
          </p:nvSpPr>
          <p:spPr bwMode="auto">
            <a:xfrm>
              <a:off x="1275" y="2363"/>
              <a:ext cx="587" cy="46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34" name="Rectangle 674"/>
            <p:cNvSpPr>
              <a:spLocks noChangeArrowheads="1"/>
            </p:cNvSpPr>
            <p:nvPr/>
          </p:nvSpPr>
          <p:spPr bwMode="auto">
            <a:xfrm>
              <a:off x="1862" y="2363"/>
              <a:ext cx="586" cy="46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35" name="Rectangle 695"/>
            <p:cNvSpPr>
              <a:spLocks noChangeArrowheads="1"/>
            </p:cNvSpPr>
            <p:nvPr/>
          </p:nvSpPr>
          <p:spPr bwMode="auto">
            <a:xfrm>
              <a:off x="2448" y="2363"/>
              <a:ext cx="587" cy="46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36" name="Rectangle 716"/>
            <p:cNvSpPr>
              <a:spLocks noChangeArrowheads="1"/>
            </p:cNvSpPr>
            <p:nvPr/>
          </p:nvSpPr>
          <p:spPr bwMode="auto">
            <a:xfrm>
              <a:off x="3035" y="2363"/>
              <a:ext cx="587" cy="46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37" name="Rectangle 737"/>
            <p:cNvSpPr>
              <a:spLocks noChangeArrowheads="1"/>
            </p:cNvSpPr>
            <p:nvPr/>
          </p:nvSpPr>
          <p:spPr bwMode="auto">
            <a:xfrm>
              <a:off x="3622" y="2363"/>
              <a:ext cx="586" cy="46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38" name="Rectangle 758"/>
            <p:cNvSpPr>
              <a:spLocks noChangeArrowheads="1"/>
            </p:cNvSpPr>
            <p:nvPr/>
          </p:nvSpPr>
          <p:spPr bwMode="auto">
            <a:xfrm>
              <a:off x="4208" y="2363"/>
              <a:ext cx="586" cy="46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39" name="Freeform 765"/>
            <p:cNvSpPr>
              <a:spLocks/>
            </p:cNvSpPr>
            <p:nvPr/>
          </p:nvSpPr>
          <p:spPr bwMode="auto">
            <a:xfrm>
              <a:off x="4793" y="2827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1 w 6"/>
                <a:gd name="T9" fmla="*/ 0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" name="Freeform 766"/>
            <p:cNvSpPr>
              <a:spLocks/>
            </p:cNvSpPr>
            <p:nvPr/>
          </p:nvSpPr>
          <p:spPr bwMode="auto">
            <a:xfrm>
              <a:off x="4793" y="2361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" name="Freeform 779"/>
            <p:cNvSpPr>
              <a:spLocks/>
            </p:cNvSpPr>
            <p:nvPr/>
          </p:nvSpPr>
          <p:spPr bwMode="auto">
            <a:xfrm>
              <a:off x="1801" y="2246"/>
              <a:ext cx="32" cy="31"/>
            </a:xfrm>
            <a:custGeom>
              <a:avLst/>
              <a:gdLst>
                <a:gd name="T0" fmla="*/ 5 w 59"/>
                <a:gd name="T1" fmla="*/ 0 h 58"/>
                <a:gd name="T2" fmla="*/ 5 w 59"/>
                <a:gd name="T3" fmla="*/ 1 h 58"/>
                <a:gd name="T4" fmla="*/ 5 w 59"/>
                <a:gd name="T5" fmla="*/ 2 h 58"/>
                <a:gd name="T6" fmla="*/ 4 w 59"/>
                <a:gd name="T7" fmla="*/ 3 h 58"/>
                <a:gd name="T8" fmla="*/ 4 w 59"/>
                <a:gd name="T9" fmla="*/ 3 h 58"/>
                <a:gd name="T10" fmla="*/ 2 w 59"/>
                <a:gd name="T11" fmla="*/ 4 h 58"/>
                <a:gd name="T12" fmla="*/ 1 w 59"/>
                <a:gd name="T13" fmla="*/ 5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4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5 w 59"/>
                <a:gd name="T27" fmla="*/ 0 h 58"/>
                <a:gd name="T28" fmla="*/ 5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19" y="49"/>
                  </a:lnTo>
                  <a:lnTo>
                    <a:pt x="36" y="37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" name="Freeform 780"/>
            <p:cNvSpPr>
              <a:spLocks/>
            </p:cNvSpPr>
            <p:nvPr/>
          </p:nvSpPr>
          <p:spPr bwMode="auto">
            <a:xfrm>
              <a:off x="1771" y="2246"/>
              <a:ext cx="31" cy="31"/>
            </a:xfrm>
            <a:custGeom>
              <a:avLst/>
              <a:gdLst>
                <a:gd name="T0" fmla="*/ 5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2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3 w 57"/>
                <a:gd name="T23" fmla="*/ 3 h 58"/>
                <a:gd name="T24" fmla="*/ 3 w 57"/>
                <a:gd name="T25" fmla="*/ 4 h 58"/>
                <a:gd name="T26" fmla="*/ 5 w 57"/>
                <a:gd name="T27" fmla="*/ 4 h 58"/>
                <a:gd name="T28" fmla="*/ 5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5" y="53"/>
                  </a:lnTo>
                  <a:lnTo>
                    <a:pt x="24" y="47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7"/>
                  </a:lnTo>
                  <a:lnTo>
                    <a:pt x="29" y="43"/>
                  </a:lnTo>
                  <a:lnTo>
                    <a:pt x="38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" name="Freeform 781"/>
            <p:cNvSpPr>
              <a:spLocks/>
            </p:cNvSpPr>
            <p:nvPr/>
          </p:nvSpPr>
          <p:spPr bwMode="auto">
            <a:xfrm>
              <a:off x="1801" y="2275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" name="Freeform 782"/>
            <p:cNvSpPr>
              <a:spLocks/>
            </p:cNvSpPr>
            <p:nvPr/>
          </p:nvSpPr>
          <p:spPr bwMode="auto">
            <a:xfrm>
              <a:off x="1771" y="2216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4"/>
                  </a:lnTo>
                  <a:lnTo>
                    <a:pt x="5" y="35"/>
                  </a:lnTo>
                  <a:lnTo>
                    <a:pt x="9" y="24"/>
                  </a:lnTo>
                  <a:lnTo>
                    <a:pt x="17" y="17"/>
                  </a:lnTo>
                  <a:lnTo>
                    <a:pt x="36" y="3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9"/>
                  </a:lnTo>
                  <a:lnTo>
                    <a:pt x="21" y="21"/>
                  </a:lnTo>
                  <a:lnTo>
                    <a:pt x="14" y="29"/>
                  </a:lnTo>
                  <a:lnTo>
                    <a:pt x="9" y="39"/>
                  </a:lnTo>
                  <a:lnTo>
                    <a:pt x="6" y="47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" name="Freeform 783"/>
            <p:cNvSpPr>
              <a:spLocks/>
            </p:cNvSpPr>
            <p:nvPr/>
          </p:nvSpPr>
          <p:spPr bwMode="auto">
            <a:xfrm>
              <a:off x="1771" y="2246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" name="Freeform 784"/>
            <p:cNvSpPr>
              <a:spLocks/>
            </p:cNvSpPr>
            <p:nvPr/>
          </p:nvSpPr>
          <p:spPr bwMode="auto">
            <a:xfrm>
              <a:off x="1801" y="2216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1" y="0"/>
                  </a:moveTo>
                  <a:lnTo>
                    <a:pt x="22" y="3"/>
                  </a:lnTo>
                  <a:lnTo>
                    <a:pt x="33" y="11"/>
                  </a:lnTo>
                  <a:lnTo>
                    <a:pt x="41" y="17"/>
                  </a:lnTo>
                  <a:lnTo>
                    <a:pt x="54" y="36"/>
                  </a:lnTo>
                  <a:lnTo>
                    <a:pt x="57" y="45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7"/>
                  </a:lnTo>
                  <a:lnTo>
                    <a:pt x="48" y="38"/>
                  </a:lnTo>
                  <a:lnTo>
                    <a:pt x="36" y="21"/>
                  </a:lnTo>
                  <a:lnTo>
                    <a:pt x="29" y="15"/>
                  </a:lnTo>
                  <a:lnTo>
                    <a:pt x="21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" name="Freeform 785"/>
            <p:cNvSpPr>
              <a:spLocks/>
            </p:cNvSpPr>
            <p:nvPr/>
          </p:nvSpPr>
          <p:spPr bwMode="auto">
            <a:xfrm>
              <a:off x="1801" y="2216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" name="Freeform 786"/>
            <p:cNvSpPr>
              <a:spLocks/>
            </p:cNvSpPr>
            <p:nvPr/>
          </p:nvSpPr>
          <p:spPr bwMode="auto">
            <a:xfrm>
              <a:off x="1829" y="2246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" name="Freeform 787"/>
            <p:cNvSpPr>
              <a:spLocks/>
            </p:cNvSpPr>
            <p:nvPr/>
          </p:nvSpPr>
          <p:spPr bwMode="auto">
            <a:xfrm>
              <a:off x="2387" y="2187"/>
              <a:ext cx="33" cy="32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6 h 57"/>
                <a:gd name="T12" fmla="*/ 1 w 58"/>
                <a:gd name="T13" fmla="*/ 6 h 57"/>
                <a:gd name="T14" fmla="*/ 0 w 58"/>
                <a:gd name="T15" fmla="*/ 6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" name="Freeform 788"/>
            <p:cNvSpPr>
              <a:spLocks/>
            </p:cNvSpPr>
            <p:nvPr/>
          </p:nvSpPr>
          <p:spPr bwMode="auto">
            <a:xfrm>
              <a:off x="2359" y="2187"/>
              <a:ext cx="29" cy="32"/>
            </a:xfrm>
            <a:custGeom>
              <a:avLst/>
              <a:gdLst>
                <a:gd name="T0" fmla="*/ 4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6 h 57"/>
                <a:gd name="T28" fmla="*/ 4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7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9" y="42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" name="Freeform 789"/>
            <p:cNvSpPr>
              <a:spLocks/>
            </p:cNvSpPr>
            <p:nvPr/>
          </p:nvSpPr>
          <p:spPr bwMode="auto">
            <a:xfrm>
              <a:off x="2387" y="2216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" name="Freeform 790"/>
            <p:cNvSpPr>
              <a:spLocks/>
            </p:cNvSpPr>
            <p:nvPr/>
          </p:nvSpPr>
          <p:spPr bwMode="auto">
            <a:xfrm>
              <a:off x="2359" y="2157"/>
              <a:ext cx="29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1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3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7" y="16"/>
                  </a:lnTo>
                  <a:lnTo>
                    <a:pt x="36" y="3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9"/>
                  </a:lnTo>
                  <a:lnTo>
                    <a:pt x="21" y="21"/>
                  </a:lnTo>
                  <a:lnTo>
                    <a:pt x="14" y="28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" name="Freeform 791"/>
            <p:cNvSpPr>
              <a:spLocks/>
            </p:cNvSpPr>
            <p:nvPr/>
          </p:nvSpPr>
          <p:spPr bwMode="auto">
            <a:xfrm>
              <a:off x="2359" y="2187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" name="Freeform 792"/>
            <p:cNvSpPr>
              <a:spLocks/>
            </p:cNvSpPr>
            <p:nvPr/>
          </p:nvSpPr>
          <p:spPr bwMode="auto">
            <a:xfrm>
              <a:off x="2387" y="2157"/>
              <a:ext cx="33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1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3"/>
                  </a:lnTo>
                  <a:lnTo>
                    <a:pt x="33" y="10"/>
                  </a:lnTo>
                  <a:lnTo>
                    <a:pt x="40" y="16"/>
                  </a:lnTo>
                  <a:lnTo>
                    <a:pt x="54" y="36"/>
                  </a:lnTo>
                  <a:lnTo>
                    <a:pt x="57" y="45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6"/>
                  </a:lnTo>
                  <a:lnTo>
                    <a:pt x="48" y="37"/>
                  </a:lnTo>
                  <a:lnTo>
                    <a:pt x="36" y="21"/>
                  </a:lnTo>
                  <a:lnTo>
                    <a:pt x="28" y="15"/>
                  </a:lnTo>
                  <a:lnTo>
                    <a:pt x="21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" name="Freeform 793"/>
            <p:cNvSpPr>
              <a:spLocks/>
            </p:cNvSpPr>
            <p:nvPr/>
          </p:nvSpPr>
          <p:spPr bwMode="auto">
            <a:xfrm>
              <a:off x="2387" y="2157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" name="Freeform 794"/>
            <p:cNvSpPr>
              <a:spLocks/>
            </p:cNvSpPr>
            <p:nvPr/>
          </p:nvSpPr>
          <p:spPr bwMode="auto">
            <a:xfrm>
              <a:off x="2416" y="2187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" name="Freeform 795"/>
            <p:cNvSpPr>
              <a:spLocks/>
            </p:cNvSpPr>
            <p:nvPr/>
          </p:nvSpPr>
          <p:spPr bwMode="auto">
            <a:xfrm>
              <a:off x="2975" y="2246"/>
              <a:ext cx="32" cy="31"/>
            </a:xfrm>
            <a:custGeom>
              <a:avLst/>
              <a:gdLst>
                <a:gd name="T0" fmla="*/ 5 w 59"/>
                <a:gd name="T1" fmla="*/ 0 h 58"/>
                <a:gd name="T2" fmla="*/ 5 w 59"/>
                <a:gd name="T3" fmla="*/ 1 h 58"/>
                <a:gd name="T4" fmla="*/ 5 w 59"/>
                <a:gd name="T5" fmla="*/ 2 h 58"/>
                <a:gd name="T6" fmla="*/ 4 w 59"/>
                <a:gd name="T7" fmla="*/ 3 h 58"/>
                <a:gd name="T8" fmla="*/ 4 w 59"/>
                <a:gd name="T9" fmla="*/ 3 h 58"/>
                <a:gd name="T10" fmla="*/ 2 w 59"/>
                <a:gd name="T11" fmla="*/ 4 h 58"/>
                <a:gd name="T12" fmla="*/ 1 w 59"/>
                <a:gd name="T13" fmla="*/ 5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4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5 w 59"/>
                <a:gd name="T27" fmla="*/ 0 h 58"/>
                <a:gd name="T28" fmla="*/ 5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8" y="11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0" y="49"/>
                  </a:lnTo>
                  <a:lnTo>
                    <a:pt x="36" y="37"/>
                  </a:lnTo>
                  <a:lnTo>
                    <a:pt x="44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" name="Freeform 796"/>
            <p:cNvSpPr>
              <a:spLocks/>
            </p:cNvSpPr>
            <p:nvPr/>
          </p:nvSpPr>
          <p:spPr bwMode="auto">
            <a:xfrm>
              <a:off x="2945" y="2246"/>
              <a:ext cx="30" cy="31"/>
            </a:xfrm>
            <a:custGeom>
              <a:avLst/>
              <a:gdLst>
                <a:gd name="T0" fmla="*/ 4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1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3 h 58"/>
                <a:gd name="T24" fmla="*/ 3 w 57"/>
                <a:gd name="T25" fmla="*/ 4 h 58"/>
                <a:gd name="T26" fmla="*/ 4 w 57"/>
                <a:gd name="T27" fmla="*/ 4 h 58"/>
                <a:gd name="T28" fmla="*/ 4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4" y="53"/>
                  </a:lnTo>
                  <a:lnTo>
                    <a:pt x="24" y="47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7"/>
                  </a:lnTo>
                  <a:lnTo>
                    <a:pt x="28" y="43"/>
                  </a:lnTo>
                  <a:lnTo>
                    <a:pt x="37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" name="Freeform 797"/>
            <p:cNvSpPr>
              <a:spLocks/>
            </p:cNvSpPr>
            <p:nvPr/>
          </p:nvSpPr>
          <p:spPr bwMode="auto">
            <a:xfrm>
              <a:off x="2975" y="2275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" name="Freeform 798"/>
            <p:cNvSpPr>
              <a:spLocks/>
            </p:cNvSpPr>
            <p:nvPr/>
          </p:nvSpPr>
          <p:spPr bwMode="auto">
            <a:xfrm>
              <a:off x="2945" y="2216"/>
              <a:ext cx="30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4"/>
                  </a:lnTo>
                  <a:lnTo>
                    <a:pt x="4" y="35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36" y="3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9"/>
                  </a:lnTo>
                  <a:lnTo>
                    <a:pt x="21" y="21"/>
                  </a:lnTo>
                  <a:lnTo>
                    <a:pt x="13" y="29"/>
                  </a:lnTo>
                  <a:lnTo>
                    <a:pt x="9" y="39"/>
                  </a:lnTo>
                  <a:lnTo>
                    <a:pt x="6" y="47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" name="Freeform 800"/>
            <p:cNvSpPr>
              <a:spLocks/>
            </p:cNvSpPr>
            <p:nvPr/>
          </p:nvSpPr>
          <p:spPr bwMode="auto">
            <a:xfrm>
              <a:off x="2975" y="2216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3"/>
                  </a:lnTo>
                  <a:lnTo>
                    <a:pt x="33" y="11"/>
                  </a:lnTo>
                  <a:lnTo>
                    <a:pt x="41" y="17"/>
                  </a:lnTo>
                  <a:lnTo>
                    <a:pt x="55" y="36"/>
                  </a:lnTo>
                  <a:lnTo>
                    <a:pt x="58" y="45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7"/>
                  </a:lnTo>
                  <a:lnTo>
                    <a:pt x="49" y="38"/>
                  </a:lnTo>
                  <a:lnTo>
                    <a:pt x="36" y="21"/>
                  </a:lnTo>
                  <a:lnTo>
                    <a:pt x="29" y="15"/>
                  </a:lnTo>
                  <a:lnTo>
                    <a:pt x="21" y="9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" name="Freeform 801"/>
            <p:cNvSpPr>
              <a:spLocks/>
            </p:cNvSpPr>
            <p:nvPr/>
          </p:nvSpPr>
          <p:spPr bwMode="auto">
            <a:xfrm>
              <a:off x="2975" y="2216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" name="Freeform 802"/>
            <p:cNvSpPr>
              <a:spLocks/>
            </p:cNvSpPr>
            <p:nvPr/>
          </p:nvSpPr>
          <p:spPr bwMode="auto">
            <a:xfrm>
              <a:off x="3002" y="2246"/>
              <a:ext cx="5" cy="1"/>
            </a:xfrm>
            <a:custGeom>
              <a:avLst/>
              <a:gdLst>
                <a:gd name="T0" fmla="*/ 3 w 6"/>
                <a:gd name="T1" fmla="*/ 0 h 1"/>
                <a:gd name="T2" fmla="*/ 0 w 6"/>
                <a:gd name="T3" fmla="*/ 0 h 1"/>
                <a:gd name="T4" fmla="*/ 3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" name="Freeform 803"/>
            <p:cNvSpPr>
              <a:spLocks/>
            </p:cNvSpPr>
            <p:nvPr/>
          </p:nvSpPr>
          <p:spPr bwMode="auto">
            <a:xfrm>
              <a:off x="3561" y="2187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" name="Freeform 804"/>
            <p:cNvSpPr>
              <a:spLocks/>
            </p:cNvSpPr>
            <p:nvPr/>
          </p:nvSpPr>
          <p:spPr bwMode="auto">
            <a:xfrm>
              <a:off x="3530" y="2187"/>
              <a:ext cx="32" cy="32"/>
            </a:xfrm>
            <a:custGeom>
              <a:avLst/>
              <a:gdLst>
                <a:gd name="T0" fmla="*/ 6 w 58"/>
                <a:gd name="T1" fmla="*/ 6 h 57"/>
                <a:gd name="T2" fmla="*/ 3 w 58"/>
                <a:gd name="T3" fmla="*/ 6 h 57"/>
                <a:gd name="T4" fmla="*/ 2 w 58"/>
                <a:gd name="T5" fmla="*/ 4 h 57"/>
                <a:gd name="T6" fmla="*/ 2 w 58"/>
                <a:gd name="T7" fmla="*/ 4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3 w 58"/>
                <a:gd name="T23" fmla="*/ 4 h 57"/>
                <a:gd name="T24" fmla="*/ 4 w 58"/>
                <a:gd name="T25" fmla="*/ 4 h 57"/>
                <a:gd name="T26" fmla="*/ 6 w 58"/>
                <a:gd name="T27" fmla="*/ 6 h 57"/>
                <a:gd name="T28" fmla="*/ 6 w 58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3"/>
                  </a:lnTo>
                  <a:lnTo>
                    <a:pt x="25" y="47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2" y="36"/>
                  </a:lnTo>
                  <a:lnTo>
                    <a:pt x="29" y="42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" name="Freeform 805"/>
            <p:cNvSpPr>
              <a:spLocks/>
            </p:cNvSpPr>
            <p:nvPr/>
          </p:nvSpPr>
          <p:spPr bwMode="auto">
            <a:xfrm>
              <a:off x="3561" y="2216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" name="Freeform 806"/>
            <p:cNvSpPr>
              <a:spLocks/>
            </p:cNvSpPr>
            <p:nvPr/>
          </p:nvSpPr>
          <p:spPr bwMode="auto">
            <a:xfrm>
              <a:off x="3530" y="2157"/>
              <a:ext cx="32" cy="30"/>
            </a:xfrm>
            <a:custGeom>
              <a:avLst/>
              <a:gdLst>
                <a:gd name="T0" fmla="*/ 0 w 58"/>
                <a:gd name="T1" fmla="*/ 4 h 57"/>
                <a:gd name="T2" fmla="*/ 1 w 58"/>
                <a:gd name="T3" fmla="*/ 3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1 h 57"/>
                <a:gd name="T10" fmla="*/ 3 w 58"/>
                <a:gd name="T11" fmla="*/ 1 h 57"/>
                <a:gd name="T12" fmla="*/ 6 w 58"/>
                <a:gd name="T13" fmla="*/ 0 h 57"/>
                <a:gd name="T14" fmla="*/ 6 w 58"/>
                <a:gd name="T15" fmla="*/ 1 h 57"/>
                <a:gd name="T16" fmla="*/ 4 w 58"/>
                <a:gd name="T17" fmla="*/ 1 h 57"/>
                <a:gd name="T18" fmla="*/ 2 w 58"/>
                <a:gd name="T19" fmla="*/ 2 h 57"/>
                <a:gd name="T20" fmla="*/ 1 w 58"/>
                <a:gd name="T21" fmla="*/ 2 h 57"/>
                <a:gd name="T22" fmla="*/ 1 w 58"/>
                <a:gd name="T23" fmla="*/ 3 h 57"/>
                <a:gd name="T24" fmla="*/ 1 w 58"/>
                <a:gd name="T25" fmla="*/ 4 h 57"/>
                <a:gd name="T26" fmla="*/ 1 w 58"/>
                <a:gd name="T27" fmla="*/ 4 h 57"/>
                <a:gd name="T28" fmla="*/ 0 w 58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3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7" y="16"/>
                  </a:lnTo>
                  <a:lnTo>
                    <a:pt x="37" y="3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9"/>
                  </a:lnTo>
                  <a:lnTo>
                    <a:pt x="22" y="21"/>
                  </a:lnTo>
                  <a:lnTo>
                    <a:pt x="14" y="28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" name="Freeform 807"/>
            <p:cNvSpPr>
              <a:spLocks/>
            </p:cNvSpPr>
            <p:nvPr/>
          </p:nvSpPr>
          <p:spPr bwMode="auto">
            <a:xfrm>
              <a:off x="3530" y="2187"/>
              <a:ext cx="3" cy="1"/>
            </a:xfrm>
            <a:custGeom>
              <a:avLst/>
              <a:gdLst>
                <a:gd name="T0" fmla="*/ 0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" name="Freeform 808"/>
            <p:cNvSpPr>
              <a:spLocks/>
            </p:cNvSpPr>
            <p:nvPr/>
          </p:nvSpPr>
          <p:spPr bwMode="auto">
            <a:xfrm>
              <a:off x="3561" y="2157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1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3"/>
                  </a:lnTo>
                  <a:lnTo>
                    <a:pt x="33" y="10"/>
                  </a:lnTo>
                  <a:lnTo>
                    <a:pt x="41" y="16"/>
                  </a:lnTo>
                  <a:lnTo>
                    <a:pt x="54" y="36"/>
                  </a:lnTo>
                  <a:lnTo>
                    <a:pt x="57" y="45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6"/>
                  </a:lnTo>
                  <a:lnTo>
                    <a:pt x="48" y="37"/>
                  </a:lnTo>
                  <a:lnTo>
                    <a:pt x="36" y="21"/>
                  </a:lnTo>
                  <a:lnTo>
                    <a:pt x="29" y="15"/>
                  </a:lnTo>
                  <a:lnTo>
                    <a:pt x="21" y="9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" name="Freeform 810"/>
            <p:cNvSpPr>
              <a:spLocks/>
            </p:cNvSpPr>
            <p:nvPr/>
          </p:nvSpPr>
          <p:spPr bwMode="auto">
            <a:xfrm>
              <a:off x="3561" y="2157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" name="Freeform 811"/>
            <p:cNvSpPr>
              <a:spLocks/>
            </p:cNvSpPr>
            <p:nvPr/>
          </p:nvSpPr>
          <p:spPr bwMode="auto">
            <a:xfrm>
              <a:off x="3589" y="2187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" name="Freeform 812"/>
            <p:cNvSpPr>
              <a:spLocks/>
            </p:cNvSpPr>
            <p:nvPr/>
          </p:nvSpPr>
          <p:spPr bwMode="auto">
            <a:xfrm>
              <a:off x="4147" y="2246"/>
              <a:ext cx="33" cy="31"/>
            </a:xfrm>
            <a:custGeom>
              <a:avLst/>
              <a:gdLst>
                <a:gd name="T0" fmla="*/ 6 w 58"/>
                <a:gd name="T1" fmla="*/ 0 h 58"/>
                <a:gd name="T2" fmla="*/ 6 w 58"/>
                <a:gd name="T3" fmla="*/ 1 h 58"/>
                <a:gd name="T4" fmla="*/ 6 w 58"/>
                <a:gd name="T5" fmla="*/ 2 h 58"/>
                <a:gd name="T6" fmla="*/ 5 w 58"/>
                <a:gd name="T7" fmla="*/ 3 h 58"/>
                <a:gd name="T8" fmla="*/ 4 w 58"/>
                <a:gd name="T9" fmla="*/ 3 h 58"/>
                <a:gd name="T10" fmla="*/ 3 w 58"/>
                <a:gd name="T11" fmla="*/ 4 h 58"/>
                <a:gd name="T12" fmla="*/ 1 w 58"/>
                <a:gd name="T13" fmla="*/ 5 h 58"/>
                <a:gd name="T14" fmla="*/ 0 w 58"/>
                <a:gd name="T15" fmla="*/ 4 h 58"/>
                <a:gd name="T16" fmla="*/ 2 w 58"/>
                <a:gd name="T17" fmla="*/ 4 h 58"/>
                <a:gd name="T18" fmla="*/ 3 w 58"/>
                <a:gd name="T19" fmla="*/ 3 h 58"/>
                <a:gd name="T20" fmla="*/ 5 w 58"/>
                <a:gd name="T21" fmla="*/ 2 h 58"/>
                <a:gd name="T22" fmla="*/ 5 w 58"/>
                <a:gd name="T23" fmla="*/ 2 h 58"/>
                <a:gd name="T24" fmla="*/ 6 w 58"/>
                <a:gd name="T25" fmla="*/ 1 h 58"/>
                <a:gd name="T26" fmla="*/ 6 w 58"/>
                <a:gd name="T27" fmla="*/ 0 h 58"/>
                <a:gd name="T28" fmla="*/ 6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19" y="49"/>
                  </a:lnTo>
                  <a:lnTo>
                    <a:pt x="36" y="37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" name="Freeform 813"/>
            <p:cNvSpPr>
              <a:spLocks/>
            </p:cNvSpPr>
            <p:nvPr/>
          </p:nvSpPr>
          <p:spPr bwMode="auto">
            <a:xfrm>
              <a:off x="4118" y="2246"/>
              <a:ext cx="30" cy="31"/>
            </a:xfrm>
            <a:custGeom>
              <a:avLst/>
              <a:gdLst>
                <a:gd name="T0" fmla="*/ 4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2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3 h 58"/>
                <a:gd name="T24" fmla="*/ 3 w 57"/>
                <a:gd name="T25" fmla="*/ 4 h 58"/>
                <a:gd name="T26" fmla="*/ 4 w 57"/>
                <a:gd name="T27" fmla="*/ 4 h 58"/>
                <a:gd name="T28" fmla="*/ 4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5" y="53"/>
                  </a:lnTo>
                  <a:lnTo>
                    <a:pt x="24" y="47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7"/>
                  </a:lnTo>
                  <a:lnTo>
                    <a:pt x="29" y="43"/>
                  </a:lnTo>
                  <a:lnTo>
                    <a:pt x="38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" name="Freeform 814"/>
            <p:cNvSpPr>
              <a:spLocks/>
            </p:cNvSpPr>
            <p:nvPr/>
          </p:nvSpPr>
          <p:spPr bwMode="auto">
            <a:xfrm>
              <a:off x="4147" y="2275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" name="Freeform 815"/>
            <p:cNvSpPr>
              <a:spLocks/>
            </p:cNvSpPr>
            <p:nvPr/>
          </p:nvSpPr>
          <p:spPr bwMode="auto">
            <a:xfrm>
              <a:off x="4118" y="2216"/>
              <a:ext cx="30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4"/>
                  </a:lnTo>
                  <a:lnTo>
                    <a:pt x="5" y="35"/>
                  </a:lnTo>
                  <a:lnTo>
                    <a:pt x="9" y="24"/>
                  </a:lnTo>
                  <a:lnTo>
                    <a:pt x="17" y="17"/>
                  </a:lnTo>
                  <a:lnTo>
                    <a:pt x="36" y="3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9"/>
                  </a:lnTo>
                  <a:lnTo>
                    <a:pt x="21" y="21"/>
                  </a:lnTo>
                  <a:lnTo>
                    <a:pt x="14" y="29"/>
                  </a:lnTo>
                  <a:lnTo>
                    <a:pt x="9" y="39"/>
                  </a:lnTo>
                  <a:lnTo>
                    <a:pt x="6" y="47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" name="Freeform 816"/>
            <p:cNvSpPr>
              <a:spLocks/>
            </p:cNvSpPr>
            <p:nvPr/>
          </p:nvSpPr>
          <p:spPr bwMode="auto">
            <a:xfrm>
              <a:off x="4118" y="2246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" name="Freeform 817"/>
            <p:cNvSpPr>
              <a:spLocks/>
            </p:cNvSpPr>
            <p:nvPr/>
          </p:nvSpPr>
          <p:spPr bwMode="auto">
            <a:xfrm>
              <a:off x="4147" y="2216"/>
              <a:ext cx="33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3"/>
                  </a:lnTo>
                  <a:lnTo>
                    <a:pt x="33" y="11"/>
                  </a:lnTo>
                  <a:lnTo>
                    <a:pt x="40" y="17"/>
                  </a:lnTo>
                  <a:lnTo>
                    <a:pt x="54" y="36"/>
                  </a:lnTo>
                  <a:lnTo>
                    <a:pt x="57" y="45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7"/>
                  </a:lnTo>
                  <a:lnTo>
                    <a:pt x="48" y="38"/>
                  </a:lnTo>
                  <a:lnTo>
                    <a:pt x="36" y="21"/>
                  </a:lnTo>
                  <a:lnTo>
                    <a:pt x="28" y="15"/>
                  </a:lnTo>
                  <a:lnTo>
                    <a:pt x="21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" name="Freeform 818"/>
            <p:cNvSpPr>
              <a:spLocks/>
            </p:cNvSpPr>
            <p:nvPr/>
          </p:nvSpPr>
          <p:spPr bwMode="auto">
            <a:xfrm>
              <a:off x="4147" y="2216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" name="Freeform 819"/>
            <p:cNvSpPr>
              <a:spLocks/>
            </p:cNvSpPr>
            <p:nvPr/>
          </p:nvSpPr>
          <p:spPr bwMode="auto">
            <a:xfrm>
              <a:off x="4176" y="2246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" name="Freeform 820"/>
            <p:cNvSpPr>
              <a:spLocks/>
            </p:cNvSpPr>
            <p:nvPr/>
          </p:nvSpPr>
          <p:spPr bwMode="auto">
            <a:xfrm>
              <a:off x="4734" y="2187"/>
              <a:ext cx="32" cy="32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4 h 57"/>
                <a:gd name="T10" fmla="*/ 2 w 58"/>
                <a:gd name="T11" fmla="*/ 6 h 57"/>
                <a:gd name="T12" fmla="*/ 1 w 58"/>
                <a:gd name="T13" fmla="*/ 6 h 57"/>
                <a:gd name="T14" fmla="*/ 0 w 58"/>
                <a:gd name="T15" fmla="*/ 6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3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" name="Freeform 821"/>
            <p:cNvSpPr>
              <a:spLocks/>
            </p:cNvSpPr>
            <p:nvPr/>
          </p:nvSpPr>
          <p:spPr bwMode="auto">
            <a:xfrm>
              <a:off x="4704" y="2187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7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2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" name="Freeform 822"/>
            <p:cNvSpPr>
              <a:spLocks/>
            </p:cNvSpPr>
            <p:nvPr/>
          </p:nvSpPr>
          <p:spPr bwMode="auto">
            <a:xfrm>
              <a:off x="4734" y="2216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" name="Freeform 823"/>
            <p:cNvSpPr>
              <a:spLocks/>
            </p:cNvSpPr>
            <p:nvPr/>
          </p:nvSpPr>
          <p:spPr bwMode="auto">
            <a:xfrm>
              <a:off x="4704" y="2157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1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3"/>
                  </a:lnTo>
                  <a:lnTo>
                    <a:pt x="4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36" y="3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9"/>
                  </a:lnTo>
                  <a:lnTo>
                    <a:pt x="21" y="21"/>
                  </a:lnTo>
                  <a:lnTo>
                    <a:pt x="13" y="28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" name="Freeform 824"/>
            <p:cNvSpPr>
              <a:spLocks/>
            </p:cNvSpPr>
            <p:nvPr/>
          </p:nvSpPr>
          <p:spPr bwMode="auto">
            <a:xfrm>
              <a:off x="4704" y="2187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" name="Freeform 825"/>
            <p:cNvSpPr>
              <a:spLocks/>
            </p:cNvSpPr>
            <p:nvPr/>
          </p:nvSpPr>
          <p:spPr bwMode="auto">
            <a:xfrm>
              <a:off x="4734" y="2157"/>
              <a:ext cx="32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1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4 h 57"/>
                <a:gd name="T14" fmla="*/ 5 w 58"/>
                <a:gd name="T15" fmla="*/ 4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3"/>
                  </a:lnTo>
                  <a:lnTo>
                    <a:pt x="33" y="10"/>
                  </a:lnTo>
                  <a:lnTo>
                    <a:pt x="40" y="16"/>
                  </a:lnTo>
                  <a:lnTo>
                    <a:pt x="54" y="36"/>
                  </a:lnTo>
                  <a:lnTo>
                    <a:pt x="57" y="45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6"/>
                  </a:lnTo>
                  <a:lnTo>
                    <a:pt x="48" y="37"/>
                  </a:lnTo>
                  <a:lnTo>
                    <a:pt x="36" y="21"/>
                  </a:lnTo>
                  <a:lnTo>
                    <a:pt x="28" y="15"/>
                  </a:lnTo>
                  <a:lnTo>
                    <a:pt x="21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" name="Freeform 826"/>
            <p:cNvSpPr>
              <a:spLocks/>
            </p:cNvSpPr>
            <p:nvPr/>
          </p:nvSpPr>
          <p:spPr bwMode="auto">
            <a:xfrm>
              <a:off x="4734" y="2157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" name="Freeform 827"/>
            <p:cNvSpPr>
              <a:spLocks/>
            </p:cNvSpPr>
            <p:nvPr/>
          </p:nvSpPr>
          <p:spPr bwMode="auto">
            <a:xfrm>
              <a:off x="4762" y="2187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" name="Rectangle 828"/>
            <p:cNvSpPr>
              <a:spLocks noChangeArrowheads="1"/>
            </p:cNvSpPr>
            <p:nvPr/>
          </p:nvSpPr>
          <p:spPr bwMode="auto">
            <a:xfrm>
              <a:off x="1275" y="2303"/>
              <a:ext cx="3519" cy="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89" name="Rectangle 829"/>
            <p:cNvSpPr>
              <a:spLocks noChangeArrowheads="1"/>
            </p:cNvSpPr>
            <p:nvPr/>
          </p:nvSpPr>
          <p:spPr bwMode="auto">
            <a:xfrm>
              <a:off x="1275" y="2245"/>
              <a:ext cx="498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90" name="Rectangle 830"/>
            <p:cNvSpPr>
              <a:spLocks noChangeArrowheads="1"/>
            </p:cNvSpPr>
            <p:nvPr/>
          </p:nvSpPr>
          <p:spPr bwMode="auto">
            <a:xfrm>
              <a:off x="1833" y="2245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91" name="Rectangle 831"/>
            <p:cNvSpPr>
              <a:spLocks noChangeArrowheads="1"/>
            </p:cNvSpPr>
            <p:nvPr/>
          </p:nvSpPr>
          <p:spPr bwMode="auto">
            <a:xfrm>
              <a:off x="3005" y="2245"/>
              <a:ext cx="1115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92" name="Rectangle 832"/>
            <p:cNvSpPr>
              <a:spLocks noChangeArrowheads="1"/>
            </p:cNvSpPr>
            <p:nvPr/>
          </p:nvSpPr>
          <p:spPr bwMode="auto">
            <a:xfrm>
              <a:off x="4179" y="2245"/>
              <a:ext cx="615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93" name="Rectangle 833"/>
            <p:cNvSpPr>
              <a:spLocks noChangeArrowheads="1"/>
            </p:cNvSpPr>
            <p:nvPr/>
          </p:nvSpPr>
          <p:spPr bwMode="auto">
            <a:xfrm>
              <a:off x="1275" y="2186"/>
              <a:ext cx="10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94" name="Rectangle 834"/>
            <p:cNvSpPr>
              <a:spLocks noChangeArrowheads="1"/>
            </p:cNvSpPr>
            <p:nvPr/>
          </p:nvSpPr>
          <p:spPr bwMode="auto">
            <a:xfrm>
              <a:off x="2419" y="2186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95" name="Rectangle 835"/>
            <p:cNvSpPr>
              <a:spLocks noChangeArrowheads="1"/>
            </p:cNvSpPr>
            <p:nvPr/>
          </p:nvSpPr>
          <p:spPr bwMode="auto">
            <a:xfrm>
              <a:off x="3593" y="2186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96" name="Rectangle 836"/>
            <p:cNvSpPr>
              <a:spLocks noChangeArrowheads="1"/>
            </p:cNvSpPr>
            <p:nvPr/>
          </p:nvSpPr>
          <p:spPr bwMode="auto">
            <a:xfrm>
              <a:off x="4765" y="2186"/>
              <a:ext cx="29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597" name="Freeform 837"/>
            <p:cNvSpPr>
              <a:spLocks/>
            </p:cNvSpPr>
            <p:nvPr/>
          </p:nvSpPr>
          <p:spPr bwMode="auto">
            <a:xfrm>
              <a:off x="1801" y="2012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" name="Freeform 838"/>
            <p:cNvSpPr>
              <a:spLocks/>
            </p:cNvSpPr>
            <p:nvPr/>
          </p:nvSpPr>
          <p:spPr bwMode="auto">
            <a:xfrm>
              <a:off x="1771" y="2012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7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9" y="42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" name="Freeform 839"/>
            <p:cNvSpPr>
              <a:spLocks/>
            </p:cNvSpPr>
            <p:nvPr/>
          </p:nvSpPr>
          <p:spPr bwMode="auto">
            <a:xfrm>
              <a:off x="1801" y="2042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" name="Freeform 840"/>
            <p:cNvSpPr>
              <a:spLocks/>
            </p:cNvSpPr>
            <p:nvPr/>
          </p:nvSpPr>
          <p:spPr bwMode="auto">
            <a:xfrm>
              <a:off x="1771" y="1982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1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3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7" y="16"/>
                  </a:lnTo>
                  <a:lnTo>
                    <a:pt x="36" y="3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9"/>
                  </a:lnTo>
                  <a:lnTo>
                    <a:pt x="21" y="21"/>
                  </a:lnTo>
                  <a:lnTo>
                    <a:pt x="14" y="28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" name="Freeform 841"/>
            <p:cNvSpPr>
              <a:spLocks/>
            </p:cNvSpPr>
            <p:nvPr/>
          </p:nvSpPr>
          <p:spPr bwMode="auto">
            <a:xfrm>
              <a:off x="1771" y="2012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" name="Freeform 842"/>
            <p:cNvSpPr>
              <a:spLocks/>
            </p:cNvSpPr>
            <p:nvPr/>
          </p:nvSpPr>
          <p:spPr bwMode="auto">
            <a:xfrm>
              <a:off x="1801" y="1982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1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1" y="0"/>
                  </a:moveTo>
                  <a:lnTo>
                    <a:pt x="22" y="3"/>
                  </a:lnTo>
                  <a:lnTo>
                    <a:pt x="33" y="10"/>
                  </a:lnTo>
                  <a:lnTo>
                    <a:pt x="41" y="16"/>
                  </a:lnTo>
                  <a:lnTo>
                    <a:pt x="54" y="36"/>
                  </a:lnTo>
                  <a:lnTo>
                    <a:pt x="57" y="45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6"/>
                  </a:lnTo>
                  <a:lnTo>
                    <a:pt x="48" y="37"/>
                  </a:lnTo>
                  <a:lnTo>
                    <a:pt x="36" y="21"/>
                  </a:lnTo>
                  <a:lnTo>
                    <a:pt x="29" y="15"/>
                  </a:lnTo>
                  <a:lnTo>
                    <a:pt x="21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" name="Freeform 843"/>
            <p:cNvSpPr>
              <a:spLocks/>
            </p:cNvSpPr>
            <p:nvPr/>
          </p:nvSpPr>
          <p:spPr bwMode="auto">
            <a:xfrm>
              <a:off x="1801" y="1982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" name="Freeform 844"/>
            <p:cNvSpPr>
              <a:spLocks/>
            </p:cNvSpPr>
            <p:nvPr/>
          </p:nvSpPr>
          <p:spPr bwMode="auto">
            <a:xfrm>
              <a:off x="1829" y="2012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" name="Freeform 845"/>
            <p:cNvSpPr>
              <a:spLocks/>
            </p:cNvSpPr>
            <p:nvPr/>
          </p:nvSpPr>
          <p:spPr bwMode="auto">
            <a:xfrm>
              <a:off x="2387" y="2071"/>
              <a:ext cx="33" cy="30"/>
            </a:xfrm>
            <a:custGeom>
              <a:avLst/>
              <a:gdLst>
                <a:gd name="T0" fmla="*/ 6 w 58"/>
                <a:gd name="T1" fmla="*/ 0 h 58"/>
                <a:gd name="T2" fmla="*/ 6 w 58"/>
                <a:gd name="T3" fmla="*/ 1 h 58"/>
                <a:gd name="T4" fmla="*/ 6 w 58"/>
                <a:gd name="T5" fmla="*/ 2 h 58"/>
                <a:gd name="T6" fmla="*/ 5 w 58"/>
                <a:gd name="T7" fmla="*/ 3 h 58"/>
                <a:gd name="T8" fmla="*/ 4 w 58"/>
                <a:gd name="T9" fmla="*/ 3 h 58"/>
                <a:gd name="T10" fmla="*/ 3 w 58"/>
                <a:gd name="T11" fmla="*/ 4 h 58"/>
                <a:gd name="T12" fmla="*/ 1 w 58"/>
                <a:gd name="T13" fmla="*/ 4 h 58"/>
                <a:gd name="T14" fmla="*/ 0 w 58"/>
                <a:gd name="T15" fmla="*/ 4 h 58"/>
                <a:gd name="T16" fmla="*/ 2 w 58"/>
                <a:gd name="T17" fmla="*/ 4 h 58"/>
                <a:gd name="T18" fmla="*/ 3 w 58"/>
                <a:gd name="T19" fmla="*/ 3 h 58"/>
                <a:gd name="T20" fmla="*/ 5 w 58"/>
                <a:gd name="T21" fmla="*/ 2 h 58"/>
                <a:gd name="T22" fmla="*/ 5 w 58"/>
                <a:gd name="T23" fmla="*/ 2 h 58"/>
                <a:gd name="T24" fmla="*/ 6 w 58"/>
                <a:gd name="T25" fmla="*/ 1 h 58"/>
                <a:gd name="T26" fmla="*/ 6 w 58"/>
                <a:gd name="T27" fmla="*/ 0 h 58"/>
                <a:gd name="T28" fmla="*/ 6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" name="Freeform 846"/>
            <p:cNvSpPr>
              <a:spLocks/>
            </p:cNvSpPr>
            <p:nvPr/>
          </p:nvSpPr>
          <p:spPr bwMode="auto">
            <a:xfrm>
              <a:off x="2359" y="2071"/>
              <a:ext cx="29" cy="30"/>
            </a:xfrm>
            <a:custGeom>
              <a:avLst/>
              <a:gdLst>
                <a:gd name="T0" fmla="*/ 4 w 57"/>
                <a:gd name="T1" fmla="*/ 4 h 58"/>
                <a:gd name="T2" fmla="*/ 3 w 57"/>
                <a:gd name="T3" fmla="*/ 4 h 58"/>
                <a:gd name="T4" fmla="*/ 2 w 57"/>
                <a:gd name="T5" fmla="*/ 3 h 58"/>
                <a:gd name="T6" fmla="*/ 2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3 h 58"/>
                <a:gd name="T24" fmla="*/ 3 w 57"/>
                <a:gd name="T25" fmla="*/ 4 h 58"/>
                <a:gd name="T26" fmla="*/ 4 w 57"/>
                <a:gd name="T27" fmla="*/ 4 h 58"/>
                <a:gd name="T28" fmla="*/ 4 w 57"/>
                <a:gd name="T29" fmla="*/ 4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5" y="53"/>
                  </a:lnTo>
                  <a:lnTo>
                    <a:pt x="24" y="47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9" y="42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" name="Freeform 847"/>
            <p:cNvSpPr>
              <a:spLocks/>
            </p:cNvSpPr>
            <p:nvPr/>
          </p:nvSpPr>
          <p:spPr bwMode="auto">
            <a:xfrm>
              <a:off x="2387" y="2099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" name="Freeform 848"/>
            <p:cNvSpPr>
              <a:spLocks/>
            </p:cNvSpPr>
            <p:nvPr/>
          </p:nvSpPr>
          <p:spPr bwMode="auto">
            <a:xfrm>
              <a:off x="2359" y="2041"/>
              <a:ext cx="29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4"/>
                  </a:lnTo>
                  <a:lnTo>
                    <a:pt x="5" y="35"/>
                  </a:lnTo>
                  <a:lnTo>
                    <a:pt x="9" y="24"/>
                  </a:lnTo>
                  <a:lnTo>
                    <a:pt x="17" y="17"/>
                  </a:lnTo>
                  <a:lnTo>
                    <a:pt x="36" y="3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9"/>
                  </a:lnTo>
                  <a:lnTo>
                    <a:pt x="21" y="21"/>
                  </a:lnTo>
                  <a:lnTo>
                    <a:pt x="14" y="29"/>
                  </a:lnTo>
                  <a:lnTo>
                    <a:pt x="9" y="39"/>
                  </a:lnTo>
                  <a:lnTo>
                    <a:pt x="6" y="47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" name="Freeform 849"/>
            <p:cNvSpPr>
              <a:spLocks/>
            </p:cNvSpPr>
            <p:nvPr/>
          </p:nvSpPr>
          <p:spPr bwMode="auto">
            <a:xfrm>
              <a:off x="2359" y="2071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" name="Freeform 850"/>
            <p:cNvSpPr>
              <a:spLocks/>
            </p:cNvSpPr>
            <p:nvPr/>
          </p:nvSpPr>
          <p:spPr bwMode="auto">
            <a:xfrm>
              <a:off x="2387" y="2041"/>
              <a:ext cx="33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3"/>
                  </a:lnTo>
                  <a:lnTo>
                    <a:pt x="33" y="11"/>
                  </a:lnTo>
                  <a:lnTo>
                    <a:pt x="40" y="17"/>
                  </a:lnTo>
                  <a:lnTo>
                    <a:pt x="54" y="36"/>
                  </a:lnTo>
                  <a:lnTo>
                    <a:pt x="57" y="45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7"/>
                  </a:lnTo>
                  <a:lnTo>
                    <a:pt x="48" y="38"/>
                  </a:lnTo>
                  <a:lnTo>
                    <a:pt x="36" y="21"/>
                  </a:lnTo>
                  <a:lnTo>
                    <a:pt x="28" y="15"/>
                  </a:lnTo>
                  <a:lnTo>
                    <a:pt x="21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" name="Freeform 851"/>
            <p:cNvSpPr>
              <a:spLocks/>
            </p:cNvSpPr>
            <p:nvPr/>
          </p:nvSpPr>
          <p:spPr bwMode="auto">
            <a:xfrm>
              <a:off x="2387" y="2041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" name="Freeform 852"/>
            <p:cNvSpPr>
              <a:spLocks/>
            </p:cNvSpPr>
            <p:nvPr/>
          </p:nvSpPr>
          <p:spPr bwMode="auto">
            <a:xfrm>
              <a:off x="2416" y="2071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" name="Freeform 853"/>
            <p:cNvSpPr>
              <a:spLocks/>
            </p:cNvSpPr>
            <p:nvPr/>
          </p:nvSpPr>
          <p:spPr bwMode="auto">
            <a:xfrm>
              <a:off x="2975" y="2012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1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" name="Freeform 854"/>
            <p:cNvSpPr>
              <a:spLocks/>
            </p:cNvSpPr>
            <p:nvPr/>
          </p:nvSpPr>
          <p:spPr bwMode="auto">
            <a:xfrm>
              <a:off x="2945" y="2012"/>
              <a:ext cx="30" cy="32"/>
            </a:xfrm>
            <a:custGeom>
              <a:avLst/>
              <a:gdLst>
                <a:gd name="T0" fmla="*/ 4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6 h 57"/>
                <a:gd name="T28" fmla="*/ 4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7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2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" name="Freeform 855"/>
            <p:cNvSpPr>
              <a:spLocks/>
            </p:cNvSpPr>
            <p:nvPr/>
          </p:nvSpPr>
          <p:spPr bwMode="auto">
            <a:xfrm>
              <a:off x="2975" y="2042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" name="Freeform 856"/>
            <p:cNvSpPr>
              <a:spLocks/>
            </p:cNvSpPr>
            <p:nvPr/>
          </p:nvSpPr>
          <p:spPr bwMode="auto">
            <a:xfrm>
              <a:off x="2945" y="1982"/>
              <a:ext cx="30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1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3"/>
                  </a:lnTo>
                  <a:lnTo>
                    <a:pt x="4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36" y="3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9"/>
                  </a:lnTo>
                  <a:lnTo>
                    <a:pt x="21" y="21"/>
                  </a:lnTo>
                  <a:lnTo>
                    <a:pt x="13" y="28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" name="Freeform 858"/>
            <p:cNvSpPr>
              <a:spLocks/>
            </p:cNvSpPr>
            <p:nvPr/>
          </p:nvSpPr>
          <p:spPr bwMode="auto">
            <a:xfrm>
              <a:off x="2975" y="1982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1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3"/>
                  </a:lnTo>
                  <a:lnTo>
                    <a:pt x="33" y="10"/>
                  </a:lnTo>
                  <a:lnTo>
                    <a:pt x="41" y="16"/>
                  </a:lnTo>
                  <a:lnTo>
                    <a:pt x="55" y="36"/>
                  </a:lnTo>
                  <a:lnTo>
                    <a:pt x="58" y="45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6"/>
                  </a:lnTo>
                  <a:lnTo>
                    <a:pt x="49" y="37"/>
                  </a:lnTo>
                  <a:lnTo>
                    <a:pt x="36" y="21"/>
                  </a:lnTo>
                  <a:lnTo>
                    <a:pt x="29" y="15"/>
                  </a:lnTo>
                  <a:lnTo>
                    <a:pt x="21" y="9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" name="Freeform 859"/>
            <p:cNvSpPr>
              <a:spLocks/>
            </p:cNvSpPr>
            <p:nvPr/>
          </p:nvSpPr>
          <p:spPr bwMode="auto">
            <a:xfrm>
              <a:off x="2975" y="1982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" name="Freeform 860"/>
            <p:cNvSpPr>
              <a:spLocks/>
            </p:cNvSpPr>
            <p:nvPr/>
          </p:nvSpPr>
          <p:spPr bwMode="auto">
            <a:xfrm>
              <a:off x="3002" y="2012"/>
              <a:ext cx="5" cy="1"/>
            </a:xfrm>
            <a:custGeom>
              <a:avLst/>
              <a:gdLst>
                <a:gd name="T0" fmla="*/ 3 w 6"/>
                <a:gd name="T1" fmla="*/ 0 h 1"/>
                <a:gd name="T2" fmla="*/ 0 w 6"/>
                <a:gd name="T3" fmla="*/ 0 h 1"/>
                <a:gd name="T4" fmla="*/ 3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" name="Freeform 861"/>
            <p:cNvSpPr>
              <a:spLocks/>
            </p:cNvSpPr>
            <p:nvPr/>
          </p:nvSpPr>
          <p:spPr bwMode="auto">
            <a:xfrm>
              <a:off x="3561" y="2071"/>
              <a:ext cx="32" cy="30"/>
            </a:xfrm>
            <a:custGeom>
              <a:avLst/>
              <a:gdLst>
                <a:gd name="T0" fmla="*/ 5 w 59"/>
                <a:gd name="T1" fmla="*/ 0 h 58"/>
                <a:gd name="T2" fmla="*/ 5 w 59"/>
                <a:gd name="T3" fmla="*/ 1 h 58"/>
                <a:gd name="T4" fmla="*/ 5 w 59"/>
                <a:gd name="T5" fmla="*/ 2 h 58"/>
                <a:gd name="T6" fmla="*/ 4 w 59"/>
                <a:gd name="T7" fmla="*/ 3 h 58"/>
                <a:gd name="T8" fmla="*/ 4 w 59"/>
                <a:gd name="T9" fmla="*/ 3 h 58"/>
                <a:gd name="T10" fmla="*/ 2 w 59"/>
                <a:gd name="T11" fmla="*/ 4 h 58"/>
                <a:gd name="T12" fmla="*/ 1 w 59"/>
                <a:gd name="T13" fmla="*/ 4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4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5 w 59"/>
                <a:gd name="T27" fmla="*/ 0 h 58"/>
                <a:gd name="T28" fmla="*/ 5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" name="Freeform 862"/>
            <p:cNvSpPr>
              <a:spLocks/>
            </p:cNvSpPr>
            <p:nvPr/>
          </p:nvSpPr>
          <p:spPr bwMode="auto">
            <a:xfrm>
              <a:off x="3531" y="2071"/>
              <a:ext cx="31" cy="30"/>
            </a:xfrm>
            <a:custGeom>
              <a:avLst/>
              <a:gdLst>
                <a:gd name="T0" fmla="*/ 5 w 58"/>
                <a:gd name="T1" fmla="*/ 4 h 58"/>
                <a:gd name="T2" fmla="*/ 3 w 58"/>
                <a:gd name="T3" fmla="*/ 4 h 58"/>
                <a:gd name="T4" fmla="*/ 2 w 58"/>
                <a:gd name="T5" fmla="*/ 3 h 58"/>
                <a:gd name="T6" fmla="*/ 2 w 58"/>
                <a:gd name="T7" fmla="*/ 3 h 58"/>
                <a:gd name="T8" fmla="*/ 1 w 58"/>
                <a:gd name="T9" fmla="*/ 2 h 58"/>
                <a:gd name="T10" fmla="*/ 1 w 58"/>
                <a:gd name="T11" fmla="*/ 1 h 58"/>
                <a:gd name="T12" fmla="*/ 0 w 58"/>
                <a:gd name="T13" fmla="*/ 0 h 58"/>
                <a:gd name="T14" fmla="*/ 1 w 58"/>
                <a:gd name="T15" fmla="*/ 0 h 58"/>
                <a:gd name="T16" fmla="*/ 1 w 58"/>
                <a:gd name="T17" fmla="*/ 1 h 58"/>
                <a:gd name="T18" fmla="*/ 1 w 58"/>
                <a:gd name="T19" fmla="*/ 2 h 58"/>
                <a:gd name="T20" fmla="*/ 2 w 58"/>
                <a:gd name="T21" fmla="*/ 3 h 58"/>
                <a:gd name="T22" fmla="*/ 2 w 58"/>
                <a:gd name="T23" fmla="*/ 3 h 58"/>
                <a:gd name="T24" fmla="*/ 3 w 58"/>
                <a:gd name="T25" fmla="*/ 4 h 58"/>
                <a:gd name="T26" fmla="*/ 5 w 58"/>
                <a:gd name="T27" fmla="*/ 4 h 58"/>
                <a:gd name="T28" fmla="*/ 5 w 58"/>
                <a:gd name="T29" fmla="*/ 4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58"/>
                  </a:moveTo>
                  <a:lnTo>
                    <a:pt x="35" y="53"/>
                  </a:lnTo>
                  <a:lnTo>
                    <a:pt x="25" y="47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2" y="36"/>
                  </a:lnTo>
                  <a:lnTo>
                    <a:pt x="29" y="42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" name="Freeform 863"/>
            <p:cNvSpPr>
              <a:spLocks/>
            </p:cNvSpPr>
            <p:nvPr/>
          </p:nvSpPr>
          <p:spPr bwMode="auto">
            <a:xfrm>
              <a:off x="3561" y="2099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" name="Freeform 864"/>
            <p:cNvSpPr>
              <a:spLocks/>
            </p:cNvSpPr>
            <p:nvPr/>
          </p:nvSpPr>
          <p:spPr bwMode="auto">
            <a:xfrm>
              <a:off x="3531" y="2041"/>
              <a:ext cx="31" cy="30"/>
            </a:xfrm>
            <a:custGeom>
              <a:avLst/>
              <a:gdLst>
                <a:gd name="T0" fmla="*/ 0 w 58"/>
                <a:gd name="T1" fmla="*/ 4 h 57"/>
                <a:gd name="T2" fmla="*/ 1 w 58"/>
                <a:gd name="T3" fmla="*/ 3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5 w 58"/>
                <a:gd name="T13" fmla="*/ 0 h 57"/>
                <a:gd name="T14" fmla="*/ 5 w 58"/>
                <a:gd name="T15" fmla="*/ 1 h 57"/>
                <a:gd name="T16" fmla="*/ 3 w 58"/>
                <a:gd name="T17" fmla="*/ 1 h 57"/>
                <a:gd name="T18" fmla="*/ 2 w 58"/>
                <a:gd name="T19" fmla="*/ 2 h 57"/>
                <a:gd name="T20" fmla="*/ 1 w 58"/>
                <a:gd name="T21" fmla="*/ 2 h 57"/>
                <a:gd name="T22" fmla="*/ 1 w 58"/>
                <a:gd name="T23" fmla="*/ 3 h 57"/>
                <a:gd name="T24" fmla="*/ 1 w 58"/>
                <a:gd name="T25" fmla="*/ 4 h 57"/>
                <a:gd name="T26" fmla="*/ 1 w 58"/>
                <a:gd name="T27" fmla="*/ 4 h 57"/>
                <a:gd name="T28" fmla="*/ 0 w 58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4"/>
                  </a:lnTo>
                  <a:lnTo>
                    <a:pt x="5" y="35"/>
                  </a:lnTo>
                  <a:lnTo>
                    <a:pt x="9" y="24"/>
                  </a:lnTo>
                  <a:lnTo>
                    <a:pt x="17" y="17"/>
                  </a:lnTo>
                  <a:lnTo>
                    <a:pt x="37" y="3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9"/>
                  </a:lnTo>
                  <a:lnTo>
                    <a:pt x="22" y="21"/>
                  </a:lnTo>
                  <a:lnTo>
                    <a:pt x="14" y="29"/>
                  </a:lnTo>
                  <a:lnTo>
                    <a:pt x="9" y="39"/>
                  </a:lnTo>
                  <a:lnTo>
                    <a:pt x="6" y="47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" name="Freeform 865"/>
            <p:cNvSpPr>
              <a:spLocks/>
            </p:cNvSpPr>
            <p:nvPr/>
          </p:nvSpPr>
          <p:spPr bwMode="auto">
            <a:xfrm>
              <a:off x="3531" y="2071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" name="Freeform 866"/>
            <p:cNvSpPr>
              <a:spLocks/>
            </p:cNvSpPr>
            <p:nvPr/>
          </p:nvSpPr>
          <p:spPr bwMode="auto">
            <a:xfrm>
              <a:off x="3561" y="2041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3"/>
                  </a:lnTo>
                  <a:lnTo>
                    <a:pt x="33" y="11"/>
                  </a:lnTo>
                  <a:lnTo>
                    <a:pt x="41" y="17"/>
                  </a:lnTo>
                  <a:lnTo>
                    <a:pt x="54" y="36"/>
                  </a:lnTo>
                  <a:lnTo>
                    <a:pt x="57" y="45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7"/>
                  </a:lnTo>
                  <a:lnTo>
                    <a:pt x="48" y="38"/>
                  </a:lnTo>
                  <a:lnTo>
                    <a:pt x="36" y="21"/>
                  </a:lnTo>
                  <a:lnTo>
                    <a:pt x="29" y="15"/>
                  </a:lnTo>
                  <a:lnTo>
                    <a:pt x="21" y="9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" name="Freeform 867"/>
            <p:cNvSpPr>
              <a:spLocks/>
            </p:cNvSpPr>
            <p:nvPr/>
          </p:nvSpPr>
          <p:spPr bwMode="auto">
            <a:xfrm>
              <a:off x="3561" y="2041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" name="Freeform 868"/>
            <p:cNvSpPr>
              <a:spLocks/>
            </p:cNvSpPr>
            <p:nvPr/>
          </p:nvSpPr>
          <p:spPr bwMode="auto">
            <a:xfrm>
              <a:off x="3589" y="2071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" name="Freeform 869"/>
            <p:cNvSpPr>
              <a:spLocks/>
            </p:cNvSpPr>
            <p:nvPr/>
          </p:nvSpPr>
          <p:spPr bwMode="auto">
            <a:xfrm>
              <a:off x="4147" y="2012"/>
              <a:ext cx="33" cy="32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6 h 57"/>
                <a:gd name="T12" fmla="*/ 1 w 58"/>
                <a:gd name="T13" fmla="*/ 6 h 57"/>
                <a:gd name="T14" fmla="*/ 0 w 58"/>
                <a:gd name="T15" fmla="*/ 6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" name="Freeform 870"/>
            <p:cNvSpPr>
              <a:spLocks/>
            </p:cNvSpPr>
            <p:nvPr/>
          </p:nvSpPr>
          <p:spPr bwMode="auto">
            <a:xfrm>
              <a:off x="4118" y="2012"/>
              <a:ext cx="30" cy="32"/>
            </a:xfrm>
            <a:custGeom>
              <a:avLst/>
              <a:gdLst>
                <a:gd name="T0" fmla="*/ 4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6 h 57"/>
                <a:gd name="T28" fmla="*/ 4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7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9" y="42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" name="Freeform 871"/>
            <p:cNvSpPr>
              <a:spLocks/>
            </p:cNvSpPr>
            <p:nvPr/>
          </p:nvSpPr>
          <p:spPr bwMode="auto">
            <a:xfrm>
              <a:off x="4147" y="2042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" name="Freeform 872"/>
            <p:cNvSpPr>
              <a:spLocks/>
            </p:cNvSpPr>
            <p:nvPr/>
          </p:nvSpPr>
          <p:spPr bwMode="auto">
            <a:xfrm>
              <a:off x="4118" y="1982"/>
              <a:ext cx="30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1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3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7" y="16"/>
                  </a:lnTo>
                  <a:lnTo>
                    <a:pt x="36" y="3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9"/>
                  </a:lnTo>
                  <a:lnTo>
                    <a:pt x="21" y="21"/>
                  </a:lnTo>
                  <a:lnTo>
                    <a:pt x="14" y="28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" name="Freeform 873"/>
            <p:cNvSpPr>
              <a:spLocks/>
            </p:cNvSpPr>
            <p:nvPr/>
          </p:nvSpPr>
          <p:spPr bwMode="auto">
            <a:xfrm>
              <a:off x="4118" y="2012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" name="Freeform 874"/>
            <p:cNvSpPr>
              <a:spLocks/>
            </p:cNvSpPr>
            <p:nvPr/>
          </p:nvSpPr>
          <p:spPr bwMode="auto">
            <a:xfrm>
              <a:off x="4147" y="1982"/>
              <a:ext cx="33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1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3"/>
                  </a:lnTo>
                  <a:lnTo>
                    <a:pt x="33" y="10"/>
                  </a:lnTo>
                  <a:lnTo>
                    <a:pt x="40" y="16"/>
                  </a:lnTo>
                  <a:lnTo>
                    <a:pt x="54" y="36"/>
                  </a:lnTo>
                  <a:lnTo>
                    <a:pt x="57" y="45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6"/>
                  </a:lnTo>
                  <a:lnTo>
                    <a:pt x="48" y="37"/>
                  </a:lnTo>
                  <a:lnTo>
                    <a:pt x="36" y="21"/>
                  </a:lnTo>
                  <a:lnTo>
                    <a:pt x="28" y="15"/>
                  </a:lnTo>
                  <a:lnTo>
                    <a:pt x="21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" name="Freeform 875"/>
            <p:cNvSpPr>
              <a:spLocks/>
            </p:cNvSpPr>
            <p:nvPr/>
          </p:nvSpPr>
          <p:spPr bwMode="auto">
            <a:xfrm>
              <a:off x="4147" y="1982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" name="Freeform 876"/>
            <p:cNvSpPr>
              <a:spLocks/>
            </p:cNvSpPr>
            <p:nvPr/>
          </p:nvSpPr>
          <p:spPr bwMode="auto">
            <a:xfrm>
              <a:off x="4176" y="2012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" name="Freeform 877"/>
            <p:cNvSpPr>
              <a:spLocks/>
            </p:cNvSpPr>
            <p:nvPr/>
          </p:nvSpPr>
          <p:spPr bwMode="auto">
            <a:xfrm>
              <a:off x="4734" y="2071"/>
              <a:ext cx="32" cy="30"/>
            </a:xfrm>
            <a:custGeom>
              <a:avLst/>
              <a:gdLst>
                <a:gd name="T0" fmla="*/ 6 w 58"/>
                <a:gd name="T1" fmla="*/ 0 h 58"/>
                <a:gd name="T2" fmla="*/ 5 w 58"/>
                <a:gd name="T3" fmla="*/ 1 h 58"/>
                <a:gd name="T4" fmla="*/ 5 w 58"/>
                <a:gd name="T5" fmla="*/ 2 h 58"/>
                <a:gd name="T6" fmla="*/ 4 w 58"/>
                <a:gd name="T7" fmla="*/ 3 h 58"/>
                <a:gd name="T8" fmla="*/ 4 w 58"/>
                <a:gd name="T9" fmla="*/ 3 h 58"/>
                <a:gd name="T10" fmla="*/ 2 w 58"/>
                <a:gd name="T11" fmla="*/ 4 h 58"/>
                <a:gd name="T12" fmla="*/ 1 w 58"/>
                <a:gd name="T13" fmla="*/ 4 h 58"/>
                <a:gd name="T14" fmla="*/ 0 w 58"/>
                <a:gd name="T15" fmla="*/ 4 h 58"/>
                <a:gd name="T16" fmla="*/ 2 w 58"/>
                <a:gd name="T17" fmla="*/ 4 h 58"/>
                <a:gd name="T18" fmla="*/ 3 w 58"/>
                <a:gd name="T19" fmla="*/ 3 h 58"/>
                <a:gd name="T20" fmla="*/ 4 w 58"/>
                <a:gd name="T21" fmla="*/ 2 h 58"/>
                <a:gd name="T22" fmla="*/ 4 w 58"/>
                <a:gd name="T23" fmla="*/ 2 h 58"/>
                <a:gd name="T24" fmla="*/ 4 w 58"/>
                <a:gd name="T25" fmla="*/ 1 h 58"/>
                <a:gd name="T26" fmla="*/ 5 w 58"/>
                <a:gd name="T27" fmla="*/ 0 h 58"/>
                <a:gd name="T28" fmla="*/ 6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" name="Freeform 878"/>
            <p:cNvSpPr>
              <a:spLocks/>
            </p:cNvSpPr>
            <p:nvPr/>
          </p:nvSpPr>
          <p:spPr bwMode="auto">
            <a:xfrm>
              <a:off x="4704" y="2071"/>
              <a:ext cx="31" cy="30"/>
            </a:xfrm>
            <a:custGeom>
              <a:avLst/>
              <a:gdLst>
                <a:gd name="T0" fmla="*/ 5 w 57"/>
                <a:gd name="T1" fmla="*/ 4 h 58"/>
                <a:gd name="T2" fmla="*/ 3 w 57"/>
                <a:gd name="T3" fmla="*/ 4 h 58"/>
                <a:gd name="T4" fmla="*/ 2 w 57"/>
                <a:gd name="T5" fmla="*/ 3 h 58"/>
                <a:gd name="T6" fmla="*/ 2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3 h 58"/>
                <a:gd name="T24" fmla="*/ 3 w 57"/>
                <a:gd name="T25" fmla="*/ 4 h 58"/>
                <a:gd name="T26" fmla="*/ 5 w 57"/>
                <a:gd name="T27" fmla="*/ 4 h 58"/>
                <a:gd name="T28" fmla="*/ 5 w 57"/>
                <a:gd name="T29" fmla="*/ 4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5" y="53"/>
                  </a:lnTo>
                  <a:lnTo>
                    <a:pt x="24" y="47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2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" name="Freeform 879"/>
            <p:cNvSpPr>
              <a:spLocks/>
            </p:cNvSpPr>
            <p:nvPr/>
          </p:nvSpPr>
          <p:spPr bwMode="auto">
            <a:xfrm>
              <a:off x="4734" y="2099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" name="Freeform 880"/>
            <p:cNvSpPr>
              <a:spLocks/>
            </p:cNvSpPr>
            <p:nvPr/>
          </p:nvSpPr>
          <p:spPr bwMode="auto">
            <a:xfrm>
              <a:off x="4704" y="2041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4"/>
                  </a:lnTo>
                  <a:lnTo>
                    <a:pt x="4" y="35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36" y="3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9"/>
                  </a:lnTo>
                  <a:lnTo>
                    <a:pt x="21" y="21"/>
                  </a:lnTo>
                  <a:lnTo>
                    <a:pt x="13" y="29"/>
                  </a:lnTo>
                  <a:lnTo>
                    <a:pt x="9" y="39"/>
                  </a:lnTo>
                  <a:lnTo>
                    <a:pt x="6" y="47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" name="Freeform 881"/>
            <p:cNvSpPr>
              <a:spLocks/>
            </p:cNvSpPr>
            <p:nvPr/>
          </p:nvSpPr>
          <p:spPr bwMode="auto">
            <a:xfrm>
              <a:off x="4704" y="2071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" name="Freeform 882"/>
            <p:cNvSpPr>
              <a:spLocks/>
            </p:cNvSpPr>
            <p:nvPr/>
          </p:nvSpPr>
          <p:spPr bwMode="auto">
            <a:xfrm>
              <a:off x="4734" y="2041"/>
              <a:ext cx="32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4 h 57"/>
                <a:gd name="T14" fmla="*/ 5 w 58"/>
                <a:gd name="T15" fmla="*/ 4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3"/>
                  </a:lnTo>
                  <a:lnTo>
                    <a:pt x="33" y="11"/>
                  </a:lnTo>
                  <a:lnTo>
                    <a:pt x="40" y="17"/>
                  </a:lnTo>
                  <a:lnTo>
                    <a:pt x="54" y="36"/>
                  </a:lnTo>
                  <a:lnTo>
                    <a:pt x="57" y="45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7"/>
                  </a:lnTo>
                  <a:lnTo>
                    <a:pt x="48" y="38"/>
                  </a:lnTo>
                  <a:lnTo>
                    <a:pt x="36" y="21"/>
                  </a:lnTo>
                  <a:lnTo>
                    <a:pt x="28" y="15"/>
                  </a:lnTo>
                  <a:lnTo>
                    <a:pt x="21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" name="Freeform 883"/>
            <p:cNvSpPr>
              <a:spLocks/>
            </p:cNvSpPr>
            <p:nvPr/>
          </p:nvSpPr>
          <p:spPr bwMode="auto">
            <a:xfrm>
              <a:off x="4734" y="2041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" name="Freeform 884"/>
            <p:cNvSpPr>
              <a:spLocks/>
            </p:cNvSpPr>
            <p:nvPr/>
          </p:nvSpPr>
          <p:spPr bwMode="auto">
            <a:xfrm>
              <a:off x="4762" y="2071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" name="Rectangle 885"/>
            <p:cNvSpPr>
              <a:spLocks noChangeArrowheads="1"/>
            </p:cNvSpPr>
            <p:nvPr/>
          </p:nvSpPr>
          <p:spPr bwMode="auto">
            <a:xfrm>
              <a:off x="1275" y="2011"/>
              <a:ext cx="498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645" name="Rectangle 886"/>
            <p:cNvSpPr>
              <a:spLocks noChangeArrowheads="1"/>
            </p:cNvSpPr>
            <p:nvPr/>
          </p:nvSpPr>
          <p:spPr bwMode="auto">
            <a:xfrm>
              <a:off x="1833" y="2011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646" name="Rectangle 887"/>
            <p:cNvSpPr>
              <a:spLocks noChangeArrowheads="1"/>
            </p:cNvSpPr>
            <p:nvPr/>
          </p:nvSpPr>
          <p:spPr bwMode="auto">
            <a:xfrm>
              <a:off x="3005" y="2011"/>
              <a:ext cx="1115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647" name="Rectangle 888"/>
            <p:cNvSpPr>
              <a:spLocks noChangeArrowheads="1"/>
            </p:cNvSpPr>
            <p:nvPr/>
          </p:nvSpPr>
          <p:spPr bwMode="auto">
            <a:xfrm>
              <a:off x="4179" y="2011"/>
              <a:ext cx="615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648" name="Rectangle 889"/>
            <p:cNvSpPr>
              <a:spLocks noChangeArrowheads="1"/>
            </p:cNvSpPr>
            <p:nvPr/>
          </p:nvSpPr>
          <p:spPr bwMode="auto">
            <a:xfrm>
              <a:off x="1275" y="2069"/>
              <a:ext cx="1086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649" name="Rectangle 890"/>
            <p:cNvSpPr>
              <a:spLocks noChangeArrowheads="1"/>
            </p:cNvSpPr>
            <p:nvPr/>
          </p:nvSpPr>
          <p:spPr bwMode="auto">
            <a:xfrm>
              <a:off x="2419" y="2069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650" name="Rectangle 891"/>
            <p:cNvSpPr>
              <a:spLocks noChangeArrowheads="1"/>
            </p:cNvSpPr>
            <p:nvPr/>
          </p:nvSpPr>
          <p:spPr bwMode="auto">
            <a:xfrm>
              <a:off x="3593" y="2069"/>
              <a:ext cx="1114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651" name="Rectangle 892"/>
            <p:cNvSpPr>
              <a:spLocks noChangeArrowheads="1"/>
            </p:cNvSpPr>
            <p:nvPr/>
          </p:nvSpPr>
          <p:spPr bwMode="auto">
            <a:xfrm>
              <a:off x="4765" y="2069"/>
              <a:ext cx="29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652" name="Freeform 2110"/>
            <p:cNvSpPr>
              <a:spLocks/>
            </p:cNvSpPr>
            <p:nvPr/>
          </p:nvSpPr>
          <p:spPr bwMode="auto">
            <a:xfrm>
              <a:off x="1274" y="1895"/>
              <a:ext cx="265" cy="119"/>
            </a:xfrm>
            <a:custGeom>
              <a:avLst/>
              <a:gdLst>
                <a:gd name="T0" fmla="*/ 1 w 489"/>
                <a:gd name="T1" fmla="*/ 0 h 223"/>
                <a:gd name="T2" fmla="*/ 0 w 489"/>
                <a:gd name="T3" fmla="*/ 1 h 223"/>
                <a:gd name="T4" fmla="*/ 42 w 489"/>
                <a:gd name="T5" fmla="*/ 18 h 223"/>
                <a:gd name="T6" fmla="*/ 42 w 489"/>
                <a:gd name="T7" fmla="*/ 18 h 223"/>
                <a:gd name="T8" fmla="*/ 1 w 489"/>
                <a:gd name="T9" fmla="*/ 0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" h="223">
                  <a:moveTo>
                    <a:pt x="1" y="0"/>
                  </a:moveTo>
                  <a:lnTo>
                    <a:pt x="0" y="6"/>
                  </a:lnTo>
                  <a:lnTo>
                    <a:pt x="487" y="223"/>
                  </a:lnTo>
                  <a:lnTo>
                    <a:pt x="489" y="2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" name="Freeform 2111"/>
            <p:cNvSpPr>
              <a:spLocks/>
            </p:cNvSpPr>
            <p:nvPr/>
          </p:nvSpPr>
          <p:spPr bwMode="auto">
            <a:xfrm>
              <a:off x="1480" y="1979"/>
              <a:ext cx="50" cy="30"/>
            </a:xfrm>
            <a:custGeom>
              <a:avLst/>
              <a:gdLst>
                <a:gd name="T0" fmla="*/ 2 w 89"/>
                <a:gd name="T1" fmla="*/ 0 h 55"/>
                <a:gd name="T2" fmla="*/ 9 w 89"/>
                <a:gd name="T3" fmla="*/ 5 h 55"/>
                <a:gd name="T4" fmla="*/ 0 w 89"/>
                <a:gd name="T5" fmla="*/ 4 h 55"/>
                <a:gd name="T6" fmla="*/ 1 w 89"/>
                <a:gd name="T7" fmla="*/ 2 h 55"/>
                <a:gd name="T8" fmla="*/ 2 w 89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55">
                  <a:moveTo>
                    <a:pt x="18" y="0"/>
                  </a:moveTo>
                  <a:lnTo>
                    <a:pt x="89" y="55"/>
                  </a:lnTo>
                  <a:lnTo>
                    <a:pt x="0" y="40"/>
                  </a:lnTo>
                  <a:lnTo>
                    <a:pt x="9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" name="Freeform 2112"/>
            <p:cNvSpPr>
              <a:spLocks/>
            </p:cNvSpPr>
            <p:nvPr/>
          </p:nvSpPr>
          <p:spPr bwMode="auto">
            <a:xfrm>
              <a:off x="1490" y="1978"/>
              <a:ext cx="41" cy="32"/>
            </a:xfrm>
            <a:custGeom>
              <a:avLst/>
              <a:gdLst>
                <a:gd name="T0" fmla="*/ 1 w 75"/>
                <a:gd name="T1" fmla="*/ 0 h 60"/>
                <a:gd name="T2" fmla="*/ 0 w 75"/>
                <a:gd name="T3" fmla="*/ 1 h 60"/>
                <a:gd name="T4" fmla="*/ 6 w 75"/>
                <a:gd name="T5" fmla="*/ 5 h 60"/>
                <a:gd name="T6" fmla="*/ 7 w 75"/>
                <a:gd name="T7" fmla="*/ 5 h 60"/>
                <a:gd name="T8" fmla="*/ 1 w 75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60">
                  <a:moveTo>
                    <a:pt x="5" y="0"/>
                  </a:moveTo>
                  <a:lnTo>
                    <a:pt x="0" y="5"/>
                  </a:lnTo>
                  <a:lnTo>
                    <a:pt x="71" y="60"/>
                  </a:lnTo>
                  <a:lnTo>
                    <a:pt x="75" y="5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" name="Freeform 2113"/>
            <p:cNvSpPr>
              <a:spLocks/>
            </p:cNvSpPr>
            <p:nvPr/>
          </p:nvSpPr>
          <p:spPr bwMode="auto">
            <a:xfrm>
              <a:off x="1480" y="1999"/>
              <a:ext cx="50" cy="11"/>
            </a:xfrm>
            <a:custGeom>
              <a:avLst/>
              <a:gdLst>
                <a:gd name="T0" fmla="*/ 9 w 89"/>
                <a:gd name="T1" fmla="*/ 2 h 19"/>
                <a:gd name="T2" fmla="*/ 9 w 89"/>
                <a:gd name="T3" fmla="*/ 2 h 19"/>
                <a:gd name="T4" fmla="*/ 0 w 89"/>
                <a:gd name="T5" fmla="*/ 0 h 19"/>
                <a:gd name="T6" fmla="*/ 0 w 89"/>
                <a:gd name="T7" fmla="*/ 1 h 19"/>
                <a:gd name="T8" fmla="*/ 9 w 89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19">
                  <a:moveTo>
                    <a:pt x="89" y="19"/>
                  </a:moveTo>
                  <a:lnTo>
                    <a:pt x="89" y="15"/>
                  </a:lnTo>
                  <a:lnTo>
                    <a:pt x="0" y="0"/>
                  </a:lnTo>
                  <a:lnTo>
                    <a:pt x="0" y="4"/>
                  </a:lnTo>
                  <a:lnTo>
                    <a:pt x="89" y="19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" name="Freeform 2114"/>
            <p:cNvSpPr>
              <a:spLocks/>
            </p:cNvSpPr>
            <p:nvPr/>
          </p:nvSpPr>
          <p:spPr bwMode="auto">
            <a:xfrm>
              <a:off x="1528" y="2008"/>
              <a:ext cx="6" cy="3"/>
            </a:xfrm>
            <a:custGeom>
              <a:avLst/>
              <a:gdLst>
                <a:gd name="T0" fmla="*/ 1 w 12"/>
                <a:gd name="T1" fmla="*/ 0 h 6"/>
                <a:gd name="T2" fmla="*/ 1 w 12"/>
                <a:gd name="T3" fmla="*/ 1 h 6"/>
                <a:gd name="T4" fmla="*/ 1 w 12"/>
                <a:gd name="T5" fmla="*/ 1 h 6"/>
                <a:gd name="T6" fmla="*/ 1 w 12"/>
                <a:gd name="T7" fmla="*/ 0 h 6"/>
                <a:gd name="T8" fmla="*/ 0 w 12"/>
                <a:gd name="T9" fmla="*/ 1 h 6"/>
                <a:gd name="T10" fmla="*/ 1 w 12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12" y="6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" name="Freeform 2115"/>
            <p:cNvSpPr>
              <a:spLocks/>
            </p:cNvSpPr>
            <p:nvPr/>
          </p:nvSpPr>
          <p:spPr bwMode="auto">
            <a:xfrm>
              <a:off x="1479" y="1988"/>
              <a:ext cx="8" cy="15"/>
            </a:xfrm>
            <a:custGeom>
              <a:avLst/>
              <a:gdLst>
                <a:gd name="T0" fmla="*/ 0 w 13"/>
                <a:gd name="T1" fmla="*/ 3 h 25"/>
                <a:gd name="T2" fmla="*/ 1 w 13"/>
                <a:gd name="T3" fmla="*/ 3 h 25"/>
                <a:gd name="T4" fmla="*/ 2 w 13"/>
                <a:gd name="T5" fmla="*/ 1 h 25"/>
                <a:gd name="T6" fmla="*/ 1 w 13"/>
                <a:gd name="T7" fmla="*/ 0 h 25"/>
                <a:gd name="T8" fmla="*/ 0 w 13"/>
                <a:gd name="T9" fmla="*/ 3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5">
                  <a:moveTo>
                    <a:pt x="0" y="21"/>
                  </a:moveTo>
                  <a:lnTo>
                    <a:pt x="4" y="25"/>
                  </a:lnTo>
                  <a:lnTo>
                    <a:pt x="13" y="4"/>
                  </a:lnTo>
                  <a:lnTo>
                    <a:pt x="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" name="Freeform 2116"/>
            <p:cNvSpPr>
              <a:spLocks/>
            </p:cNvSpPr>
            <p:nvPr/>
          </p:nvSpPr>
          <p:spPr bwMode="auto">
            <a:xfrm>
              <a:off x="1478" y="1999"/>
              <a:ext cx="4" cy="4"/>
            </a:xfrm>
            <a:custGeom>
              <a:avLst/>
              <a:gdLst>
                <a:gd name="T0" fmla="*/ 1 w 6"/>
                <a:gd name="T1" fmla="*/ 4 h 4"/>
                <a:gd name="T2" fmla="*/ 0 w 6"/>
                <a:gd name="T3" fmla="*/ 3 h 4"/>
                <a:gd name="T4" fmla="*/ 1 w 6"/>
                <a:gd name="T5" fmla="*/ 0 h 4"/>
                <a:gd name="T6" fmla="*/ 1 w 6"/>
                <a:gd name="T7" fmla="*/ 4 h 4"/>
                <a:gd name="T8" fmla="*/ 1 w 6"/>
                <a:gd name="T9" fmla="*/ 0 h 4"/>
                <a:gd name="T10" fmla="*/ 1 w 6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6" y="4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" name="Freeform 2117"/>
            <p:cNvSpPr>
              <a:spLocks/>
            </p:cNvSpPr>
            <p:nvPr/>
          </p:nvSpPr>
          <p:spPr bwMode="auto">
            <a:xfrm>
              <a:off x="1484" y="1978"/>
              <a:ext cx="8" cy="12"/>
            </a:xfrm>
            <a:custGeom>
              <a:avLst/>
              <a:gdLst>
                <a:gd name="T0" fmla="*/ 0 w 14"/>
                <a:gd name="T1" fmla="*/ 2 h 24"/>
                <a:gd name="T2" fmla="*/ 1 w 14"/>
                <a:gd name="T3" fmla="*/ 2 h 24"/>
                <a:gd name="T4" fmla="*/ 2 w 14"/>
                <a:gd name="T5" fmla="*/ 1 h 24"/>
                <a:gd name="T6" fmla="*/ 1 w 14"/>
                <a:gd name="T7" fmla="*/ 0 h 24"/>
                <a:gd name="T8" fmla="*/ 0 w 14"/>
                <a:gd name="T9" fmla="*/ 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4">
                  <a:moveTo>
                    <a:pt x="0" y="20"/>
                  </a:moveTo>
                  <a:lnTo>
                    <a:pt x="4" y="24"/>
                  </a:lnTo>
                  <a:lnTo>
                    <a:pt x="14" y="5"/>
                  </a:lnTo>
                  <a:lnTo>
                    <a:pt x="9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0" name="Freeform 2118"/>
            <p:cNvSpPr>
              <a:spLocks/>
            </p:cNvSpPr>
            <p:nvPr/>
          </p:nvSpPr>
          <p:spPr bwMode="auto">
            <a:xfrm>
              <a:off x="1484" y="1988"/>
              <a:ext cx="3" cy="2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0 h 4"/>
                <a:gd name="T4" fmla="*/ 2 w 4"/>
                <a:gd name="T5" fmla="*/ 1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1" name="Freeform 2119"/>
            <p:cNvSpPr>
              <a:spLocks/>
            </p:cNvSpPr>
            <p:nvPr/>
          </p:nvSpPr>
          <p:spPr bwMode="auto">
            <a:xfrm>
              <a:off x="1490" y="1977"/>
              <a:ext cx="2" cy="3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0 h 8"/>
                <a:gd name="T6" fmla="*/ 0 w 5"/>
                <a:gd name="T7" fmla="*/ 0 h 8"/>
                <a:gd name="T8" fmla="*/ 0 w 5"/>
                <a:gd name="T9" fmla="*/ 0 h 8"/>
                <a:gd name="T10" fmla="*/ 0 w 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lnTo>
                    <a:pt x="1" y="0"/>
                  </a:lnTo>
                  <a:lnTo>
                    <a:pt x="5" y="3"/>
                  </a:lnTo>
                  <a:lnTo>
                    <a:pt x="0" y="8"/>
                  </a:lnTo>
                  <a:lnTo>
                    <a:pt x="5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" name="Freeform 2139"/>
            <p:cNvSpPr>
              <a:spLocks/>
            </p:cNvSpPr>
            <p:nvPr/>
          </p:nvSpPr>
          <p:spPr bwMode="auto">
            <a:xfrm>
              <a:off x="3445" y="1866"/>
              <a:ext cx="440" cy="32"/>
            </a:xfrm>
            <a:custGeom>
              <a:avLst/>
              <a:gdLst>
                <a:gd name="T0" fmla="*/ 70 w 812"/>
                <a:gd name="T1" fmla="*/ 1 h 58"/>
                <a:gd name="T2" fmla="*/ 70 w 812"/>
                <a:gd name="T3" fmla="*/ 0 h 58"/>
                <a:gd name="T4" fmla="*/ 0 w 812"/>
                <a:gd name="T5" fmla="*/ 5 h 58"/>
                <a:gd name="T6" fmla="*/ 0 w 812"/>
                <a:gd name="T7" fmla="*/ 6 h 58"/>
                <a:gd name="T8" fmla="*/ 70 w 812"/>
                <a:gd name="T9" fmla="*/ 1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" h="58">
                  <a:moveTo>
                    <a:pt x="812" y="4"/>
                  </a:moveTo>
                  <a:lnTo>
                    <a:pt x="812" y="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812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" name="Freeform 2140"/>
            <p:cNvSpPr>
              <a:spLocks/>
            </p:cNvSpPr>
            <p:nvPr/>
          </p:nvSpPr>
          <p:spPr bwMode="auto">
            <a:xfrm>
              <a:off x="3455" y="1880"/>
              <a:ext cx="48" cy="25"/>
            </a:xfrm>
            <a:custGeom>
              <a:avLst/>
              <a:gdLst>
                <a:gd name="T0" fmla="*/ 8 w 88"/>
                <a:gd name="T1" fmla="*/ 5 h 43"/>
                <a:gd name="T2" fmla="*/ 0 w 88"/>
                <a:gd name="T3" fmla="*/ 3 h 43"/>
                <a:gd name="T4" fmla="*/ 8 w 88"/>
                <a:gd name="T5" fmla="*/ 0 h 43"/>
                <a:gd name="T6" fmla="*/ 8 w 88"/>
                <a:gd name="T7" fmla="*/ 5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43">
                  <a:moveTo>
                    <a:pt x="88" y="43"/>
                  </a:moveTo>
                  <a:lnTo>
                    <a:pt x="0" y="27"/>
                  </a:lnTo>
                  <a:lnTo>
                    <a:pt x="85" y="0"/>
                  </a:lnTo>
                  <a:lnTo>
                    <a:pt x="88" y="4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" name="Freeform 2141"/>
            <p:cNvSpPr>
              <a:spLocks/>
            </p:cNvSpPr>
            <p:nvPr/>
          </p:nvSpPr>
          <p:spPr bwMode="auto">
            <a:xfrm>
              <a:off x="3455" y="1895"/>
              <a:ext cx="48" cy="11"/>
            </a:xfrm>
            <a:custGeom>
              <a:avLst/>
              <a:gdLst>
                <a:gd name="T0" fmla="*/ 8 w 88"/>
                <a:gd name="T1" fmla="*/ 2 h 21"/>
                <a:gd name="T2" fmla="*/ 8 w 88"/>
                <a:gd name="T3" fmla="*/ 2 h 21"/>
                <a:gd name="T4" fmla="*/ 0 w 88"/>
                <a:gd name="T5" fmla="*/ 0 h 21"/>
                <a:gd name="T6" fmla="*/ 0 w 88"/>
                <a:gd name="T7" fmla="*/ 1 h 21"/>
                <a:gd name="T8" fmla="*/ 8 w 88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21">
                  <a:moveTo>
                    <a:pt x="88" y="21"/>
                  </a:moveTo>
                  <a:lnTo>
                    <a:pt x="88" y="17"/>
                  </a:lnTo>
                  <a:lnTo>
                    <a:pt x="0" y="0"/>
                  </a:lnTo>
                  <a:lnTo>
                    <a:pt x="0" y="5"/>
                  </a:lnTo>
                  <a:lnTo>
                    <a:pt x="88" y="21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" name="Freeform 2142"/>
            <p:cNvSpPr>
              <a:spLocks/>
            </p:cNvSpPr>
            <p:nvPr/>
          </p:nvSpPr>
          <p:spPr bwMode="auto">
            <a:xfrm>
              <a:off x="3455" y="1878"/>
              <a:ext cx="47" cy="19"/>
            </a:xfrm>
            <a:custGeom>
              <a:avLst/>
              <a:gdLst>
                <a:gd name="T0" fmla="*/ 0 w 87"/>
                <a:gd name="T1" fmla="*/ 3 h 33"/>
                <a:gd name="T2" fmla="*/ 1 w 87"/>
                <a:gd name="T3" fmla="*/ 3 h 33"/>
                <a:gd name="T4" fmla="*/ 8 w 87"/>
                <a:gd name="T5" fmla="*/ 1 h 33"/>
                <a:gd name="T6" fmla="*/ 8 w 87"/>
                <a:gd name="T7" fmla="*/ 0 h 33"/>
                <a:gd name="T8" fmla="*/ 0 w 87"/>
                <a:gd name="T9" fmla="*/ 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33">
                  <a:moveTo>
                    <a:pt x="0" y="27"/>
                  </a:moveTo>
                  <a:lnTo>
                    <a:pt x="1" y="33"/>
                  </a:lnTo>
                  <a:lnTo>
                    <a:pt x="87" y="6"/>
                  </a:lnTo>
                  <a:lnTo>
                    <a:pt x="85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6" name="Freeform 2143"/>
            <p:cNvSpPr>
              <a:spLocks/>
            </p:cNvSpPr>
            <p:nvPr/>
          </p:nvSpPr>
          <p:spPr bwMode="auto">
            <a:xfrm>
              <a:off x="3449" y="1894"/>
              <a:ext cx="7" cy="3"/>
            </a:xfrm>
            <a:custGeom>
              <a:avLst/>
              <a:gdLst>
                <a:gd name="T0" fmla="*/ 1 w 13"/>
                <a:gd name="T1" fmla="*/ 1 h 6"/>
                <a:gd name="T2" fmla="*/ 0 w 13"/>
                <a:gd name="T3" fmla="*/ 1 h 6"/>
                <a:gd name="T4" fmla="*/ 1 w 13"/>
                <a:gd name="T5" fmla="*/ 0 h 6"/>
                <a:gd name="T6" fmla="*/ 1 w 13"/>
                <a:gd name="T7" fmla="*/ 1 h 6"/>
                <a:gd name="T8" fmla="*/ 1 w 13"/>
                <a:gd name="T9" fmla="*/ 1 h 6"/>
                <a:gd name="T10" fmla="*/ 1 w 13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6">
                  <a:moveTo>
                    <a:pt x="12" y="6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3" y="6"/>
                  </a:lnTo>
                  <a:lnTo>
                    <a:pt x="12" y="1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7" name="Freeform 2144"/>
            <p:cNvSpPr>
              <a:spLocks/>
            </p:cNvSpPr>
            <p:nvPr/>
          </p:nvSpPr>
          <p:spPr bwMode="auto">
            <a:xfrm>
              <a:off x="3500" y="1880"/>
              <a:ext cx="4" cy="25"/>
            </a:xfrm>
            <a:custGeom>
              <a:avLst/>
              <a:gdLst>
                <a:gd name="T0" fmla="*/ 0 w 9"/>
                <a:gd name="T1" fmla="*/ 0 h 43"/>
                <a:gd name="T2" fmla="*/ 0 w 9"/>
                <a:gd name="T3" fmla="*/ 0 h 43"/>
                <a:gd name="T4" fmla="*/ 0 w 9"/>
                <a:gd name="T5" fmla="*/ 5 h 43"/>
                <a:gd name="T6" fmla="*/ 0 w 9"/>
                <a:gd name="T7" fmla="*/ 5 h 43"/>
                <a:gd name="T8" fmla="*/ 0 w 9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43">
                  <a:moveTo>
                    <a:pt x="6" y="0"/>
                  </a:moveTo>
                  <a:lnTo>
                    <a:pt x="0" y="0"/>
                  </a:lnTo>
                  <a:lnTo>
                    <a:pt x="3" y="43"/>
                  </a:lnTo>
                  <a:lnTo>
                    <a:pt x="9" y="4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8" name="Freeform 2145"/>
            <p:cNvSpPr>
              <a:spLocks/>
            </p:cNvSpPr>
            <p:nvPr/>
          </p:nvSpPr>
          <p:spPr bwMode="auto">
            <a:xfrm>
              <a:off x="3500" y="1878"/>
              <a:ext cx="3" cy="4"/>
            </a:xfrm>
            <a:custGeom>
              <a:avLst/>
              <a:gdLst>
                <a:gd name="T0" fmla="*/ 1 w 6"/>
                <a:gd name="T1" fmla="*/ 1 h 8"/>
                <a:gd name="T2" fmla="*/ 1 w 6"/>
                <a:gd name="T3" fmla="*/ 0 h 8"/>
                <a:gd name="T4" fmla="*/ 1 w 6"/>
                <a:gd name="T5" fmla="*/ 1 h 8"/>
                <a:gd name="T6" fmla="*/ 0 w 6"/>
                <a:gd name="T7" fmla="*/ 1 h 8"/>
                <a:gd name="T8" fmla="*/ 1 w 6"/>
                <a:gd name="T9" fmla="*/ 1 h 8"/>
                <a:gd name="T10" fmla="*/ 1 w 6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8">
                  <a:moveTo>
                    <a:pt x="3" y="2"/>
                  </a:move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lnTo>
                    <a:pt x="5" y="8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" name="Freeform 2146"/>
            <p:cNvSpPr>
              <a:spLocks/>
            </p:cNvSpPr>
            <p:nvPr/>
          </p:nvSpPr>
          <p:spPr bwMode="auto">
            <a:xfrm>
              <a:off x="3501" y="1903"/>
              <a:ext cx="3" cy="3"/>
            </a:xfrm>
            <a:custGeom>
              <a:avLst/>
              <a:gdLst>
                <a:gd name="T0" fmla="*/ 1 w 6"/>
                <a:gd name="T1" fmla="*/ 1 h 4"/>
                <a:gd name="T2" fmla="*/ 1 w 6"/>
                <a:gd name="T3" fmla="*/ 2 h 4"/>
                <a:gd name="T4" fmla="*/ 1 w 6"/>
                <a:gd name="T5" fmla="*/ 2 h 4"/>
                <a:gd name="T6" fmla="*/ 1 w 6"/>
                <a:gd name="T7" fmla="*/ 0 h 4"/>
                <a:gd name="T8" fmla="*/ 0 w 6"/>
                <a:gd name="T9" fmla="*/ 1 h 4"/>
                <a:gd name="T10" fmla="*/ 1 w 6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0" name="Rectangle 2177"/>
            <p:cNvSpPr>
              <a:spLocks noChangeArrowheads="1"/>
            </p:cNvSpPr>
            <p:nvPr/>
          </p:nvSpPr>
          <p:spPr bwMode="auto">
            <a:xfrm>
              <a:off x="1275" y="2128"/>
              <a:ext cx="3519" cy="3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671" name="Rectangle 2178"/>
            <p:cNvSpPr>
              <a:spLocks noChangeArrowheads="1"/>
            </p:cNvSpPr>
            <p:nvPr/>
          </p:nvSpPr>
          <p:spPr bwMode="auto">
            <a:xfrm>
              <a:off x="2477" y="1751"/>
              <a:ext cx="3" cy="612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672" name="Rectangle 2179"/>
            <p:cNvSpPr>
              <a:spLocks noChangeArrowheads="1"/>
            </p:cNvSpPr>
            <p:nvPr/>
          </p:nvSpPr>
          <p:spPr bwMode="auto">
            <a:xfrm>
              <a:off x="2564" y="1751"/>
              <a:ext cx="3" cy="612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673" name="Rectangle 2180"/>
            <p:cNvSpPr>
              <a:spLocks noChangeArrowheads="1"/>
            </p:cNvSpPr>
            <p:nvPr/>
          </p:nvSpPr>
          <p:spPr bwMode="auto">
            <a:xfrm>
              <a:off x="2652" y="1751"/>
              <a:ext cx="3" cy="612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674" name="Rectangle 2181"/>
            <p:cNvSpPr>
              <a:spLocks noChangeArrowheads="1"/>
            </p:cNvSpPr>
            <p:nvPr/>
          </p:nvSpPr>
          <p:spPr bwMode="auto">
            <a:xfrm>
              <a:off x="2740" y="1751"/>
              <a:ext cx="3" cy="612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675" name="Rectangle 2182"/>
            <p:cNvSpPr>
              <a:spLocks noChangeArrowheads="1"/>
            </p:cNvSpPr>
            <p:nvPr/>
          </p:nvSpPr>
          <p:spPr bwMode="auto">
            <a:xfrm>
              <a:off x="2828" y="1751"/>
              <a:ext cx="3" cy="612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676" name="Rectangle 2197"/>
            <p:cNvSpPr>
              <a:spLocks noChangeArrowheads="1"/>
            </p:cNvSpPr>
            <p:nvPr/>
          </p:nvSpPr>
          <p:spPr bwMode="auto">
            <a:xfrm>
              <a:off x="891" y="1777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S</a:t>
              </a:r>
              <a:endParaRPr lang="es-ES_tradnl" alt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1677" name="Rectangle 2198"/>
            <p:cNvSpPr>
              <a:spLocks noChangeArrowheads="1"/>
            </p:cNvSpPr>
            <p:nvPr/>
          </p:nvSpPr>
          <p:spPr bwMode="auto">
            <a:xfrm>
              <a:off x="964" y="1777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1678" name="Rectangle 2199"/>
            <p:cNvSpPr>
              <a:spLocks noChangeArrowheads="1"/>
            </p:cNvSpPr>
            <p:nvPr/>
          </p:nvSpPr>
          <p:spPr bwMode="auto">
            <a:xfrm>
              <a:off x="1039" y="1777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1679" name="Rectangle 2200"/>
            <p:cNvSpPr>
              <a:spLocks noChangeArrowheads="1"/>
            </p:cNvSpPr>
            <p:nvPr/>
          </p:nvSpPr>
          <p:spPr bwMode="auto">
            <a:xfrm>
              <a:off x="1124" y="1777"/>
              <a:ext cx="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M</a:t>
              </a:r>
              <a:endParaRPr lang="es-ES_tradnl" alt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1680" name="Rectangle 2201"/>
            <p:cNvSpPr>
              <a:spLocks noChangeArrowheads="1"/>
            </p:cNvSpPr>
            <p:nvPr/>
          </p:nvSpPr>
          <p:spPr bwMode="auto">
            <a:xfrm>
              <a:off x="1213" y="1777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1681" name="Rectangle 2202"/>
            <p:cNvSpPr>
              <a:spLocks noChangeArrowheads="1"/>
            </p:cNvSpPr>
            <p:nvPr/>
          </p:nvSpPr>
          <p:spPr bwMode="auto">
            <a:xfrm>
              <a:off x="1290" y="1777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N</a:t>
              </a:r>
              <a:endParaRPr lang="es-ES_tradnl" alt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1682" name="Rectangle 2203"/>
            <p:cNvSpPr>
              <a:spLocks noChangeArrowheads="1"/>
            </p:cNvSpPr>
            <p:nvPr/>
          </p:nvSpPr>
          <p:spPr bwMode="auto">
            <a:xfrm>
              <a:off x="1368" y="1777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T</a:t>
              </a:r>
              <a:endParaRPr lang="es-ES_tradnl" alt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1683" name="Rectangle 2204"/>
            <p:cNvSpPr>
              <a:spLocks noChangeArrowheads="1"/>
            </p:cNvSpPr>
            <p:nvPr/>
          </p:nvSpPr>
          <p:spPr bwMode="auto">
            <a:xfrm>
              <a:off x="1432" y="1777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chemeClr val="tx2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1684" name="Rectangle 2205"/>
            <p:cNvSpPr>
              <a:spLocks noChangeArrowheads="1"/>
            </p:cNvSpPr>
            <p:nvPr/>
          </p:nvSpPr>
          <p:spPr bwMode="auto">
            <a:xfrm>
              <a:off x="3908" y="180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FF00"/>
                  </a:solidFill>
                  <a:latin typeface="Arial" panose="020B0604020202020204" pitchFamily="34" charset="0"/>
                </a:rPr>
                <a:t>P</a:t>
              </a:r>
              <a:endParaRPr lang="es-ES_tradnl" altLang="en-US" sz="2800" b="1">
                <a:solidFill>
                  <a:srgbClr val="00FF00"/>
                </a:solidFill>
              </a:endParaRPr>
            </a:p>
          </p:txBody>
        </p:sp>
        <p:sp>
          <p:nvSpPr>
            <p:cNvPr id="1685" name="Rectangle 2206"/>
            <p:cNvSpPr>
              <a:spLocks noChangeArrowheads="1"/>
            </p:cNvSpPr>
            <p:nvPr/>
          </p:nvSpPr>
          <p:spPr bwMode="auto">
            <a:xfrm>
              <a:off x="3978" y="1801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FF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 b="1">
                <a:solidFill>
                  <a:srgbClr val="00FF00"/>
                </a:solidFill>
              </a:endParaRPr>
            </a:p>
          </p:txBody>
        </p:sp>
        <p:sp>
          <p:nvSpPr>
            <p:cNvPr id="1686" name="Rectangle 2207"/>
            <p:cNvSpPr>
              <a:spLocks noChangeArrowheads="1"/>
            </p:cNvSpPr>
            <p:nvPr/>
          </p:nvSpPr>
          <p:spPr bwMode="auto">
            <a:xfrm>
              <a:off x="4005" y="180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FF00"/>
                  </a:solidFill>
                  <a:latin typeface="Arial" panose="020B0604020202020204" pitchFamily="34" charset="0"/>
                </a:rPr>
                <a:t>S</a:t>
              </a:r>
              <a:endParaRPr lang="es-ES_tradnl" altLang="en-US" sz="2800" b="1">
                <a:solidFill>
                  <a:srgbClr val="00FF00"/>
                </a:solidFill>
              </a:endParaRPr>
            </a:p>
          </p:txBody>
        </p:sp>
        <p:sp>
          <p:nvSpPr>
            <p:cNvPr id="1687" name="Rectangle 2208"/>
            <p:cNvSpPr>
              <a:spLocks noChangeArrowheads="1"/>
            </p:cNvSpPr>
            <p:nvPr/>
          </p:nvSpPr>
          <p:spPr bwMode="auto">
            <a:xfrm>
              <a:off x="4070" y="1801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FF00"/>
                  </a:solidFill>
                  <a:latin typeface="Arial" panose="020B0604020202020204" pitchFamily="34" charset="0"/>
                </a:rPr>
                <a:t>T</a:t>
              </a:r>
              <a:endParaRPr lang="es-ES_tradnl" altLang="en-US" sz="2800" b="1">
                <a:solidFill>
                  <a:srgbClr val="00FF00"/>
                </a:solidFill>
              </a:endParaRPr>
            </a:p>
          </p:txBody>
        </p:sp>
        <p:sp>
          <p:nvSpPr>
            <p:cNvPr id="1688" name="Rectangle 2209"/>
            <p:cNvSpPr>
              <a:spLocks noChangeArrowheads="1"/>
            </p:cNvSpPr>
            <p:nvPr/>
          </p:nvSpPr>
          <p:spPr bwMode="auto">
            <a:xfrm>
              <a:off x="4123" y="180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FF00"/>
                  </a:solidFill>
                  <a:latin typeface="Arial" panose="020B0604020202020204" pitchFamily="34" charset="0"/>
                </a:rPr>
                <a:t>A</a:t>
              </a:r>
              <a:endParaRPr lang="es-ES_tradnl" altLang="en-US" sz="2800" b="1">
                <a:solidFill>
                  <a:srgbClr val="00FF00"/>
                </a:solidFill>
              </a:endParaRPr>
            </a:p>
          </p:txBody>
        </p:sp>
        <p:sp>
          <p:nvSpPr>
            <p:cNvPr id="1689" name="Rectangle 2210"/>
            <p:cNvSpPr>
              <a:spLocks noChangeArrowheads="1"/>
            </p:cNvSpPr>
            <p:nvPr/>
          </p:nvSpPr>
          <p:spPr bwMode="auto">
            <a:xfrm>
              <a:off x="4196" y="1801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FF00"/>
                  </a:solidFill>
                  <a:latin typeface="Arial" panose="020B0604020202020204" pitchFamily="34" charset="0"/>
                </a:rPr>
                <a:t> </a:t>
              </a:r>
              <a:endParaRPr lang="es-ES_tradnl" altLang="en-US" sz="2800" b="1">
                <a:solidFill>
                  <a:srgbClr val="00FF00"/>
                </a:solidFill>
              </a:endParaRPr>
            </a:p>
          </p:txBody>
        </p:sp>
        <p:sp>
          <p:nvSpPr>
            <p:cNvPr id="1690" name="Rectangle 2211"/>
            <p:cNvSpPr>
              <a:spLocks noChangeArrowheads="1"/>
            </p:cNvSpPr>
            <p:nvPr/>
          </p:nvSpPr>
          <p:spPr bwMode="auto">
            <a:xfrm>
              <a:off x="4221" y="180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FF00"/>
                  </a:solidFill>
                  <a:latin typeface="Arial" panose="020B0604020202020204" pitchFamily="34" charset="0"/>
                </a:rPr>
                <a:t>V</a:t>
              </a:r>
              <a:endParaRPr lang="es-ES_tradnl" altLang="en-US" sz="2800" b="1">
                <a:solidFill>
                  <a:srgbClr val="00FF00"/>
                </a:solidFill>
              </a:endParaRPr>
            </a:p>
          </p:txBody>
        </p:sp>
        <p:sp>
          <p:nvSpPr>
            <p:cNvPr id="1691" name="Rectangle 2212"/>
            <p:cNvSpPr>
              <a:spLocks noChangeArrowheads="1"/>
            </p:cNvSpPr>
            <p:nvPr/>
          </p:nvSpPr>
          <p:spPr bwMode="auto">
            <a:xfrm>
              <a:off x="4285" y="180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FF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 b="1">
                <a:solidFill>
                  <a:srgbClr val="00FF00"/>
                </a:solidFill>
              </a:endParaRPr>
            </a:p>
          </p:txBody>
        </p:sp>
        <p:sp>
          <p:nvSpPr>
            <p:cNvPr id="1692" name="Rectangle 2213"/>
            <p:cNvSpPr>
              <a:spLocks noChangeArrowheads="1"/>
            </p:cNvSpPr>
            <p:nvPr/>
          </p:nvSpPr>
          <p:spPr bwMode="auto">
            <a:xfrm>
              <a:off x="4350" y="180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FF00"/>
                  </a:solidFill>
                  <a:latin typeface="Arial" panose="020B0604020202020204" pitchFamily="34" charset="0"/>
                </a:rPr>
                <a:t>R</a:t>
              </a:r>
              <a:endParaRPr lang="es-ES_tradnl" altLang="en-US" sz="2800" b="1">
                <a:solidFill>
                  <a:srgbClr val="00FF00"/>
                </a:solidFill>
              </a:endParaRPr>
            </a:p>
          </p:txBody>
        </p:sp>
        <p:sp>
          <p:nvSpPr>
            <p:cNvPr id="1693" name="Rectangle 2214"/>
            <p:cNvSpPr>
              <a:spLocks noChangeArrowheads="1"/>
            </p:cNvSpPr>
            <p:nvPr/>
          </p:nvSpPr>
          <p:spPr bwMode="auto">
            <a:xfrm>
              <a:off x="4422" y="1801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FF00"/>
                  </a:solidFill>
                  <a:latin typeface="Arial" panose="020B0604020202020204" pitchFamily="34" charset="0"/>
                </a:rPr>
                <a:t>T</a:t>
              </a:r>
              <a:endParaRPr lang="es-ES_tradnl" altLang="en-US" sz="2800" b="1">
                <a:solidFill>
                  <a:srgbClr val="00FF00"/>
                </a:solidFill>
              </a:endParaRPr>
            </a:p>
          </p:txBody>
        </p:sp>
        <p:sp>
          <p:nvSpPr>
            <p:cNvPr id="1694" name="Rectangle 2215"/>
            <p:cNvSpPr>
              <a:spLocks noChangeArrowheads="1"/>
            </p:cNvSpPr>
            <p:nvPr/>
          </p:nvSpPr>
          <p:spPr bwMode="auto">
            <a:xfrm>
              <a:off x="4481" y="1801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FF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 b="1">
                <a:solidFill>
                  <a:srgbClr val="00FF00"/>
                </a:solidFill>
              </a:endParaRPr>
            </a:p>
          </p:txBody>
        </p:sp>
        <p:sp>
          <p:nvSpPr>
            <p:cNvPr id="1695" name="Rectangle 2217"/>
            <p:cNvSpPr>
              <a:spLocks noChangeArrowheads="1"/>
            </p:cNvSpPr>
            <p:nvPr/>
          </p:nvSpPr>
          <p:spPr bwMode="auto">
            <a:xfrm>
              <a:off x="4510" y="180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FF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 b="1">
                <a:solidFill>
                  <a:srgbClr val="00FF00"/>
                </a:solidFill>
              </a:endParaRPr>
            </a:p>
          </p:txBody>
        </p:sp>
        <p:sp>
          <p:nvSpPr>
            <p:cNvPr id="1696" name="Rectangle 2218"/>
            <p:cNvSpPr>
              <a:spLocks noChangeArrowheads="1"/>
            </p:cNvSpPr>
            <p:nvPr/>
          </p:nvSpPr>
          <p:spPr bwMode="auto">
            <a:xfrm>
              <a:off x="4579" y="180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FF00"/>
                  </a:solidFill>
                  <a:latin typeface="Arial" panose="020B0604020202020204" pitchFamily="34" charset="0"/>
                </a:rPr>
                <a:t>A</a:t>
              </a:r>
              <a:endParaRPr lang="es-ES_tradnl" altLang="en-US" sz="2800" b="1">
                <a:solidFill>
                  <a:srgbClr val="00FF00"/>
                </a:solidFill>
              </a:endParaRPr>
            </a:p>
          </p:txBody>
        </p:sp>
        <p:sp>
          <p:nvSpPr>
            <p:cNvPr id="1697" name="Rectangle 2219"/>
            <p:cNvSpPr>
              <a:spLocks noChangeArrowheads="1"/>
            </p:cNvSpPr>
            <p:nvPr/>
          </p:nvSpPr>
          <p:spPr bwMode="auto">
            <a:xfrm>
              <a:off x="4653" y="1801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FF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 b="1">
                <a:solidFill>
                  <a:srgbClr val="00FF00"/>
                </a:solidFill>
              </a:endParaRPr>
            </a:p>
          </p:txBody>
        </p:sp>
        <p:sp>
          <p:nvSpPr>
            <p:cNvPr id="1698" name="Rectangle 662"/>
            <p:cNvSpPr>
              <a:spLocks noChangeArrowheads="1"/>
            </p:cNvSpPr>
            <p:nvPr/>
          </p:nvSpPr>
          <p:spPr bwMode="auto">
            <a:xfrm>
              <a:off x="1393" y="262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1699" name="Rectangle 663"/>
            <p:cNvSpPr>
              <a:spLocks noChangeArrowheads="1"/>
            </p:cNvSpPr>
            <p:nvPr/>
          </p:nvSpPr>
          <p:spPr bwMode="auto">
            <a:xfrm>
              <a:off x="1449" y="26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1700" name="Rectangle 664"/>
            <p:cNvSpPr>
              <a:spLocks noChangeArrowheads="1"/>
            </p:cNvSpPr>
            <p:nvPr/>
          </p:nvSpPr>
          <p:spPr bwMode="auto">
            <a:xfrm>
              <a:off x="1521" y="26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/>
            </a:p>
          </p:txBody>
        </p:sp>
        <p:sp>
          <p:nvSpPr>
            <p:cNvPr id="1701" name="Rectangle 665"/>
            <p:cNvSpPr>
              <a:spLocks noChangeArrowheads="1"/>
            </p:cNvSpPr>
            <p:nvPr/>
          </p:nvSpPr>
          <p:spPr bwMode="auto">
            <a:xfrm>
              <a:off x="1594" y="262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/>
            </a:p>
          </p:txBody>
        </p:sp>
        <p:sp>
          <p:nvSpPr>
            <p:cNvPr id="1702" name="Rectangle 666"/>
            <p:cNvSpPr>
              <a:spLocks noChangeArrowheads="1"/>
            </p:cNvSpPr>
            <p:nvPr/>
          </p:nvSpPr>
          <p:spPr bwMode="auto">
            <a:xfrm>
              <a:off x="1621" y="262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/>
            </a:p>
          </p:txBody>
        </p:sp>
        <p:sp>
          <p:nvSpPr>
            <p:cNvPr id="1703" name="Rectangle 667"/>
            <p:cNvSpPr>
              <a:spLocks noChangeArrowheads="1"/>
            </p:cNvSpPr>
            <p:nvPr/>
          </p:nvSpPr>
          <p:spPr bwMode="auto">
            <a:xfrm>
              <a:off x="1690" y="26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1704" name="Rectangle 668"/>
            <p:cNvSpPr>
              <a:spLocks noChangeArrowheads="1"/>
            </p:cNvSpPr>
            <p:nvPr/>
          </p:nvSpPr>
          <p:spPr bwMode="auto">
            <a:xfrm>
              <a:off x="1362" y="24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800"/>
            </a:p>
          </p:txBody>
        </p:sp>
        <p:sp>
          <p:nvSpPr>
            <p:cNvPr id="1705" name="Rectangle 669"/>
            <p:cNvSpPr>
              <a:spLocks noChangeArrowheads="1"/>
            </p:cNvSpPr>
            <p:nvPr/>
          </p:nvSpPr>
          <p:spPr bwMode="auto">
            <a:xfrm>
              <a:off x="1431" y="2451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1706" name="Rectangle 670"/>
            <p:cNvSpPr>
              <a:spLocks noChangeArrowheads="1"/>
            </p:cNvSpPr>
            <p:nvPr/>
          </p:nvSpPr>
          <p:spPr bwMode="auto">
            <a:xfrm>
              <a:off x="1486" y="24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1707" name="Rectangle 671"/>
            <p:cNvSpPr>
              <a:spLocks noChangeArrowheads="1"/>
            </p:cNvSpPr>
            <p:nvPr/>
          </p:nvSpPr>
          <p:spPr bwMode="auto">
            <a:xfrm>
              <a:off x="1559" y="24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800"/>
            </a:p>
          </p:txBody>
        </p:sp>
        <p:sp>
          <p:nvSpPr>
            <p:cNvPr id="1708" name="Rectangle 672"/>
            <p:cNvSpPr>
              <a:spLocks noChangeArrowheads="1"/>
            </p:cNvSpPr>
            <p:nvPr/>
          </p:nvSpPr>
          <p:spPr bwMode="auto">
            <a:xfrm>
              <a:off x="1632" y="24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/>
            </a:p>
          </p:txBody>
        </p:sp>
        <p:sp>
          <p:nvSpPr>
            <p:cNvPr id="1709" name="Rectangle 673"/>
            <p:cNvSpPr>
              <a:spLocks noChangeArrowheads="1"/>
            </p:cNvSpPr>
            <p:nvPr/>
          </p:nvSpPr>
          <p:spPr bwMode="auto">
            <a:xfrm>
              <a:off x="1701" y="245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/>
            </a:p>
          </p:txBody>
        </p:sp>
        <p:sp>
          <p:nvSpPr>
            <p:cNvPr id="1710" name="Rectangle 683"/>
            <p:cNvSpPr>
              <a:spLocks noChangeArrowheads="1"/>
            </p:cNvSpPr>
            <p:nvPr/>
          </p:nvSpPr>
          <p:spPr bwMode="auto">
            <a:xfrm>
              <a:off x="1979" y="262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1711" name="Rectangle 684"/>
            <p:cNvSpPr>
              <a:spLocks noChangeArrowheads="1"/>
            </p:cNvSpPr>
            <p:nvPr/>
          </p:nvSpPr>
          <p:spPr bwMode="auto">
            <a:xfrm>
              <a:off x="2037" y="26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1712" name="Rectangle 685"/>
            <p:cNvSpPr>
              <a:spLocks noChangeArrowheads="1"/>
            </p:cNvSpPr>
            <p:nvPr/>
          </p:nvSpPr>
          <p:spPr bwMode="auto">
            <a:xfrm>
              <a:off x="2108" y="26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/>
            </a:p>
          </p:txBody>
        </p:sp>
        <p:sp>
          <p:nvSpPr>
            <p:cNvPr id="1713" name="Rectangle 686"/>
            <p:cNvSpPr>
              <a:spLocks noChangeArrowheads="1"/>
            </p:cNvSpPr>
            <p:nvPr/>
          </p:nvSpPr>
          <p:spPr bwMode="auto">
            <a:xfrm>
              <a:off x="2182" y="262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/>
            </a:p>
          </p:txBody>
        </p:sp>
        <p:sp>
          <p:nvSpPr>
            <p:cNvPr id="1714" name="Rectangle 687"/>
            <p:cNvSpPr>
              <a:spLocks noChangeArrowheads="1"/>
            </p:cNvSpPr>
            <p:nvPr/>
          </p:nvSpPr>
          <p:spPr bwMode="auto">
            <a:xfrm>
              <a:off x="2207" y="262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/>
            </a:p>
          </p:txBody>
        </p:sp>
        <p:sp>
          <p:nvSpPr>
            <p:cNvPr id="1715" name="Rectangle 688"/>
            <p:cNvSpPr>
              <a:spLocks noChangeArrowheads="1"/>
            </p:cNvSpPr>
            <p:nvPr/>
          </p:nvSpPr>
          <p:spPr bwMode="auto">
            <a:xfrm>
              <a:off x="2276" y="26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1716" name="Rectangle 689"/>
            <p:cNvSpPr>
              <a:spLocks noChangeArrowheads="1"/>
            </p:cNvSpPr>
            <p:nvPr/>
          </p:nvSpPr>
          <p:spPr bwMode="auto">
            <a:xfrm>
              <a:off x="1948" y="24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800"/>
            </a:p>
          </p:txBody>
        </p:sp>
        <p:sp>
          <p:nvSpPr>
            <p:cNvPr id="1717" name="Rectangle 690"/>
            <p:cNvSpPr>
              <a:spLocks noChangeArrowheads="1"/>
            </p:cNvSpPr>
            <p:nvPr/>
          </p:nvSpPr>
          <p:spPr bwMode="auto">
            <a:xfrm>
              <a:off x="2017" y="2451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1718" name="Rectangle 691"/>
            <p:cNvSpPr>
              <a:spLocks noChangeArrowheads="1"/>
            </p:cNvSpPr>
            <p:nvPr/>
          </p:nvSpPr>
          <p:spPr bwMode="auto">
            <a:xfrm>
              <a:off x="2075" y="24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1719" name="Rectangle 692"/>
            <p:cNvSpPr>
              <a:spLocks noChangeArrowheads="1"/>
            </p:cNvSpPr>
            <p:nvPr/>
          </p:nvSpPr>
          <p:spPr bwMode="auto">
            <a:xfrm>
              <a:off x="2148" y="24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800"/>
            </a:p>
          </p:txBody>
        </p:sp>
        <p:sp>
          <p:nvSpPr>
            <p:cNvPr id="1720" name="Rectangle 693"/>
            <p:cNvSpPr>
              <a:spLocks noChangeArrowheads="1"/>
            </p:cNvSpPr>
            <p:nvPr/>
          </p:nvSpPr>
          <p:spPr bwMode="auto">
            <a:xfrm>
              <a:off x="2220" y="24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/>
            </a:p>
          </p:txBody>
        </p:sp>
        <p:sp>
          <p:nvSpPr>
            <p:cNvPr id="1721" name="Rectangle 694"/>
            <p:cNvSpPr>
              <a:spLocks noChangeArrowheads="1"/>
            </p:cNvSpPr>
            <p:nvPr/>
          </p:nvSpPr>
          <p:spPr bwMode="auto">
            <a:xfrm>
              <a:off x="2287" y="245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/>
            </a:p>
          </p:txBody>
        </p:sp>
        <p:sp>
          <p:nvSpPr>
            <p:cNvPr id="1722" name="Rectangle 704"/>
            <p:cNvSpPr>
              <a:spLocks noChangeArrowheads="1"/>
            </p:cNvSpPr>
            <p:nvPr/>
          </p:nvSpPr>
          <p:spPr bwMode="auto">
            <a:xfrm>
              <a:off x="2565" y="262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1723" name="Rectangle 705"/>
            <p:cNvSpPr>
              <a:spLocks noChangeArrowheads="1"/>
            </p:cNvSpPr>
            <p:nvPr/>
          </p:nvSpPr>
          <p:spPr bwMode="auto">
            <a:xfrm>
              <a:off x="2623" y="26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1724" name="Rectangle 706"/>
            <p:cNvSpPr>
              <a:spLocks noChangeArrowheads="1"/>
            </p:cNvSpPr>
            <p:nvPr/>
          </p:nvSpPr>
          <p:spPr bwMode="auto">
            <a:xfrm>
              <a:off x="2695" y="26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/>
            </a:p>
          </p:txBody>
        </p:sp>
        <p:sp>
          <p:nvSpPr>
            <p:cNvPr id="1725" name="Rectangle 707"/>
            <p:cNvSpPr>
              <a:spLocks noChangeArrowheads="1"/>
            </p:cNvSpPr>
            <p:nvPr/>
          </p:nvSpPr>
          <p:spPr bwMode="auto">
            <a:xfrm>
              <a:off x="2768" y="262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/>
            </a:p>
          </p:txBody>
        </p:sp>
        <p:sp>
          <p:nvSpPr>
            <p:cNvPr id="1726" name="Rectangle 708"/>
            <p:cNvSpPr>
              <a:spLocks noChangeArrowheads="1"/>
            </p:cNvSpPr>
            <p:nvPr/>
          </p:nvSpPr>
          <p:spPr bwMode="auto">
            <a:xfrm>
              <a:off x="2793" y="262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/>
            </a:p>
          </p:txBody>
        </p:sp>
        <p:sp>
          <p:nvSpPr>
            <p:cNvPr id="1727" name="Rectangle 709"/>
            <p:cNvSpPr>
              <a:spLocks noChangeArrowheads="1"/>
            </p:cNvSpPr>
            <p:nvPr/>
          </p:nvSpPr>
          <p:spPr bwMode="auto">
            <a:xfrm>
              <a:off x="2859" y="26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1728" name="Rectangle 710"/>
            <p:cNvSpPr>
              <a:spLocks noChangeArrowheads="1"/>
            </p:cNvSpPr>
            <p:nvPr/>
          </p:nvSpPr>
          <p:spPr bwMode="auto">
            <a:xfrm>
              <a:off x="2534" y="24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800"/>
            </a:p>
          </p:txBody>
        </p:sp>
        <p:sp>
          <p:nvSpPr>
            <p:cNvPr id="1729" name="Rectangle 711"/>
            <p:cNvSpPr>
              <a:spLocks noChangeArrowheads="1"/>
            </p:cNvSpPr>
            <p:nvPr/>
          </p:nvSpPr>
          <p:spPr bwMode="auto">
            <a:xfrm>
              <a:off x="2604" y="2451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1730" name="Rectangle 712"/>
            <p:cNvSpPr>
              <a:spLocks noChangeArrowheads="1"/>
            </p:cNvSpPr>
            <p:nvPr/>
          </p:nvSpPr>
          <p:spPr bwMode="auto">
            <a:xfrm>
              <a:off x="2661" y="24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1731" name="Rectangle 713"/>
            <p:cNvSpPr>
              <a:spLocks noChangeArrowheads="1"/>
            </p:cNvSpPr>
            <p:nvPr/>
          </p:nvSpPr>
          <p:spPr bwMode="auto">
            <a:xfrm>
              <a:off x="2734" y="24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800"/>
            </a:p>
          </p:txBody>
        </p:sp>
        <p:sp>
          <p:nvSpPr>
            <p:cNvPr id="1732" name="Rectangle 714"/>
            <p:cNvSpPr>
              <a:spLocks noChangeArrowheads="1"/>
            </p:cNvSpPr>
            <p:nvPr/>
          </p:nvSpPr>
          <p:spPr bwMode="auto">
            <a:xfrm>
              <a:off x="2807" y="24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/>
            </a:p>
          </p:txBody>
        </p:sp>
        <p:sp>
          <p:nvSpPr>
            <p:cNvPr id="1733" name="Rectangle 715"/>
            <p:cNvSpPr>
              <a:spLocks noChangeArrowheads="1"/>
            </p:cNvSpPr>
            <p:nvPr/>
          </p:nvSpPr>
          <p:spPr bwMode="auto">
            <a:xfrm>
              <a:off x="2875" y="245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/>
            </a:p>
          </p:txBody>
        </p:sp>
        <p:sp>
          <p:nvSpPr>
            <p:cNvPr id="1734" name="Rectangle 725"/>
            <p:cNvSpPr>
              <a:spLocks noChangeArrowheads="1"/>
            </p:cNvSpPr>
            <p:nvPr/>
          </p:nvSpPr>
          <p:spPr bwMode="auto">
            <a:xfrm>
              <a:off x="3150" y="262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1735" name="Rectangle 726"/>
            <p:cNvSpPr>
              <a:spLocks noChangeArrowheads="1"/>
            </p:cNvSpPr>
            <p:nvPr/>
          </p:nvSpPr>
          <p:spPr bwMode="auto">
            <a:xfrm>
              <a:off x="3209" y="26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1736" name="Rectangle 727"/>
            <p:cNvSpPr>
              <a:spLocks noChangeArrowheads="1"/>
            </p:cNvSpPr>
            <p:nvPr/>
          </p:nvSpPr>
          <p:spPr bwMode="auto">
            <a:xfrm>
              <a:off x="3281" y="26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/>
            </a:p>
          </p:txBody>
        </p:sp>
        <p:sp>
          <p:nvSpPr>
            <p:cNvPr id="1737" name="Rectangle 728"/>
            <p:cNvSpPr>
              <a:spLocks noChangeArrowheads="1"/>
            </p:cNvSpPr>
            <p:nvPr/>
          </p:nvSpPr>
          <p:spPr bwMode="auto">
            <a:xfrm>
              <a:off x="3355" y="262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/>
            </a:p>
          </p:txBody>
        </p:sp>
        <p:sp>
          <p:nvSpPr>
            <p:cNvPr id="1738" name="Rectangle 729"/>
            <p:cNvSpPr>
              <a:spLocks noChangeArrowheads="1"/>
            </p:cNvSpPr>
            <p:nvPr/>
          </p:nvSpPr>
          <p:spPr bwMode="auto">
            <a:xfrm>
              <a:off x="3381" y="262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/>
            </a:p>
          </p:txBody>
        </p:sp>
        <p:sp>
          <p:nvSpPr>
            <p:cNvPr id="1739" name="Rectangle 730"/>
            <p:cNvSpPr>
              <a:spLocks noChangeArrowheads="1"/>
            </p:cNvSpPr>
            <p:nvPr/>
          </p:nvSpPr>
          <p:spPr bwMode="auto">
            <a:xfrm>
              <a:off x="3444" y="26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1740" name="Rectangle 731"/>
            <p:cNvSpPr>
              <a:spLocks noChangeArrowheads="1"/>
            </p:cNvSpPr>
            <p:nvPr/>
          </p:nvSpPr>
          <p:spPr bwMode="auto">
            <a:xfrm>
              <a:off x="3119" y="24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800"/>
            </a:p>
          </p:txBody>
        </p:sp>
        <p:sp>
          <p:nvSpPr>
            <p:cNvPr id="1741" name="Rectangle 732"/>
            <p:cNvSpPr>
              <a:spLocks noChangeArrowheads="1"/>
            </p:cNvSpPr>
            <p:nvPr/>
          </p:nvSpPr>
          <p:spPr bwMode="auto">
            <a:xfrm>
              <a:off x="3188" y="2451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1742" name="Rectangle 733"/>
            <p:cNvSpPr>
              <a:spLocks noChangeArrowheads="1"/>
            </p:cNvSpPr>
            <p:nvPr/>
          </p:nvSpPr>
          <p:spPr bwMode="auto">
            <a:xfrm>
              <a:off x="3248" y="24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1743" name="Rectangle 734"/>
            <p:cNvSpPr>
              <a:spLocks noChangeArrowheads="1"/>
            </p:cNvSpPr>
            <p:nvPr/>
          </p:nvSpPr>
          <p:spPr bwMode="auto">
            <a:xfrm>
              <a:off x="3320" y="24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800"/>
            </a:p>
          </p:txBody>
        </p:sp>
        <p:sp>
          <p:nvSpPr>
            <p:cNvPr id="1744" name="Rectangle 735"/>
            <p:cNvSpPr>
              <a:spLocks noChangeArrowheads="1"/>
            </p:cNvSpPr>
            <p:nvPr/>
          </p:nvSpPr>
          <p:spPr bwMode="auto">
            <a:xfrm>
              <a:off x="3393" y="24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/>
            </a:p>
          </p:txBody>
        </p:sp>
        <p:sp>
          <p:nvSpPr>
            <p:cNvPr id="1745" name="Rectangle 736"/>
            <p:cNvSpPr>
              <a:spLocks noChangeArrowheads="1"/>
            </p:cNvSpPr>
            <p:nvPr/>
          </p:nvSpPr>
          <p:spPr bwMode="auto">
            <a:xfrm>
              <a:off x="3461" y="245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/>
            </a:p>
          </p:txBody>
        </p:sp>
        <p:sp>
          <p:nvSpPr>
            <p:cNvPr id="1746" name="Rectangle 746"/>
            <p:cNvSpPr>
              <a:spLocks noChangeArrowheads="1"/>
            </p:cNvSpPr>
            <p:nvPr/>
          </p:nvSpPr>
          <p:spPr bwMode="auto">
            <a:xfrm>
              <a:off x="3737" y="262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1747" name="Rectangle 747"/>
            <p:cNvSpPr>
              <a:spLocks noChangeArrowheads="1"/>
            </p:cNvSpPr>
            <p:nvPr/>
          </p:nvSpPr>
          <p:spPr bwMode="auto">
            <a:xfrm>
              <a:off x="3796" y="26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1748" name="Rectangle 748"/>
            <p:cNvSpPr>
              <a:spLocks noChangeArrowheads="1"/>
            </p:cNvSpPr>
            <p:nvPr/>
          </p:nvSpPr>
          <p:spPr bwMode="auto">
            <a:xfrm>
              <a:off x="3867" y="26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/>
            </a:p>
          </p:txBody>
        </p:sp>
        <p:sp>
          <p:nvSpPr>
            <p:cNvPr id="1749" name="Rectangle 749"/>
            <p:cNvSpPr>
              <a:spLocks noChangeArrowheads="1"/>
            </p:cNvSpPr>
            <p:nvPr/>
          </p:nvSpPr>
          <p:spPr bwMode="auto">
            <a:xfrm>
              <a:off x="3940" y="262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/>
            </a:p>
          </p:txBody>
        </p:sp>
        <p:sp>
          <p:nvSpPr>
            <p:cNvPr id="1750" name="Rectangle 750"/>
            <p:cNvSpPr>
              <a:spLocks noChangeArrowheads="1"/>
            </p:cNvSpPr>
            <p:nvPr/>
          </p:nvSpPr>
          <p:spPr bwMode="auto">
            <a:xfrm>
              <a:off x="3967" y="262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/>
            </a:p>
          </p:txBody>
        </p:sp>
        <p:sp>
          <p:nvSpPr>
            <p:cNvPr id="1751" name="Rectangle 751"/>
            <p:cNvSpPr>
              <a:spLocks noChangeArrowheads="1"/>
            </p:cNvSpPr>
            <p:nvPr/>
          </p:nvSpPr>
          <p:spPr bwMode="auto">
            <a:xfrm>
              <a:off x="4034" y="26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1752" name="Rectangle 752"/>
            <p:cNvSpPr>
              <a:spLocks noChangeArrowheads="1"/>
            </p:cNvSpPr>
            <p:nvPr/>
          </p:nvSpPr>
          <p:spPr bwMode="auto">
            <a:xfrm>
              <a:off x="3708" y="24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800"/>
            </a:p>
          </p:txBody>
        </p:sp>
        <p:sp>
          <p:nvSpPr>
            <p:cNvPr id="1753" name="Rectangle 753"/>
            <p:cNvSpPr>
              <a:spLocks noChangeArrowheads="1"/>
            </p:cNvSpPr>
            <p:nvPr/>
          </p:nvSpPr>
          <p:spPr bwMode="auto">
            <a:xfrm>
              <a:off x="3775" y="2451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1754" name="Rectangle 754"/>
            <p:cNvSpPr>
              <a:spLocks noChangeArrowheads="1"/>
            </p:cNvSpPr>
            <p:nvPr/>
          </p:nvSpPr>
          <p:spPr bwMode="auto">
            <a:xfrm>
              <a:off x="3831" y="24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1755" name="Rectangle 755"/>
            <p:cNvSpPr>
              <a:spLocks noChangeArrowheads="1"/>
            </p:cNvSpPr>
            <p:nvPr/>
          </p:nvSpPr>
          <p:spPr bwMode="auto">
            <a:xfrm>
              <a:off x="3906" y="24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800"/>
            </a:p>
          </p:txBody>
        </p:sp>
        <p:sp>
          <p:nvSpPr>
            <p:cNvPr id="1756" name="Rectangle 756"/>
            <p:cNvSpPr>
              <a:spLocks noChangeArrowheads="1"/>
            </p:cNvSpPr>
            <p:nvPr/>
          </p:nvSpPr>
          <p:spPr bwMode="auto">
            <a:xfrm>
              <a:off x="3979" y="24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/>
            </a:p>
          </p:txBody>
        </p:sp>
        <p:sp>
          <p:nvSpPr>
            <p:cNvPr id="1757" name="Rectangle 757"/>
            <p:cNvSpPr>
              <a:spLocks noChangeArrowheads="1"/>
            </p:cNvSpPr>
            <p:nvPr/>
          </p:nvSpPr>
          <p:spPr bwMode="auto">
            <a:xfrm>
              <a:off x="4047" y="245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/>
            </a:p>
          </p:txBody>
        </p:sp>
        <p:sp>
          <p:nvSpPr>
            <p:cNvPr id="1758" name="Rectangle 767"/>
            <p:cNvSpPr>
              <a:spLocks noChangeArrowheads="1"/>
            </p:cNvSpPr>
            <p:nvPr/>
          </p:nvSpPr>
          <p:spPr bwMode="auto">
            <a:xfrm>
              <a:off x="4325" y="2626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1759" name="Rectangle 768"/>
            <p:cNvSpPr>
              <a:spLocks noChangeArrowheads="1"/>
            </p:cNvSpPr>
            <p:nvPr/>
          </p:nvSpPr>
          <p:spPr bwMode="auto">
            <a:xfrm>
              <a:off x="4380" y="26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1760" name="Rectangle 769"/>
            <p:cNvSpPr>
              <a:spLocks noChangeArrowheads="1"/>
            </p:cNvSpPr>
            <p:nvPr/>
          </p:nvSpPr>
          <p:spPr bwMode="auto">
            <a:xfrm>
              <a:off x="4452" y="26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s-ES_tradnl" altLang="en-US" sz="2800"/>
            </a:p>
          </p:txBody>
        </p:sp>
        <p:sp>
          <p:nvSpPr>
            <p:cNvPr id="1761" name="Rectangle 770"/>
            <p:cNvSpPr>
              <a:spLocks noChangeArrowheads="1"/>
            </p:cNvSpPr>
            <p:nvPr/>
          </p:nvSpPr>
          <p:spPr bwMode="auto">
            <a:xfrm>
              <a:off x="4526" y="262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s-ES_tradnl" altLang="en-US" sz="2800"/>
            </a:p>
          </p:txBody>
        </p:sp>
        <p:sp>
          <p:nvSpPr>
            <p:cNvPr id="1762" name="Rectangle 771"/>
            <p:cNvSpPr>
              <a:spLocks noChangeArrowheads="1"/>
            </p:cNvSpPr>
            <p:nvPr/>
          </p:nvSpPr>
          <p:spPr bwMode="auto">
            <a:xfrm>
              <a:off x="4553" y="262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s-ES_tradnl" altLang="en-US" sz="2800"/>
            </a:p>
          </p:txBody>
        </p:sp>
        <p:sp>
          <p:nvSpPr>
            <p:cNvPr id="1763" name="Rectangle 772"/>
            <p:cNvSpPr>
              <a:spLocks noChangeArrowheads="1"/>
            </p:cNvSpPr>
            <p:nvPr/>
          </p:nvSpPr>
          <p:spPr bwMode="auto">
            <a:xfrm>
              <a:off x="4619" y="262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1764" name="Rectangle 773"/>
            <p:cNvSpPr>
              <a:spLocks noChangeArrowheads="1"/>
            </p:cNvSpPr>
            <p:nvPr/>
          </p:nvSpPr>
          <p:spPr bwMode="auto">
            <a:xfrm>
              <a:off x="4294" y="24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s-ES_tradnl" altLang="en-US" sz="2800"/>
            </a:p>
          </p:txBody>
        </p:sp>
        <p:sp>
          <p:nvSpPr>
            <p:cNvPr id="1765" name="Rectangle 774"/>
            <p:cNvSpPr>
              <a:spLocks noChangeArrowheads="1"/>
            </p:cNvSpPr>
            <p:nvPr/>
          </p:nvSpPr>
          <p:spPr bwMode="auto">
            <a:xfrm>
              <a:off x="4364" y="2451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_tradnl" altLang="en-US" sz="2800"/>
            </a:p>
          </p:txBody>
        </p:sp>
        <p:sp>
          <p:nvSpPr>
            <p:cNvPr id="1766" name="Rectangle 775"/>
            <p:cNvSpPr>
              <a:spLocks noChangeArrowheads="1"/>
            </p:cNvSpPr>
            <p:nvPr/>
          </p:nvSpPr>
          <p:spPr bwMode="auto">
            <a:xfrm>
              <a:off x="4417" y="24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_tradnl" altLang="en-US" sz="2800"/>
            </a:p>
          </p:txBody>
        </p:sp>
        <p:sp>
          <p:nvSpPr>
            <p:cNvPr id="1767" name="Rectangle 776"/>
            <p:cNvSpPr>
              <a:spLocks noChangeArrowheads="1"/>
            </p:cNvSpPr>
            <p:nvPr/>
          </p:nvSpPr>
          <p:spPr bwMode="auto">
            <a:xfrm>
              <a:off x="4492" y="245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es-ES_tradnl" altLang="en-US" sz="2800"/>
            </a:p>
          </p:txBody>
        </p:sp>
        <p:sp>
          <p:nvSpPr>
            <p:cNvPr id="1768" name="Rectangle 777"/>
            <p:cNvSpPr>
              <a:spLocks noChangeArrowheads="1"/>
            </p:cNvSpPr>
            <p:nvPr/>
          </p:nvSpPr>
          <p:spPr bwMode="auto">
            <a:xfrm>
              <a:off x="4565" y="245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_tradnl" altLang="en-US" sz="2800"/>
            </a:p>
          </p:txBody>
        </p:sp>
        <p:sp>
          <p:nvSpPr>
            <p:cNvPr id="1769" name="Rectangle 778"/>
            <p:cNvSpPr>
              <a:spLocks noChangeArrowheads="1"/>
            </p:cNvSpPr>
            <p:nvPr/>
          </p:nvSpPr>
          <p:spPr bwMode="auto">
            <a:xfrm>
              <a:off x="4633" y="245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_tradnl" altLang="en-US" sz="2800"/>
            </a:p>
          </p:txBody>
        </p:sp>
        <p:sp>
          <p:nvSpPr>
            <p:cNvPr id="1770" name="Freeform 2298"/>
            <p:cNvSpPr>
              <a:spLocks/>
            </p:cNvSpPr>
            <p:nvPr/>
          </p:nvSpPr>
          <p:spPr bwMode="auto">
            <a:xfrm>
              <a:off x="2442" y="2360"/>
              <a:ext cx="3" cy="3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0 h 6"/>
                <a:gd name="T4" fmla="*/ 1 w 6"/>
                <a:gd name="T5" fmla="*/ 0 h 6"/>
                <a:gd name="T6" fmla="*/ 1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" name="Freeform 2299"/>
            <p:cNvSpPr>
              <a:spLocks/>
            </p:cNvSpPr>
            <p:nvPr/>
          </p:nvSpPr>
          <p:spPr bwMode="auto">
            <a:xfrm>
              <a:off x="2442" y="2360"/>
              <a:ext cx="3" cy="3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0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" name="Freeform 2300"/>
            <p:cNvSpPr>
              <a:spLocks/>
            </p:cNvSpPr>
            <p:nvPr/>
          </p:nvSpPr>
          <p:spPr bwMode="auto">
            <a:xfrm>
              <a:off x="2941" y="2245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" name="Freeform 2301"/>
            <p:cNvSpPr>
              <a:spLocks/>
            </p:cNvSpPr>
            <p:nvPr/>
          </p:nvSpPr>
          <p:spPr bwMode="auto">
            <a:xfrm>
              <a:off x="2941" y="2011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" name="Freeform 2302"/>
            <p:cNvSpPr>
              <a:spLocks/>
            </p:cNvSpPr>
            <p:nvPr/>
          </p:nvSpPr>
          <p:spPr bwMode="auto">
            <a:xfrm>
              <a:off x="2472" y="2302"/>
              <a:ext cx="33" cy="32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6 h 57"/>
                <a:gd name="T12" fmla="*/ 1 w 58"/>
                <a:gd name="T13" fmla="*/ 6 h 57"/>
                <a:gd name="T14" fmla="*/ 0 w 58"/>
                <a:gd name="T15" fmla="*/ 6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" name="Freeform 2303"/>
            <p:cNvSpPr>
              <a:spLocks/>
            </p:cNvSpPr>
            <p:nvPr/>
          </p:nvSpPr>
          <p:spPr bwMode="auto">
            <a:xfrm>
              <a:off x="2442" y="2302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" name="Freeform 2304"/>
            <p:cNvSpPr>
              <a:spLocks/>
            </p:cNvSpPr>
            <p:nvPr/>
          </p:nvSpPr>
          <p:spPr bwMode="auto">
            <a:xfrm>
              <a:off x="2472" y="2331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" name="Freeform 2305"/>
            <p:cNvSpPr>
              <a:spLocks/>
            </p:cNvSpPr>
            <p:nvPr/>
          </p:nvSpPr>
          <p:spPr bwMode="auto">
            <a:xfrm>
              <a:off x="2442" y="2272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19" y="22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" name="Freeform 2306"/>
            <p:cNvSpPr>
              <a:spLocks/>
            </p:cNvSpPr>
            <p:nvPr/>
          </p:nvSpPr>
          <p:spPr bwMode="auto">
            <a:xfrm>
              <a:off x="2442" y="2302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" name="Freeform 2307"/>
            <p:cNvSpPr>
              <a:spLocks/>
            </p:cNvSpPr>
            <p:nvPr/>
          </p:nvSpPr>
          <p:spPr bwMode="auto">
            <a:xfrm>
              <a:off x="2472" y="2272"/>
              <a:ext cx="33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" name="Freeform 2308"/>
            <p:cNvSpPr>
              <a:spLocks/>
            </p:cNvSpPr>
            <p:nvPr/>
          </p:nvSpPr>
          <p:spPr bwMode="auto">
            <a:xfrm>
              <a:off x="2472" y="2272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" name="Freeform 2309"/>
            <p:cNvSpPr>
              <a:spLocks/>
            </p:cNvSpPr>
            <p:nvPr/>
          </p:nvSpPr>
          <p:spPr bwMode="auto">
            <a:xfrm>
              <a:off x="2502" y="2302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" name="Freeform 2310"/>
            <p:cNvSpPr>
              <a:spLocks/>
            </p:cNvSpPr>
            <p:nvPr/>
          </p:nvSpPr>
          <p:spPr bwMode="auto">
            <a:xfrm>
              <a:off x="2560" y="2302"/>
              <a:ext cx="31" cy="32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1"/>
                  </a:lnTo>
                  <a:lnTo>
                    <a:pt x="25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7" y="36"/>
                  </a:lnTo>
                  <a:lnTo>
                    <a:pt x="44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" name="Freeform 2311"/>
            <p:cNvSpPr>
              <a:spLocks/>
            </p:cNvSpPr>
            <p:nvPr/>
          </p:nvSpPr>
          <p:spPr bwMode="auto">
            <a:xfrm>
              <a:off x="2529" y="2302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" name="Freeform 2312"/>
            <p:cNvSpPr>
              <a:spLocks/>
            </p:cNvSpPr>
            <p:nvPr/>
          </p:nvSpPr>
          <p:spPr bwMode="auto">
            <a:xfrm>
              <a:off x="2560" y="2331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" name="Freeform 2313"/>
            <p:cNvSpPr>
              <a:spLocks/>
            </p:cNvSpPr>
            <p:nvPr/>
          </p:nvSpPr>
          <p:spPr bwMode="auto">
            <a:xfrm>
              <a:off x="2529" y="2272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2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" name="Freeform 2314"/>
            <p:cNvSpPr>
              <a:spLocks/>
            </p:cNvSpPr>
            <p:nvPr/>
          </p:nvSpPr>
          <p:spPr bwMode="auto">
            <a:xfrm>
              <a:off x="2529" y="2302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" name="Freeform 2315"/>
            <p:cNvSpPr>
              <a:spLocks/>
            </p:cNvSpPr>
            <p:nvPr/>
          </p:nvSpPr>
          <p:spPr bwMode="auto">
            <a:xfrm>
              <a:off x="2560" y="2272"/>
              <a:ext cx="31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4 h 57"/>
                <a:gd name="T14" fmla="*/ 4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4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7"/>
                  </a:lnTo>
                  <a:lnTo>
                    <a:pt x="37" y="22"/>
                  </a:lnTo>
                  <a:lnTo>
                    <a:pt x="29" y="15"/>
                  </a:lnTo>
                  <a:lnTo>
                    <a:pt x="22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" name="Freeform 2316"/>
            <p:cNvSpPr>
              <a:spLocks/>
            </p:cNvSpPr>
            <p:nvPr/>
          </p:nvSpPr>
          <p:spPr bwMode="auto">
            <a:xfrm>
              <a:off x="2560" y="2272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" name="Freeform 2317"/>
            <p:cNvSpPr>
              <a:spLocks/>
            </p:cNvSpPr>
            <p:nvPr/>
          </p:nvSpPr>
          <p:spPr bwMode="auto">
            <a:xfrm>
              <a:off x="2588" y="2302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" name="Freeform 2318"/>
            <p:cNvSpPr>
              <a:spLocks/>
            </p:cNvSpPr>
            <p:nvPr/>
          </p:nvSpPr>
          <p:spPr bwMode="auto">
            <a:xfrm>
              <a:off x="2649" y="2302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7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" name="Freeform 2319"/>
            <p:cNvSpPr>
              <a:spLocks/>
            </p:cNvSpPr>
            <p:nvPr/>
          </p:nvSpPr>
          <p:spPr bwMode="auto">
            <a:xfrm>
              <a:off x="2619" y="2302"/>
              <a:ext cx="30" cy="32"/>
            </a:xfrm>
            <a:custGeom>
              <a:avLst/>
              <a:gdLst>
                <a:gd name="T0" fmla="*/ 4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6 h 57"/>
                <a:gd name="T28" fmla="*/ 4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" name="Freeform 2320"/>
            <p:cNvSpPr>
              <a:spLocks/>
            </p:cNvSpPr>
            <p:nvPr/>
          </p:nvSpPr>
          <p:spPr bwMode="auto">
            <a:xfrm>
              <a:off x="2649" y="2331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" name="Freeform 2321"/>
            <p:cNvSpPr>
              <a:spLocks/>
            </p:cNvSpPr>
            <p:nvPr/>
          </p:nvSpPr>
          <p:spPr bwMode="auto">
            <a:xfrm>
              <a:off x="2619" y="2272"/>
              <a:ext cx="30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19" y="22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" name="Freeform 2322"/>
            <p:cNvSpPr>
              <a:spLocks/>
            </p:cNvSpPr>
            <p:nvPr/>
          </p:nvSpPr>
          <p:spPr bwMode="auto">
            <a:xfrm>
              <a:off x="2619" y="2302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" name="Freeform 2323"/>
            <p:cNvSpPr>
              <a:spLocks/>
            </p:cNvSpPr>
            <p:nvPr/>
          </p:nvSpPr>
          <p:spPr bwMode="auto">
            <a:xfrm>
              <a:off x="2649" y="2272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" name="Freeform 2324"/>
            <p:cNvSpPr>
              <a:spLocks/>
            </p:cNvSpPr>
            <p:nvPr/>
          </p:nvSpPr>
          <p:spPr bwMode="auto">
            <a:xfrm>
              <a:off x="2649" y="2272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" name="Freeform 2325"/>
            <p:cNvSpPr>
              <a:spLocks/>
            </p:cNvSpPr>
            <p:nvPr/>
          </p:nvSpPr>
          <p:spPr bwMode="auto">
            <a:xfrm>
              <a:off x="2677" y="2302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" name="Freeform 2326"/>
            <p:cNvSpPr>
              <a:spLocks/>
            </p:cNvSpPr>
            <p:nvPr/>
          </p:nvSpPr>
          <p:spPr bwMode="auto">
            <a:xfrm>
              <a:off x="2735" y="2302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" name="Freeform 2327"/>
            <p:cNvSpPr>
              <a:spLocks/>
            </p:cNvSpPr>
            <p:nvPr/>
          </p:nvSpPr>
          <p:spPr bwMode="auto">
            <a:xfrm>
              <a:off x="2705" y="2302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" name="Freeform 2328"/>
            <p:cNvSpPr>
              <a:spLocks/>
            </p:cNvSpPr>
            <p:nvPr/>
          </p:nvSpPr>
          <p:spPr bwMode="auto">
            <a:xfrm>
              <a:off x="2735" y="2331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" name="Freeform 2329"/>
            <p:cNvSpPr>
              <a:spLocks/>
            </p:cNvSpPr>
            <p:nvPr/>
          </p:nvSpPr>
          <p:spPr bwMode="auto">
            <a:xfrm>
              <a:off x="2705" y="2272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2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" name="Freeform 2330"/>
            <p:cNvSpPr>
              <a:spLocks/>
            </p:cNvSpPr>
            <p:nvPr/>
          </p:nvSpPr>
          <p:spPr bwMode="auto">
            <a:xfrm>
              <a:off x="2705" y="2302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" name="Freeform 2331"/>
            <p:cNvSpPr>
              <a:spLocks/>
            </p:cNvSpPr>
            <p:nvPr/>
          </p:nvSpPr>
          <p:spPr bwMode="auto">
            <a:xfrm>
              <a:off x="2735" y="2272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" name="Freeform 2332"/>
            <p:cNvSpPr>
              <a:spLocks/>
            </p:cNvSpPr>
            <p:nvPr/>
          </p:nvSpPr>
          <p:spPr bwMode="auto">
            <a:xfrm>
              <a:off x="2735" y="2272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" name="Freeform 2333"/>
            <p:cNvSpPr>
              <a:spLocks/>
            </p:cNvSpPr>
            <p:nvPr/>
          </p:nvSpPr>
          <p:spPr bwMode="auto">
            <a:xfrm>
              <a:off x="2764" y="2302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" name="Freeform 2334"/>
            <p:cNvSpPr>
              <a:spLocks/>
            </p:cNvSpPr>
            <p:nvPr/>
          </p:nvSpPr>
          <p:spPr bwMode="auto">
            <a:xfrm>
              <a:off x="2825" y="2302"/>
              <a:ext cx="31" cy="32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7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" name="Freeform 2335"/>
            <p:cNvSpPr>
              <a:spLocks/>
            </p:cNvSpPr>
            <p:nvPr/>
          </p:nvSpPr>
          <p:spPr bwMode="auto">
            <a:xfrm>
              <a:off x="2794" y="2302"/>
              <a:ext cx="32" cy="32"/>
            </a:xfrm>
            <a:custGeom>
              <a:avLst/>
              <a:gdLst>
                <a:gd name="T0" fmla="*/ 6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4 w 57"/>
                <a:gd name="T25" fmla="*/ 4 h 57"/>
                <a:gd name="T26" fmla="*/ 6 w 57"/>
                <a:gd name="T27" fmla="*/ 6 h 57"/>
                <a:gd name="T28" fmla="*/ 6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" name="Freeform 2336"/>
            <p:cNvSpPr>
              <a:spLocks/>
            </p:cNvSpPr>
            <p:nvPr/>
          </p:nvSpPr>
          <p:spPr bwMode="auto">
            <a:xfrm>
              <a:off x="2825" y="2331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" name="Freeform 2337"/>
            <p:cNvSpPr>
              <a:spLocks/>
            </p:cNvSpPr>
            <p:nvPr/>
          </p:nvSpPr>
          <p:spPr bwMode="auto">
            <a:xfrm>
              <a:off x="2794" y="2272"/>
              <a:ext cx="32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19" y="22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" name="Freeform 2338"/>
            <p:cNvSpPr>
              <a:spLocks/>
            </p:cNvSpPr>
            <p:nvPr/>
          </p:nvSpPr>
          <p:spPr bwMode="auto">
            <a:xfrm>
              <a:off x="2794" y="2302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" name="Freeform 2339"/>
            <p:cNvSpPr>
              <a:spLocks/>
            </p:cNvSpPr>
            <p:nvPr/>
          </p:nvSpPr>
          <p:spPr bwMode="auto">
            <a:xfrm>
              <a:off x="2825" y="2272"/>
              <a:ext cx="31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4 h 57"/>
                <a:gd name="T14" fmla="*/ 4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" name="Freeform 2340"/>
            <p:cNvSpPr>
              <a:spLocks/>
            </p:cNvSpPr>
            <p:nvPr/>
          </p:nvSpPr>
          <p:spPr bwMode="auto">
            <a:xfrm>
              <a:off x="2825" y="2272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" name="Freeform 2341"/>
            <p:cNvSpPr>
              <a:spLocks/>
            </p:cNvSpPr>
            <p:nvPr/>
          </p:nvSpPr>
          <p:spPr bwMode="auto">
            <a:xfrm>
              <a:off x="2852" y="2302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" name="Freeform 2342"/>
            <p:cNvSpPr>
              <a:spLocks/>
            </p:cNvSpPr>
            <p:nvPr/>
          </p:nvSpPr>
          <p:spPr bwMode="auto">
            <a:xfrm>
              <a:off x="2472" y="2245"/>
              <a:ext cx="33" cy="30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3 h 57"/>
                <a:gd name="T10" fmla="*/ 3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2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" name="Freeform 2343"/>
            <p:cNvSpPr>
              <a:spLocks/>
            </p:cNvSpPr>
            <p:nvPr/>
          </p:nvSpPr>
          <p:spPr bwMode="auto">
            <a:xfrm>
              <a:off x="2442" y="2245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2"/>
                  </a:lnTo>
                  <a:lnTo>
                    <a:pt x="22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3"/>
                  </a:lnTo>
                  <a:lnTo>
                    <a:pt x="38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" name="Freeform 2344"/>
            <p:cNvSpPr>
              <a:spLocks/>
            </p:cNvSpPr>
            <p:nvPr/>
          </p:nvSpPr>
          <p:spPr bwMode="auto">
            <a:xfrm>
              <a:off x="2472" y="2273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" name="Freeform 2345"/>
            <p:cNvSpPr>
              <a:spLocks/>
            </p:cNvSpPr>
            <p:nvPr/>
          </p:nvSpPr>
          <p:spPr bwMode="auto">
            <a:xfrm>
              <a:off x="2442" y="2213"/>
              <a:ext cx="31" cy="32"/>
            </a:xfrm>
            <a:custGeom>
              <a:avLst/>
              <a:gdLst>
                <a:gd name="T0" fmla="*/ 0 w 57"/>
                <a:gd name="T1" fmla="*/ 6 h 58"/>
                <a:gd name="T2" fmla="*/ 0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1 w 57"/>
                <a:gd name="T9" fmla="*/ 2 h 58"/>
                <a:gd name="T10" fmla="*/ 3 w 57"/>
                <a:gd name="T11" fmla="*/ 1 h 58"/>
                <a:gd name="T12" fmla="*/ 5 w 57"/>
                <a:gd name="T13" fmla="*/ 0 h 58"/>
                <a:gd name="T14" fmla="*/ 5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4 h 58"/>
                <a:gd name="T24" fmla="*/ 1 w 57"/>
                <a:gd name="T25" fmla="*/ 4 h 58"/>
                <a:gd name="T26" fmla="*/ 1 w 57"/>
                <a:gd name="T27" fmla="*/ 6 h 58"/>
                <a:gd name="T28" fmla="*/ 0 w 57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0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" name="Freeform 2346"/>
            <p:cNvSpPr>
              <a:spLocks/>
            </p:cNvSpPr>
            <p:nvPr/>
          </p:nvSpPr>
          <p:spPr bwMode="auto">
            <a:xfrm>
              <a:off x="2442" y="2245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" name="Freeform 2347"/>
            <p:cNvSpPr>
              <a:spLocks/>
            </p:cNvSpPr>
            <p:nvPr/>
          </p:nvSpPr>
          <p:spPr bwMode="auto">
            <a:xfrm>
              <a:off x="2472" y="2213"/>
              <a:ext cx="33" cy="32"/>
            </a:xfrm>
            <a:custGeom>
              <a:avLst/>
              <a:gdLst>
                <a:gd name="T0" fmla="*/ 1 w 58"/>
                <a:gd name="T1" fmla="*/ 0 h 58"/>
                <a:gd name="T2" fmla="*/ 2 w 58"/>
                <a:gd name="T3" fmla="*/ 1 h 58"/>
                <a:gd name="T4" fmla="*/ 3 w 58"/>
                <a:gd name="T5" fmla="*/ 1 h 58"/>
                <a:gd name="T6" fmla="*/ 4 w 58"/>
                <a:gd name="T7" fmla="*/ 2 h 58"/>
                <a:gd name="T8" fmla="*/ 6 w 58"/>
                <a:gd name="T9" fmla="*/ 3 h 58"/>
                <a:gd name="T10" fmla="*/ 6 w 58"/>
                <a:gd name="T11" fmla="*/ 4 h 58"/>
                <a:gd name="T12" fmla="*/ 6 w 58"/>
                <a:gd name="T13" fmla="*/ 6 h 58"/>
                <a:gd name="T14" fmla="*/ 6 w 58"/>
                <a:gd name="T15" fmla="*/ 6 h 58"/>
                <a:gd name="T16" fmla="*/ 6 w 58"/>
                <a:gd name="T17" fmla="*/ 4 h 58"/>
                <a:gd name="T18" fmla="*/ 5 w 58"/>
                <a:gd name="T19" fmla="*/ 4 h 58"/>
                <a:gd name="T20" fmla="*/ 3 w 58"/>
                <a:gd name="T21" fmla="*/ 2 h 58"/>
                <a:gd name="T22" fmla="*/ 3 w 58"/>
                <a:gd name="T23" fmla="*/ 1 h 58"/>
                <a:gd name="T24" fmla="*/ 2 w 58"/>
                <a:gd name="T25" fmla="*/ 1 h 58"/>
                <a:gd name="T26" fmla="*/ 0 w 58"/>
                <a:gd name="T27" fmla="*/ 1 h 58"/>
                <a:gd name="T28" fmla="*/ 1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8"/>
                  </a:lnTo>
                  <a:lnTo>
                    <a:pt x="52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" name="Freeform 2348"/>
            <p:cNvSpPr>
              <a:spLocks/>
            </p:cNvSpPr>
            <p:nvPr/>
          </p:nvSpPr>
          <p:spPr bwMode="auto">
            <a:xfrm>
              <a:off x="2472" y="2213"/>
              <a:ext cx="1" cy="4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" name="Freeform 2349"/>
            <p:cNvSpPr>
              <a:spLocks/>
            </p:cNvSpPr>
            <p:nvPr/>
          </p:nvSpPr>
          <p:spPr bwMode="auto">
            <a:xfrm>
              <a:off x="2502" y="2245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" name="Freeform 2350"/>
            <p:cNvSpPr>
              <a:spLocks/>
            </p:cNvSpPr>
            <p:nvPr/>
          </p:nvSpPr>
          <p:spPr bwMode="auto">
            <a:xfrm>
              <a:off x="2560" y="2245"/>
              <a:ext cx="31" cy="30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0"/>
                  </a:lnTo>
                  <a:lnTo>
                    <a:pt x="25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20" y="48"/>
                  </a:lnTo>
                  <a:lnTo>
                    <a:pt x="37" y="36"/>
                  </a:lnTo>
                  <a:lnTo>
                    <a:pt x="44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" name="Freeform 2351"/>
            <p:cNvSpPr>
              <a:spLocks/>
            </p:cNvSpPr>
            <p:nvPr/>
          </p:nvSpPr>
          <p:spPr bwMode="auto">
            <a:xfrm>
              <a:off x="2529" y="2245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2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7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" name="Freeform 2352"/>
            <p:cNvSpPr>
              <a:spLocks/>
            </p:cNvSpPr>
            <p:nvPr/>
          </p:nvSpPr>
          <p:spPr bwMode="auto">
            <a:xfrm>
              <a:off x="2560" y="2273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5" name="Freeform 2353"/>
            <p:cNvSpPr>
              <a:spLocks/>
            </p:cNvSpPr>
            <p:nvPr/>
          </p:nvSpPr>
          <p:spPr bwMode="auto">
            <a:xfrm>
              <a:off x="2529" y="2213"/>
              <a:ext cx="31" cy="32"/>
            </a:xfrm>
            <a:custGeom>
              <a:avLst/>
              <a:gdLst>
                <a:gd name="T0" fmla="*/ 0 w 57"/>
                <a:gd name="T1" fmla="*/ 6 h 58"/>
                <a:gd name="T2" fmla="*/ 1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2 w 57"/>
                <a:gd name="T9" fmla="*/ 2 h 58"/>
                <a:gd name="T10" fmla="*/ 3 w 57"/>
                <a:gd name="T11" fmla="*/ 1 h 58"/>
                <a:gd name="T12" fmla="*/ 5 w 57"/>
                <a:gd name="T13" fmla="*/ 0 h 58"/>
                <a:gd name="T14" fmla="*/ 5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4 h 58"/>
                <a:gd name="T24" fmla="*/ 1 w 57"/>
                <a:gd name="T25" fmla="*/ 4 h 58"/>
                <a:gd name="T26" fmla="*/ 1 w 57"/>
                <a:gd name="T27" fmla="*/ 6 h 58"/>
                <a:gd name="T28" fmla="*/ 0 w 57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6" name="Freeform 2354"/>
            <p:cNvSpPr>
              <a:spLocks/>
            </p:cNvSpPr>
            <p:nvPr/>
          </p:nvSpPr>
          <p:spPr bwMode="auto">
            <a:xfrm>
              <a:off x="2529" y="2245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7" name="Freeform 2355"/>
            <p:cNvSpPr>
              <a:spLocks/>
            </p:cNvSpPr>
            <p:nvPr/>
          </p:nvSpPr>
          <p:spPr bwMode="auto">
            <a:xfrm>
              <a:off x="2560" y="2213"/>
              <a:ext cx="31" cy="32"/>
            </a:xfrm>
            <a:custGeom>
              <a:avLst/>
              <a:gdLst>
                <a:gd name="T0" fmla="*/ 1 w 59"/>
                <a:gd name="T1" fmla="*/ 0 h 58"/>
                <a:gd name="T2" fmla="*/ 2 w 59"/>
                <a:gd name="T3" fmla="*/ 1 h 58"/>
                <a:gd name="T4" fmla="*/ 3 w 59"/>
                <a:gd name="T5" fmla="*/ 1 h 58"/>
                <a:gd name="T6" fmla="*/ 3 w 59"/>
                <a:gd name="T7" fmla="*/ 2 h 58"/>
                <a:gd name="T8" fmla="*/ 4 w 59"/>
                <a:gd name="T9" fmla="*/ 3 h 58"/>
                <a:gd name="T10" fmla="*/ 4 w 59"/>
                <a:gd name="T11" fmla="*/ 4 h 58"/>
                <a:gd name="T12" fmla="*/ 4 w 59"/>
                <a:gd name="T13" fmla="*/ 6 h 58"/>
                <a:gd name="T14" fmla="*/ 4 w 59"/>
                <a:gd name="T15" fmla="*/ 6 h 58"/>
                <a:gd name="T16" fmla="*/ 4 w 59"/>
                <a:gd name="T17" fmla="*/ 4 h 58"/>
                <a:gd name="T18" fmla="*/ 4 w 59"/>
                <a:gd name="T19" fmla="*/ 4 h 58"/>
                <a:gd name="T20" fmla="*/ 3 w 59"/>
                <a:gd name="T21" fmla="*/ 2 h 58"/>
                <a:gd name="T22" fmla="*/ 2 w 59"/>
                <a:gd name="T23" fmla="*/ 1 h 58"/>
                <a:gd name="T24" fmla="*/ 2 w 59"/>
                <a:gd name="T25" fmla="*/ 1 h 58"/>
                <a:gd name="T26" fmla="*/ 0 w 59"/>
                <a:gd name="T27" fmla="*/ 1 h 58"/>
                <a:gd name="T28" fmla="*/ 1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2" y="0"/>
                  </a:moveTo>
                  <a:lnTo>
                    <a:pt x="23" y="5"/>
                  </a:lnTo>
                  <a:lnTo>
                    <a:pt x="34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8"/>
                  </a:lnTo>
                  <a:lnTo>
                    <a:pt x="53" y="58"/>
                  </a:lnTo>
                  <a:lnTo>
                    <a:pt x="52" y="49"/>
                  </a:lnTo>
                  <a:lnTo>
                    <a:pt x="49" y="38"/>
                  </a:lnTo>
                  <a:lnTo>
                    <a:pt x="37" y="23"/>
                  </a:lnTo>
                  <a:lnTo>
                    <a:pt x="29" y="15"/>
                  </a:lnTo>
                  <a:lnTo>
                    <a:pt x="22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8" name="Freeform 2356"/>
            <p:cNvSpPr>
              <a:spLocks/>
            </p:cNvSpPr>
            <p:nvPr/>
          </p:nvSpPr>
          <p:spPr bwMode="auto">
            <a:xfrm>
              <a:off x="2560" y="2213"/>
              <a:ext cx="1" cy="4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9" name="Freeform 2357"/>
            <p:cNvSpPr>
              <a:spLocks/>
            </p:cNvSpPr>
            <p:nvPr/>
          </p:nvSpPr>
          <p:spPr bwMode="auto">
            <a:xfrm>
              <a:off x="2588" y="2245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0" name="Freeform 2358"/>
            <p:cNvSpPr>
              <a:spLocks/>
            </p:cNvSpPr>
            <p:nvPr/>
          </p:nvSpPr>
          <p:spPr bwMode="auto">
            <a:xfrm>
              <a:off x="2649" y="2245"/>
              <a:ext cx="32" cy="30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7" y="33"/>
                  </a:lnTo>
                  <a:lnTo>
                    <a:pt x="41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1" name="Freeform 2359"/>
            <p:cNvSpPr>
              <a:spLocks/>
            </p:cNvSpPr>
            <p:nvPr/>
          </p:nvSpPr>
          <p:spPr bwMode="auto">
            <a:xfrm>
              <a:off x="2619" y="2245"/>
              <a:ext cx="30" cy="30"/>
            </a:xfrm>
            <a:custGeom>
              <a:avLst/>
              <a:gdLst>
                <a:gd name="T0" fmla="*/ 4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4 w 57"/>
                <a:gd name="T27" fmla="*/ 4 h 57"/>
                <a:gd name="T28" fmla="*/ 4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2"/>
                  </a:lnTo>
                  <a:lnTo>
                    <a:pt x="22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3"/>
                  </a:lnTo>
                  <a:lnTo>
                    <a:pt x="37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2" name="Freeform 2360"/>
            <p:cNvSpPr>
              <a:spLocks/>
            </p:cNvSpPr>
            <p:nvPr/>
          </p:nvSpPr>
          <p:spPr bwMode="auto">
            <a:xfrm>
              <a:off x="2649" y="2273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" name="Freeform 2361"/>
            <p:cNvSpPr>
              <a:spLocks/>
            </p:cNvSpPr>
            <p:nvPr/>
          </p:nvSpPr>
          <p:spPr bwMode="auto">
            <a:xfrm>
              <a:off x="2619" y="2213"/>
              <a:ext cx="30" cy="32"/>
            </a:xfrm>
            <a:custGeom>
              <a:avLst/>
              <a:gdLst>
                <a:gd name="T0" fmla="*/ 0 w 57"/>
                <a:gd name="T1" fmla="*/ 6 h 58"/>
                <a:gd name="T2" fmla="*/ 0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1 w 57"/>
                <a:gd name="T9" fmla="*/ 2 h 58"/>
                <a:gd name="T10" fmla="*/ 3 w 57"/>
                <a:gd name="T11" fmla="*/ 1 h 58"/>
                <a:gd name="T12" fmla="*/ 4 w 57"/>
                <a:gd name="T13" fmla="*/ 0 h 58"/>
                <a:gd name="T14" fmla="*/ 4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4 h 58"/>
                <a:gd name="T24" fmla="*/ 1 w 57"/>
                <a:gd name="T25" fmla="*/ 4 h 58"/>
                <a:gd name="T26" fmla="*/ 1 w 57"/>
                <a:gd name="T27" fmla="*/ 6 h 58"/>
                <a:gd name="T28" fmla="*/ 0 w 57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0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4" name="Freeform 2362"/>
            <p:cNvSpPr>
              <a:spLocks/>
            </p:cNvSpPr>
            <p:nvPr/>
          </p:nvSpPr>
          <p:spPr bwMode="auto">
            <a:xfrm>
              <a:off x="2619" y="2245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5" name="Freeform 2363"/>
            <p:cNvSpPr>
              <a:spLocks/>
            </p:cNvSpPr>
            <p:nvPr/>
          </p:nvSpPr>
          <p:spPr bwMode="auto">
            <a:xfrm>
              <a:off x="2649" y="2213"/>
              <a:ext cx="32" cy="32"/>
            </a:xfrm>
            <a:custGeom>
              <a:avLst/>
              <a:gdLst>
                <a:gd name="T0" fmla="*/ 1 w 59"/>
                <a:gd name="T1" fmla="*/ 0 h 58"/>
                <a:gd name="T2" fmla="*/ 2 w 59"/>
                <a:gd name="T3" fmla="*/ 1 h 58"/>
                <a:gd name="T4" fmla="*/ 3 w 59"/>
                <a:gd name="T5" fmla="*/ 1 h 58"/>
                <a:gd name="T6" fmla="*/ 4 w 59"/>
                <a:gd name="T7" fmla="*/ 2 h 58"/>
                <a:gd name="T8" fmla="*/ 5 w 59"/>
                <a:gd name="T9" fmla="*/ 3 h 58"/>
                <a:gd name="T10" fmla="*/ 5 w 59"/>
                <a:gd name="T11" fmla="*/ 4 h 58"/>
                <a:gd name="T12" fmla="*/ 5 w 59"/>
                <a:gd name="T13" fmla="*/ 6 h 58"/>
                <a:gd name="T14" fmla="*/ 5 w 59"/>
                <a:gd name="T15" fmla="*/ 6 h 58"/>
                <a:gd name="T16" fmla="*/ 4 w 59"/>
                <a:gd name="T17" fmla="*/ 4 h 58"/>
                <a:gd name="T18" fmla="*/ 4 w 59"/>
                <a:gd name="T19" fmla="*/ 4 h 58"/>
                <a:gd name="T20" fmla="*/ 3 w 59"/>
                <a:gd name="T21" fmla="*/ 2 h 58"/>
                <a:gd name="T22" fmla="*/ 3 w 59"/>
                <a:gd name="T23" fmla="*/ 1 h 58"/>
                <a:gd name="T24" fmla="*/ 2 w 59"/>
                <a:gd name="T25" fmla="*/ 1 h 58"/>
                <a:gd name="T26" fmla="*/ 0 w 59"/>
                <a:gd name="T27" fmla="*/ 1 h 58"/>
                <a:gd name="T28" fmla="*/ 1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8"/>
                  </a:lnTo>
                  <a:lnTo>
                    <a:pt x="53" y="58"/>
                  </a:lnTo>
                  <a:lnTo>
                    <a:pt x="52" y="49"/>
                  </a:lnTo>
                  <a:lnTo>
                    <a:pt x="49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6" name="Freeform 2364"/>
            <p:cNvSpPr>
              <a:spLocks/>
            </p:cNvSpPr>
            <p:nvPr/>
          </p:nvSpPr>
          <p:spPr bwMode="auto">
            <a:xfrm>
              <a:off x="2649" y="2213"/>
              <a:ext cx="1" cy="4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7" name="Freeform 2365"/>
            <p:cNvSpPr>
              <a:spLocks/>
            </p:cNvSpPr>
            <p:nvPr/>
          </p:nvSpPr>
          <p:spPr bwMode="auto">
            <a:xfrm>
              <a:off x="2677" y="2245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8" name="Freeform 2366"/>
            <p:cNvSpPr>
              <a:spLocks/>
            </p:cNvSpPr>
            <p:nvPr/>
          </p:nvSpPr>
          <p:spPr bwMode="auto">
            <a:xfrm>
              <a:off x="2735" y="2245"/>
              <a:ext cx="32" cy="30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9" name="Freeform 2367"/>
            <p:cNvSpPr>
              <a:spLocks/>
            </p:cNvSpPr>
            <p:nvPr/>
          </p:nvSpPr>
          <p:spPr bwMode="auto">
            <a:xfrm>
              <a:off x="2705" y="2245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2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7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0" name="Freeform 2368"/>
            <p:cNvSpPr>
              <a:spLocks/>
            </p:cNvSpPr>
            <p:nvPr/>
          </p:nvSpPr>
          <p:spPr bwMode="auto">
            <a:xfrm>
              <a:off x="2735" y="2273"/>
              <a:ext cx="3" cy="2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0 h 5"/>
                <a:gd name="T4" fmla="*/ 2 w 3"/>
                <a:gd name="T5" fmla="*/ 0 h 5"/>
                <a:gd name="T6" fmla="*/ 0 w 3"/>
                <a:gd name="T7" fmla="*/ 0 h 5"/>
                <a:gd name="T8" fmla="*/ 3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1" name="Freeform 2369"/>
            <p:cNvSpPr>
              <a:spLocks/>
            </p:cNvSpPr>
            <p:nvPr/>
          </p:nvSpPr>
          <p:spPr bwMode="auto">
            <a:xfrm>
              <a:off x="2705" y="2213"/>
              <a:ext cx="31" cy="32"/>
            </a:xfrm>
            <a:custGeom>
              <a:avLst/>
              <a:gdLst>
                <a:gd name="T0" fmla="*/ 0 w 57"/>
                <a:gd name="T1" fmla="*/ 6 h 58"/>
                <a:gd name="T2" fmla="*/ 1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2 w 57"/>
                <a:gd name="T9" fmla="*/ 2 h 58"/>
                <a:gd name="T10" fmla="*/ 3 w 57"/>
                <a:gd name="T11" fmla="*/ 1 h 58"/>
                <a:gd name="T12" fmla="*/ 5 w 57"/>
                <a:gd name="T13" fmla="*/ 0 h 58"/>
                <a:gd name="T14" fmla="*/ 5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4 h 58"/>
                <a:gd name="T24" fmla="*/ 1 w 57"/>
                <a:gd name="T25" fmla="*/ 4 h 58"/>
                <a:gd name="T26" fmla="*/ 1 w 57"/>
                <a:gd name="T27" fmla="*/ 6 h 58"/>
                <a:gd name="T28" fmla="*/ 0 w 57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2" name="Freeform 2370"/>
            <p:cNvSpPr>
              <a:spLocks/>
            </p:cNvSpPr>
            <p:nvPr/>
          </p:nvSpPr>
          <p:spPr bwMode="auto">
            <a:xfrm>
              <a:off x="2705" y="2245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" name="Freeform 2371"/>
            <p:cNvSpPr>
              <a:spLocks/>
            </p:cNvSpPr>
            <p:nvPr/>
          </p:nvSpPr>
          <p:spPr bwMode="auto">
            <a:xfrm>
              <a:off x="2735" y="2213"/>
              <a:ext cx="32" cy="32"/>
            </a:xfrm>
            <a:custGeom>
              <a:avLst/>
              <a:gdLst>
                <a:gd name="T0" fmla="*/ 1 w 59"/>
                <a:gd name="T1" fmla="*/ 0 h 58"/>
                <a:gd name="T2" fmla="*/ 2 w 59"/>
                <a:gd name="T3" fmla="*/ 1 h 58"/>
                <a:gd name="T4" fmla="*/ 3 w 59"/>
                <a:gd name="T5" fmla="*/ 1 h 58"/>
                <a:gd name="T6" fmla="*/ 4 w 59"/>
                <a:gd name="T7" fmla="*/ 2 h 58"/>
                <a:gd name="T8" fmla="*/ 5 w 59"/>
                <a:gd name="T9" fmla="*/ 3 h 58"/>
                <a:gd name="T10" fmla="*/ 5 w 59"/>
                <a:gd name="T11" fmla="*/ 4 h 58"/>
                <a:gd name="T12" fmla="*/ 5 w 59"/>
                <a:gd name="T13" fmla="*/ 6 h 58"/>
                <a:gd name="T14" fmla="*/ 5 w 59"/>
                <a:gd name="T15" fmla="*/ 6 h 58"/>
                <a:gd name="T16" fmla="*/ 4 w 59"/>
                <a:gd name="T17" fmla="*/ 4 h 58"/>
                <a:gd name="T18" fmla="*/ 4 w 59"/>
                <a:gd name="T19" fmla="*/ 4 h 58"/>
                <a:gd name="T20" fmla="*/ 3 w 59"/>
                <a:gd name="T21" fmla="*/ 2 h 58"/>
                <a:gd name="T22" fmla="*/ 3 w 59"/>
                <a:gd name="T23" fmla="*/ 1 h 58"/>
                <a:gd name="T24" fmla="*/ 2 w 59"/>
                <a:gd name="T25" fmla="*/ 1 h 58"/>
                <a:gd name="T26" fmla="*/ 0 w 59"/>
                <a:gd name="T27" fmla="*/ 1 h 58"/>
                <a:gd name="T28" fmla="*/ 1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8"/>
                  </a:lnTo>
                  <a:lnTo>
                    <a:pt x="53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" name="Freeform 2372"/>
            <p:cNvSpPr>
              <a:spLocks/>
            </p:cNvSpPr>
            <p:nvPr/>
          </p:nvSpPr>
          <p:spPr bwMode="auto">
            <a:xfrm>
              <a:off x="2735" y="2213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" name="Freeform 2373"/>
            <p:cNvSpPr>
              <a:spLocks/>
            </p:cNvSpPr>
            <p:nvPr/>
          </p:nvSpPr>
          <p:spPr bwMode="auto">
            <a:xfrm>
              <a:off x="2764" y="2245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" name="Freeform 2374"/>
            <p:cNvSpPr>
              <a:spLocks/>
            </p:cNvSpPr>
            <p:nvPr/>
          </p:nvSpPr>
          <p:spPr bwMode="auto">
            <a:xfrm>
              <a:off x="2825" y="2245"/>
              <a:ext cx="31" cy="30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7" y="33"/>
                  </a:lnTo>
                  <a:lnTo>
                    <a:pt x="41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" name="Freeform 2375"/>
            <p:cNvSpPr>
              <a:spLocks/>
            </p:cNvSpPr>
            <p:nvPr/>
          </p:nvSpPr>
          <p:spPr bwMode="auto">
            <a:xfrm>
              <a:off x="2794" y="2245"/>
              <a:ext cx="32" cy="30"/>
            </a:xfrm>
            <a:custGeom>
              <a:avLst/>
              <a:gdLst>
                <a:gd name="T0" fmla="*/ 6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4 w 57"/>
                <a:gd name="T25" fmla="*/ 4 h 57"/>
                <a:gd name="T26" fmla="*/ 6 w 57"/>
                <a:gd name="T27" fmla="*/ 4 h 57"/>
                <a:gd name="T28" fmla="*/ 6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2"/>
                  </a:lnTo>
                  <a:lnTo>
                    <a:pt x="22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3"/>
                  </a:lnTo>
                  <a:lnTo>
                    <a:pt x="37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" name="Freeform 2376"/>
            <p:cNvSpPr>
              <a:spLocks/>
            </p:cNvSpPr>
            <p:nvPr/>
          </p:nvSpPr>
          <p:spPr bwMode="auto">
            <a:xfrm>
              <a:off x="2825" y="2273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" name="Freeform 2377"/>
            <p:cNvSpPr>
              <a:spLocks/>
            </p:cNvSpPr>
            <p:nvPr/>
          </p:nvSpPr>
          <p:spPr bwMode="auto">
            <a:xfrm>
              <a:off x="2794" y="2213"/>
              <a:ext cx="32" cy="32"/>
            </a:xfrm>
            <a:custGeom>
              <a:avLst/>
              <a:gdLst>
                <a:gd name="T0" fmla="*/ 0 w 57"/>
                <a:gd name="T1" fmla="*/ 6 h 58"/>
                <a:gd name="T2" fmla="*/ 0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1 w 57"/>
                <a:gd name="T9" fmla="*/ 2 h 58"/>
                <a:gd name="T10" fmla="*/ 3 w 57"/>
                <a:gd name="T11" fmla="*/ 1 h 58"/>
                <a:gd name="T12" fmla="*/ 6 w 57"/>
                <a:gd name="T13" fmla="*/ 0 h 58"/>
                <a:gd name="T14" fmla="*/ 6 w 57"/>
                <a:gd name="T15" fmla="*/ 1 h 58"/>
                <a:gd name="T16" fmla="*/ 4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4 h 58"/>
                <a:gd name="T24" fmla="*/ 1 w 57"/>
                <a:gd name="T25" fmla="*/ 4 h 58"/>
                <a:gd name="T26" fmla="*/ 1 w 57"/>
                <a:gd name="T27" fmla="*/ 6 h 58"/>
                <a:gd name="T28" fmla="*/ 0 w 57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0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" name="Freeform 2378"/>
            <p:cNvSpPr>
              <a:spLocks/>
            </p:cNvSpPr>
            <p:nvPr/>
          </p:nvSpPr>
          <p:spPr bwMode="auto">
            <a:xfrm>
              <a:off x="2794" y="2245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" name="Freeform 2379"/>
            <p:cNvSpPr>
              <a:spLocks/>
            </p:cNvSpPr>
            <p:nvPr/>
          </p:nvSpPr>
          <p:spPr bwMode="auto">
            <a:xfrm>
              <a:off x="2825" y="2213"/>
              <a:ext cx="31" cy="32"/>
            </a:xfrm>
            <a:custGeom>
              <a:avLst/>
              <a:gdLst>
                <a:gd name="T0" fmla="*/ 1 w 59"/>
                <a:gd name="T1" fmla="*/ 0 h 58"/>
                <a:gd name="T2" fmla="*/ 2 w 59"/>
                <a:gd name="T3" fmla="*/ 1 h 58"/>
                <a:gd name="T4" fmla="*/ 3 w 59"/>
                <a:gd name="T5" fmla="*/ 1 h 58"/>
                <a:gd name="T6" fmla="*/ 3 w 59"/>
                <a:gd name="T7" fmla="*/ 2 h 58"/>
                <a:gd name="T8" fmla="*/ 4 w 59"/>
                <a:gd name="T9" fmla="*/ 3 h 58"/>
                <a:gd name="T10" fmla="*/ 4 w 59"/>
                <a:gd name="T11" fmla="*/ 4 h 58"/>
                <a:gd name="T12" fmla="*/ 4 w 59"/>
                <a:gd name="T13" fmla="*/ 6 h 58"/>
                <a:gd name="T14" fmla="*/ 4 w 59"/>
                <a:gd name="T15" fmla="*/ 6 h 58"/>
                <a:gd name="T16" fmla="*/ 4 w 59"/>
                <a:gd name="T17" fmla="*/ 4 h 58"/>
                <a:gd name="T18" fmla="*/ 4 w 59"/>
                <a:gd name="T19" fmla="*/ 4 h 58"/>
                <a:gd name="T20" fmla="*/ 3 w 59"/>
                <a:gd name="T21" fmla="*/ 2 h 58"/>
                <a:gd name="T22" fmla="*/ 2 w 59"/>
                <a:gd name="T23" fmla="*/ 1 h 58"/>
                <a:gd name="T24" fmla="*/ 2 w 59"/>
                <a:gd name="T25" fmla="*/ 1 h 58"/>
                <a:gd name="T26" fmla="*/ 0 w 59"/>
                <a:gd name="T27" fmla="*/ 1 h 58"/>
                <a:gd name="T28" fmla="*/ 1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8"/>
                  </a:lnTo>
                  <a:lnTo>
                    <a:pt x="53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" name="Freeform 2380"/>
            <p:cNvSpPr>
              <a:spLocks/>
            </p:cNvSpPr>
            <p:nvPr/>
          </p:nvSpPr>
          <p:spPr bwMode="auto">
            <a:xfrm>
              <a:off x="2825" y="2213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" name="Freeform 2381"/>
            <p:cNvSpPr>
              <a:spLocks/>
            </p:cNvSpPr>
            <p:nvPr/>
          </p:nvSpPr>
          <p:spPr bwMode="auto">
            <a:xfrm>
              <a:off x="2852" y="2245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" name="Freeform 2382"/>
            <p:cNvSpPr>
              <a:spLocks/>
            </p:cNvSpPr>
            <p:nvPr/>
          </p:nvSpPr>
          <p:spPr bwMode="auto">
            <a:xfrm>
              <a:off x="2472" y="2186"/>
              <a:ext cx="33" cy="30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3 h 57"/>
                <a:gd name="T10" fmla="*/ 3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2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" name="Freeform 2383"/>
            <p:cNvSpPr>
              <a:spLocks/>
            </p:cNvSpPr>
            <p:nvPr/>
          </p:nvSpPr>
          <p:spPr bwMode="auto">
            <a:xfrm>
              <a:off x="2442" y="2186"/>
              <a:ext cx="32" cy="30"/>
            </a:xfrm>
            <a:custGeom>
              <a:avLst/>
              <a:gdLst>
                <a:gd name="T0" fmla="*/ 6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4 w 57"/>
                <a:gd name="T25" fmla="*/ 4 h 57"/>
                <a:gd name="T26" fmla="*/ 6 w 57"/>
                <a:gd name="T27" fmla="*/ 4 h 57"/>
                <a:gd name="T28" fmla="*/ 6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" name="Freeform 2384"/>
            <p:cNvSpPr>
              <a:spLocks/>
            </p:cNvSpPr>
            <p:nvPr/>
          </p:nvSpPr>
          <p:spPr bwMode="auto">
            <a:xfrm>
              <a:off x="2472" y="2214"/>
              <a:ext cx="3" cy="2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3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" name="Freeform 2385"/>
            <p:cNvSpPr>
              <a:spLocks/>
            </p:cNvSpPr>
            <p:nvPr/>
          </p:nvSpPr>
          <p:spPr bwMode="auto">
            <a:xfrm>
              <a:off x="2442" y="2156"/>
              <a:ext cx="32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" name="Freeform 2386"/>
            <p:cNvSpPr>
              <a:spLocks/>
            </p:cNvSpPr>
            <p:nvPr/>
          </p:nvSpPr>
          <p:spPr bwMode="auto">
            <a:xfrm>
              <a:off x="2442" y="2186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" name="Freeform 2387"/>
            <p:cNvSpPr>
              <a:spLocks/>
            </p:cNvSpPr>
            <p:nvPr/>
          </p:nvSpPr>
          <p:spPr bwMode="auto">
            <a:xfrm>
              <a:off x="2472" y="2156"/>
              <a:ext cx="33" cy="30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" name="Freeform 2388"/>
            <p:cNvSpPr>
              <a:spLocks/>
            </p:cNvSpPr>
            <p:nvPr/>
          </p:nvSpPr>
          <p:spPr bwMode="auto">
            <a:xfrm>
              <a:off x="2472" y="2156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" name="Freeform 2389"/>
            <p:cNvSpPr>
              <a:spLocks/>
            </p:cNvSpPr>
            <p:nvPr/>
          </p:nvSpPr>
          <p:spPr bwMode="auto">
            <a:xfrm>
              <a:off x="2502" y="2186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" name="Freeform 2390"/>
            <p:cNvSpPr>
              <a:spLocks/>
            </p:cNvSpPr>
            <p:nvPr/>
          </p:nvSpPr>
          <p:spPr bwMode="auto">
            <a:xfrm>
              <a:off x="2560" y="2186"/>
              <a:ext cx="31" cy="30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1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1"/>
                  </a:lnTo>
                  <a:lnTo>
                    <a:pt x="25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7" y="36"/>
                  </a:lnTo>
                  <a:lnTo>
                    <a:pt x="44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" name="Freeform 2391"/>
            <p:cNvSpPr>
              <a:spLocks/>
            </p:cNvSpPr>
            <p:nvPr/>
          </p:nvSpPr>
          <p:spPr bwMode="auto">
            <a:xfrm>
              <a:off x="2529" y="2186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" name="Freeform 2392"/>
            <p:cNvSpPr>
              <a:spLocks/>
            </p:cNvSpPr>
            <p:nvPr/>
          </p:nvSpPr>
          <p:spPr bwMode="auto">
            <a:xfrm>
              <a:off x="2560" y="2214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" name="Freeform 2393"/>
            <p:cNvSpPr>
              <a:spLocks/>
            </p:cNvSpPr>
            <p:nvPr/>
          </p:nvSpPr>
          <p:spPr bwMode="auto">
            <a:xfrm>
              <a:off x="2529" y="2156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" name="Freeform 2394"/>
            <p:cNvSpPr>
              <a:spLocks/>
            </p:cNvSpPr>
            <p:nvPr/>
          </p:nvSpPr>
          <p:spPr bwMode="auto">
            <a:xfrm>
              <a:off x="2529" y="2186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" name="Freeform 2395"/>
            <p:cNvSpPr>
              <a:spLocks/>
            </p:cNvSpPr>
            <p:nvPr/>
          </p:nvSpPr>
          <p:spPr bwMode="auto">
            <a:xfrm>
              <a:off x="2560" y="2156"/>
              <a:ext cx="31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4 h 57"/>
                <a:gd name="T14" fmla="*/ 4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4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7" y="23"/>
                  </a:lnTo>
                  <a:lnTo>
                    <a:pt x="29" y="15"/>
                  </a:lnTo>
                  <a:lnTo>
                    <a:pt x="22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" name="Freeform 2396"/>
            <p:cNvSpPr>
              <a:spLocks/>
            </p:cNvSpPr>
            <p:nvPr/>
          </p:nvSpPr>
          <p:spPr bwMode="auto">
            <a:xfrm>
              <a:off x="2560" y="2156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" name="Freeform 2397"/>
            <p:cNvSpPr>
              <a:spLocks/>
            </p:cNvSpPr>
            <p:nvPr/>
          </p:nvSpPr>
          <p:spPr bwMode="auto">
            <a:xfrm>
              <a:off x="2588" y="2186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" name="Freeform 2398"/>
            <p:cNvSpPr>
              <a:spLocks/>
            </p:cNvSpPr>
            <p:nvPr/>
          </p:nvSpPr>
          <p:spPr bwMode="auto">
            <a:xfrm>
              <a:off x="2649" y="2186"/>
              <a:ext cx="32" cy="30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1"/>
                  </a:lnTo>
                  <a:lnTo>
                    <a:pt x="55" y="21"/>
                  </a:lnTo>
                  <a:lnTo>
                    <a:pt x="47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" name="Freeform 2399"/>
            <p:cNvSpPr>
              <a:spLocks/>
            </p:cNvSpPr>
            <p:nvPr/>
          </p:nvSpPr>
          <p:spPr bwMode="auto">
            <a:xfrm>
              <a:off x="2619" y="2186"/>
              <a:ext cx="30" cy="30"/>
            </a:xfrm>
            <a:custGeom>
              <a:avLst/>
              <a:gdLst>
                <a:gd name="T0" fmla="*/ 4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4 w 57"/>
                <a:gd name="T27" fmla="*/ 4 h 57"/>
                <a:gd name="T28" fmla="*/ 4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" name="Freeform 2400"/>
            <p:cNvSpPr>
              <a:spLocks/>
            </p:cNvSpPr>
            <p:nvPr/>
          </p:nvSpPr>
          <p:spPr bwMode="auto">
            <a:xfrm>
              <a:off x="2649" y="2214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" name="Freeform 2401"/>
            <p:cNvSpPr>
              <a:spLocks/>
            </p:cNvSpPr>
            <p:nvPr/>
          </p:nvSpPr>
          <p:spPr bwMode="auto">
            <a:xfrm>
              <a:off x="2619" y="2156"/>
              <a:ext cx="30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" name="Freeform 2402"/>
            <p:cNvSpPr>
              <a:spLocks/>
            </p:cNvSpPr>
            <p:nvPr/>
          </p:nvSpPr>
          <p:spPr bwMode="auto">
            <a:xfrm>
              <a:off x="2619" y="2186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" name="Freeform 2403"/>
            <p:cNvSpPr>
              <a:spLocks/>
            </p:cNvSpPr>
            <p:nvPr/>
          </p:nvSpPr>
          <p:spPr bwMode="auto">
            <a:xfrm>
              <a:off x="2649" y="2156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" name="Freeform 2404"/>
            <p:cNvSpPr>
              <a:spLocks/>
            </p:cNvSpPr>
            <p:nvPr/>
          </p:nvSpPr>
          <p:spPr bwMode="auto">
            <a:xfrm>
              <a:off x="2649" y="2156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" name="Freeform 2405"/>
            <p:cNvSpPr>
              <a:spLocks/>
            </p:cNvSpPr>
            <p:nvPr/>
          </p:nvSpPr>
          <p:spPr bwMode="auto">
            <a:xfrm>
              <a:off x="2678" y="2186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" name="Freeform 2406"/>
            <p:cNvSpPr>
              <a:spLocks/>
            </p:cNvSpPr>
            <p:nvPr/>
          </p:nvSpPr>
          <p:spPr bwMode="auto">
            <a:xfrm>
              <a:off x="2735" y="2186"/>
              <a:ext cx="32" cy="30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" name="Freeform 2407"/>
            <p:cNvSpPr>
              <a:spLocks/>
            </p:cNvSpPr>
            <p:nvPr/>
          </p:nvSpPr>
          <p:spPr bwMode="auto">
            <a:xfrm>
              <a:off x="2705" y="2186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" name="Freeform 2408"/>
            <p:cNvSpPr>
              <a:spLocks/>
            </p:cNvSpPr>
            <p:nvPr/>
          </p:nvSpPr>
          <p:spPr bwMode="auto">
            <a:xfrm>
              <a:off x="2735" y="2214"/>
              <a:ext cx="3" cy="2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1 h 4"/>
                <a:gd name="T4" fmla="*/ 2 w 3"/>
                <a:gd name="T5" fmla="*/ 0 h 4"/>
                <a:gd name="T6" fmla="*/ 0 w 3"/>
                <a:gd name="T7" fmla="*/ 0 h 4"/>
                <a:gd name="T8" fmla="*/ 3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" name="Freeform 2409"/>
            <p:cNvSpPr>
              <a:spLocks/>
            </p:cNvSpPr>
            <p:nvPr/>
          </p:nvSpPr>
          <p:spPr bwMode="auto">
            <a:xfrm>
              <a:off x="2705" y="2156"/>
              <a:ext cx="31" cy="30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" name="Freeform 2410"/>
            <p:cNvSpPr>
              <a:spLocks/>
            </p:cNvSpPr>
            <p:nvPr/>
          </p:nvSpPr>
          <p:spPr bwMode="auto">
            <a:xfrm>
              <a:off x="2705" y="2186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" name="Freeform 2411"/>
            <p:cNvSpPr>
              <a:spLocks/>
            </p:cNvSpPr>
            <p:nvPr/>
          </p:nvSpPr>
          <p:spPr bwMode="auto">
            <a:xfrm>
              <a:off x="2735" y="2156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" name="Freeform 2412"/>
            <p:cNvSpPr>
              <a:spLocks/>
            </p:cNvSpPr>
            <p:nvPr/>
          </p:nvSpPr>
          <p:spPr bwMode="auto">
            <a:xfrm>
              <a:off x="2735" y="2156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" name="Freeform 2413"/>
            <p:cNvSpPr>
              <a:spLocks/>
            </p:cNvSpPr>
            <p:nvPr/>
          </p:nvSpPr>
          <p:spPr bwMode="auto">
            <a:xfrm>
              <a:off x="2764" y="2186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" name="Freeform 2414"/>
            <p:cNvSpPr>
              <a:spLocks/>
            </p:cNvSpPr>
            <p:nvPr/>
          </p:nvSpPr>
          <p:spPr bwMode="auto">
            <a:xfrm>
              <a:off x="2825" y="2186"/>
              <a:ext cx="31" cy="30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7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" name="Freeform 2415"/>
            <p:cNvSpPr>
              <a:spLocks/>
            </p:cNvSpPr>
            <p:nvPr/>
          </p:nvSpPr>
          <p:spPr bwMode="auto">
            <a:xfrm>
              <a:off x="2794" y="2186"/>
              <a:ext cx="32" cy="30"/>
            </a:xfrm>
            <a:custGeom>
              <a:avLst/>
              <a:gdLst>
                <a:gd name="T0" fmla="*/ 6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4 w 57"/>
                <a:gd name="T25" fmla="*/ 4 h 57"/>
                <a:gd name="T26" fmla="*/ 6 w 57"/>
                <a:gd name="T27" fmla="*/ 4 h 57"/>
                <a:gd name="T28" fmla="*/ 6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" name="Freeform 2416"/>
            <p:cNvSpPr>
              <a:spLocks/>
            </p:cNvSpPr>
            <p:nvPr/>
          </p:nvSpPr>
          <p:spPr bwMode="auto">
            <a:xfrm>
              <a:off x="2825" y="2214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" name="Freeform 2417"/>
            <p:cNvSpPr>
              <a:spLocks/>
            </p:cNvSpPr>
            <p:nvPr/>
          </p:nvSpPr>
          <p:spPr bwMode="auto">
            <a:xfrm>
              <a:off x="2794" y="2156"/>
              <a:ext cx="32" cy="30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" name="Freeform 2418"/>
            <p:cNvSpPr>
              <a:spLocks/>
            </p:cNvSpPr>
            <p:nvPr/>
          </p:nvSpPr>
          <p:spPr bwMode="auto">
            <a:xfrm>
              <a:off x="2794" y="2186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" name="Freeform 2419"/>
            <p:cNvSpPr>
              <a:spLocks/>
            </p:cNvSpPr>
            <p:nvPr/>
          </p:nvSpPr>
          <p:spPr bwMode="auto">
            <a:xfrm>
              <a:off x="2825" y="2156"/>
              <a:ext cx="31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4 h 57"/>
                <a:gd name="T14" fmla="*/ 4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" name="Freeform 2420"/>
            <p:cNvSpPr>
              <a:spLocks/>
            </p:cNvSpPr>
            <p:nvPr/>
          </p:nvSpPr>
          <p:spPr bwMode="auto">
            <a:xfrm>
              <a:off x="2825" y="2156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" name="Freeform 2421"/>
            <p:cNvSpPr>
              <a:spLocks/>
            </p:cNvSpPr>
            <p:nvPr/>
          </p:nvSpPr>
          <p:spPr bwMode="auto">
            <a:xfrm>
              <a:off x="2852" y="2186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" name="Freeform 2422"/>
            <p:cNvSpPr>
              <a:spLocks/>
            </p:cNvSpPr>
            <p:nvPr/>
          </p:nvSpPr>
          <p:spPr bwMode="auto">
            <a:xfrm>
              <a:off x="2472" y="2128"/>
              <a:ext cx="33" cy="31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2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" name="Freeform 2423"/>
            <p:cNvSpPr>
              <a:spLocks/>
            </p:cNvSpPr>
            <p:nvPr/>
          </p:nvSpPr>
          <p:spPr bwMode="auto">
            <a:xfrm>
              <a:off x="2442" y="2128"/>
              <a:ext cx="32" cy="31"/>
            </a:xfrm>
            <a:custGeom>
              <a:avLst/>
              <a:gdLst>
                <a:gd name="T0" fmla="*/ 6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4 w 57"/>
                <a:gd name="T25" fmla="*/ 4 h 57"/>
                <a:gd name="T26" fmla="*/ 6 w 57"/>
                <a:gd name="T27" fmla="*/ 5 h 57"/>
                <a:gd name="T28" fmla="*/ 6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2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3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" name="Freeform 2424"/>
            <p:cNvSpPr>
              <a:spLocks/>
            </p:cNvSpPr>
            <p:nvPr/>
          </p:nvSpPr>
          <p:spPr bwMode="auto">
            <a:xfrm>
              <a:off x="2472" y="2157"/>
              <a:ext cx="3" cy="2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3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" name="Freeform 2425"/>
            <p:cNvSpPr>
              <a:spLocks/>
            </p:cNvSpPr>
            <p:nvPr/>
          </p:nvSpPr>
          <p:spPr bwMode="auto">
            <a:xfrm>
              <a:off x="2442" y="2097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19" y="22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" name="Freeform 2426"/>
            <p:cNvSpPr>
              <a:spLocks/>
            </p:cNvSpPr>
            <p:nvPr/>
          </p:nvSpPr>
          <p:spPr bwMode="auto">
            <a:xfrm>
              <a:off x="2442" y="2128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" name="Freeform 2427"/>
            <p:cNvSpPr>
              <a:spLocks/>
            </p:cNvSpPr>
            <p:nvPr/>
          </p:nvSpPr>
          <p:spPr bwMode="auto">
            <a:xfrm>
              <a:off x="2472" y="2097"/>
              <a:ext cx="33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5 h 57"/>
                <a:gd name="T14" fmla="*/ 6 w 58"/>
                <a:gd name="T15" fmla="*/ 5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" name="Freeform 2428"/>
            <p:cNvSpPr>
              <a:spLocks/>
            </p:cNvSpPr>
            <p:nvPr/>
          </p:nvSpPr>
          <p:spPr bwMode="auto">
            <a:xfrm>
              <a:off x="2472" y="2097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" name="Freeform 2429"/>
            <p:cNvSpPr>
              <a:spLocks/>
            </p:cNvSpPr>
            <p:nvPr/>
          </p:nvSpPr>
          <p:spPr bwMode="auto">
            <a:xfrm>
              <a:off x="2502" y="212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" name="Freeform 2430"/>
            <p:cNvSpPr>
              <a:spLocks/>
            </p:cNvSpPr>
            <p:nvPr/>
          </p:nvSpPr>
          <p:spPr bwMode="auto">
            <a:xfrm>
              <a:off x="2560" y="2128"/>
              <a:ext cx="31" cy="31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0"/>
                  </a:lnTo>
                  <a:lnTo>
                    <a:pt x="25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7" y="36"/>
                  </a:lnTo>
                  <a:lnTo>
                    <a:pt x="44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" name="Freeform 2431"/>
            <p:cNvSpPr>
              <a:spLocks/>
            </p:cNvSpPr>
            <p:nvPr/>
          </p:nvSpPr>
          <p:spPr bwMode="auto">
            <a:xfrm>
              <a:off x="2529" y="2128"/>
              <a:ext cx="31" cy="31"/>
            </a:xfrm>
            <a:custGeom>
              <a:avLst/>
              <a:gdLst>
                <a:gd name="T0" fmla="*/ 5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5 h 57"/>
                <a:gd name="T28" fmla="*/ 5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" name="Freeform 2432"/>
            <p:cNvSpPr>
              <a:spLocks/>
            </p:cNvSpPr>
            <p:nvPr/>
          </p:nvSpPr>
          <p:spPr bwMode="auto">
            <a:xfrm>
              <a:off x="2560" y="2157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" name="Freeform 2433"/>
            <p:cNvSpPr>
              <a:spLocks/>
            </p:cNvSpPr>
            <p:nvPr/>
          </p:nvSpPr>
          <p:spPr bwMode="auto">
            <a:xfrm>
              <a:off x="2529" y="2097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2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" name="Freeform 2434"/>
            <p:cNvSpPr>
              <a:spLocks/>
            </p:cNvSpPr>
            <p:nvPr/>
          </p:nvSpPr>
          <p:spPr bwMode="auto">
            <a:xfrm>
              <a:off x="2529" y="2128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" name="Freeform 2435"/>
            <p:cNvSpPr>
              <a:spLocks/>
            </p:cNvSpPr>
            <p:nvPr/>
          </p:nvSpPr>
          <p:spPr bwMode="auto">
            <a:xfrm>
              <a:off x="2560" y="2097"/>
              <a:ext cx="31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5 h 57"/>
                <a:gd name="T14" fmla="*/ 4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4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7"/>
                  </a:lnTo>
                  <a:lnTo>
                    <a:pt x="37" y="22"/>
                  </a:lnTo>
                  <a:lnTo>
                    <a:pt x="29" y="15"/>
                  </a:lnTo>
                  <a:lnTo>
                    <a:pt x="22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" name="Freeform 2436"/>
            <p:cNvSpPr>
              <a:spLocks/>
            </p:cNvSpPr>
            <p:nvPr/>
          </p:nvSpPr>
          <p:spPr bwMode="auto">
            <a:xfrm>
              <a:off x="2560" y="2097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" name="Freeform 2437"/>
            <p:cNvSpPr>
              <a:spLocks/>
            </p:cNvSpPr>
            <p:nvPr/>
          </p:nvSpPr>
          <p:spPr bwMode="auto">
            <a:xfrm>
              <a:off x="2588" y="212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" name="Freeform 2438"/>
            <p:cNvSpPr>
              <a:spLocks/>
            </p:cNvSpPr>
            <p:nvPr/>
          </p:nvSpPr>
          <p:spPr bwMode="auto">
            <a:xfrm>
              <a:off x="2649" y="2128"/>
              <a:ext cx="32" cy="31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0"/>
                  </a:lnTo>
                  <a:lnTo>
                    <a:pt x="55" y="21"/>
                  </a:lnTo>
                  <a:lnTo>
                    <a:pt x="47" y="33"/>
                  </a:lnTo>
                  <a:lnTo>
                    <a:pt x="41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9" y="19"/>
                  </a:lnTo>
                  <a:lnTo>
                    <a:pt x="52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" name="Freeform 2439"/>
            <p:cNvSpPr>
              <a:spLocks/>
            </p:cNvSpPr>
            <p:nvPr/>
          </p:nvSpPr>
          <p:spPr bwMode="auto">
            <a:xfrm>
              <a:off x="2619" y="2128"/>
              <a:ext cx="30" cy="31"/>
            </a:xfrm>
            <a:custGeom>
              <a:avLst/>
              <a:gdLst>
                <a:gd name="T0" fmla="*/ 4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5 h 57"/>
                <a:gd name="T28" fmla="*/ 4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3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" name="Freeform 2440"/>
            <p:cNvSpPr>
              <a:spLocks/>
            </p:cNvSpPr>
            <p:nvPr/>
          </p:nvSpPr>
          <p:spPr bwMode="auto">
            <a:xfrm>
              <a:off x="2649" y="2157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" name="Freeform 2441"/>
            <p:cNvSpPr>
              <a:spLocks/>
            </p:cNvSpPr>
            <p:nvPr/>
          </p:nvSpPr>
          <p:spPr bwMode="auto">
            <a:xfrm>
              <a:off x="2619" y="2097"/>
              <a:ext cx="30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19" y="22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" name="Freeform 2442"/>
            <p:cNvSpPr>
              <a:spLocks/>
            </p:cNvSpPr>
            <p:nvPr/>
          </p:nvSpPr>
          <p:spPr bwMode="auto">
            <a:xfrm>
              <a:off x="2619" y="2128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" name="Freeform 2443"/>
            <p:cNvSpPr>
              <a:spLocks/>
            </p:cNvSpPr>
            <p:nvPr/>
          </p:nvSpPr>
          <p:spPr bwMode="auto">
            <a:xfrm>
              <a:off x="2649" y="2097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" name="Freeform 2444"/>
            <p:cNvSpPr>
              <a:spLocks/>
            </p:cNvSpPr>
            <p:nvPr/>
          </p:nvSpPr>
          <p:spPr bwMode="auto">
            <a:xfrm>
              <a:off x="2649" y="2097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" name="Freeform 2445"/>
            <p:cNvSpPr>
              <a:spLocks/>
            </p:cNvSpPr>
            <p:nvPr/>
          </p:nvSpPr>
          <p:spPr bwMode="auto">
            <a:xfrm>
              <a:off x="2678" y="212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" name="Freeform 2446"/>
            <p:cNvSpPr>
              <a:spLocks/>
            </p:cNvSpPr>
            <p:nvPr/>
          </p:nvSpPr>
          <p:spPr bwMode="auto">
            <a:xfrm>
              <a:off x="2735" y="2128"/>
              <a:ext cx="32" cy="31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9" name="Freeform 2447"/>
            <p:cNvSpPr>
              <a:spLocks/>
            </p:cNvSpPr>
            <p:nvPr/>
          </p:nvSpPr>
          <p:spPr bwMode="auto">
            <a:xfrm>
              <a:off x="2705" y="2128"/>
              <a:ext cx="31" cy="31"/>
            </a:xfrm>
            <a:custGeom>
              <a:avLst/>
              <a:gdLst>
                <a:gd name="T0" fmla="*/ 5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5 h 57"/>
                <a:gd name="T28" fmla="*/ 5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0" name="Freeform 2448"/>
            <p:cNvSpPr>
              <a:spLocks/>
            </p:cNvSpPr>
            <p:nvPr/>
          </p:nvSpPr>
          <p:spPr bwMode="auto">
            <a:xfrm>
              <a:off x="2735" y="2157"/>
              <a:ext cx="3" cy="2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1 h 4"/>
                <a:gd name="T4" fmla="*/ 2 w 3"/>
                <a:gd name="T5" fmla="*/ 0 h 4"/>
                <a:gd name="T6" fmla="*/ 0 w 3"/>
                <a:gd name="T7" fmla="*/ 0 h 4"/>
                <a:gd name="T8" fmla="*/ 3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" name="Freeform 2449"/>
            <p:cNvSpPr>
              <a:spLocks/>
            </p:cNvSpPr>
            <p:nvPr/>
          </p:nvSpPr>
          <p:spPr bwMode="auto">
            <a:xfrm>
              <a:off x="2705" y="2097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2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" name="Freeform 2450"/>
            <p:cNvSpPr>
              <a:spLocks/>
            </p:cNvSpPr>
            <p:nvPr/>
          </p:nvSpPr>
          <p:spPr bwMode="auto">
            <a:xfrm>
              <a:off x="2705" y="2128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" name="Freeform 2451"/>
            <p:cNvSpPr>
              <a:spLocks/>
            </p:cNvSpPr>
            <p:nvPr/>
          </p:nvSpPr>
          <p:spPr bwMode="auto">
            <a:xfrm>
              <a:off x="2735" y="2097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" name="Freeform 2452"/>
            <p:cNvSpPr>
              <a:spLocks/>
            </p:cNvSpPr>
            <p:nvPr/>
          </p:nvSpPr>
          <p:spPr bwMode="auto">
            <a:xfrm>
              <a:off x="2735" y="2097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" name="Freeform 2453"/>
            <p:cNvSpPr>
              <a:spLocks/>
            </p:cNvSpPr>
            <p:nvPr/>
          </p:nvSpPr>
          <p:spPr bwMode="auto">
            <a:xfrm>
              <a:off x="2764" y="212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" name="Freeform 2454"/>
            <p:cNvSpPr>
              <a:spLocks/>
            </p:cNvSpPr>
            <p:nvPr/>
          </p:nvSpPr>
          <p:spPr bwMode="auto">
            <a:xfrm>
              <a:off x="2825" y="2128"/>
              <a:ext cx="31" cy="31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7" y="33"/>
                  </a:lnTo>
                  <a:lnTo>
                    <a:pt x="41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" name="Freeform 2455"/>
            <p:cNvSpPr>
              <a:spLocks/>
            </p:cNvSpPr>
            <p:nvPr/>
          </p:nvSpPr>
          <p:spPr bwMode="auto">
            <a:xfrm>
              <a:off x="2794" y="2128"/>
              <a:ext cx="32" cy="31"/>
            </a:xfrm>
            <a:custGeom>
              <a:avLst/>
              <a:gdLst>
                <a:gd name="T0" fmla="*/ 6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4 w 57"/>
                <a:gd name="T25" fmla="*/ 4 h 57"/>
                <a:gd name="T26" fmla="*/ 6 w 57"/>
                <a:gd name="T27" fmla="*/ 5 h 57"/>
                <a:gd name="T28" fmla="*/ 6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7" y="19"/>
                  </a:lnTo>
                  <a:lnTo>
                    <a:pt x="19" y="36"/>
                  </a:lnTo>
                  <a:lnTo>
                    <a:pt x="27" y="43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" name="Freeform 2456"/>
            <p:cNvSpPr>
              <a:spLocks/>
            </p:cNvSpPr>
            <p:nvPr/>
          </p:nvSpPr>
          <p:spPr bwMode="auto">
            <a:xfrm>
              <a:off x="2825" y="2157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" name="Freeform 2457"/>
            <p:cNvSpPr>
              <a:spLocks/>
            </p:cNvSpPr>
            <p:nvPr/>
          </p:nvSpPr>
          <p:spPr bwMode="auto">
            <a:xfrm>
              <a:off x="2794" y="2097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19" y="22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" name="Freeform 2458"/>
            <p:cNvSpPr>
              <a:spLocks/>
            </p:cNvSpPr>
            <p:nvPr/>
          </p:nvSpPr>
          <p:spPr bwMode="auto">
            <a:xfrm>
              <a:off x="2794" y="2128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" name="Freeform 2459"/>
            <p:cNvSpPr>
              <a:spLocks/>
            </p:cNvSpPr>
            <p:nvPr/>
          </p:nvSpPr>
          <p:spPr bwMode="auto">
            <a:xfrm>
              <a:off x="2825" y="2097"/>
              <a:ext cx="31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5 h 57"/>
                <a:gd name="T14" fmla="*/ 4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" name="Freeform 2460"/>
            <p:cNvSpPr>
              <a:spLocks/>
            </p:cNvSpPr>
            <p:nvPr/>
          </p:nvSpPr>
          <p:spPr bwMode="auto">
            <a:xfrm>
              <a:off x="2825" y="2097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" name="Freeform 2461"/>
            <p:cNvSpPr>
              <a:spLocks/>
            </p:cNvSpPr>
            <p:nvPr/>
          </p:nvSpPr>
          <p:spPr bwMode="auto">
            <a:xfrm>
              <a:off x="2852" y="2128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" name="Freeform 2462"/>
            <p:cNvSpPr>
              <a:spLocks/>
            </p:cNvSpPr>
            <p:nvPr/>
          </p:nvSpPr>
          <p:spPr bwMode="auto">
            <a:xfrm>
              <a:off x="2472" y="2069"/>
              <a:ext cx="33" cy="31"/>
            </a:xfrm>
            <a:custGeom>
              <a:avLst/>
              <a:gdLst>
                <a:gd name="T0" fmla="*/ 6 w 58"/>
                <a:gd name="T1" fmla="*/ 0 h 58"/>
                <a:gd name="T2" fmla="*/ 6 w 58"/>
                <a:gd name="T3" fmla="*/ 1 h 58"/>
                <a:gd name="T4" fmla="*/ 6 w 58"/>
                <a:gd name="T5" fmla="*/ 2 h 58"/>
                <a:gd name="T6" fmla="*/ 5 w 58"/>
                <a:gd name="T7" fmla="*/ 3 h 58"/>
                <a:gd name="T8" fmla="*/ 4 w 58"/>
                <a:gd name="T9" fmla="*/ 3 h 58"/>
                <a:gd name="T10" fmla="*/ 3 w 58"/>
                <a:gd name="T11" fmla="*/ 4 h 58"/>
                <a:gd name="T12" fmla="*/ 1 w 58"/>
                <a:gd name="T13" fmla="*/ 5 h 58"/>
                <a:gd name="T14" fmla="*/ 0 w 58"/>
                <a:gd name="T15" fmla="*/ 4 h 58"/>
                <a:gd name="T16" fmla="*/ 2 w 58"/>
                <a:gd name="T17" fmla="*/ 4 h 58"/>
                <a:gd name="T18" fmla="*/ 3 w 58"/>
                <a:gd name="T19" fmla="*/ 3 h 58"/>
                <a:gd name="T20" fmla="*/ 5 w 58"/>
                <a:gd name="T21" fmla="*/ 2 h 58"/>
                <a:gd name="T22" fmla="*/ 5 w 58"/>
                <a:gd name="T23" fmla="*/ 2 h 58"/>
                <a:gd name="T24" fmla="*/ 6 w 58"/>
                <a:gd name="T25" fmla="*/ 1 h 58"/>
                <a:gd name="T26" fmla="*/ 6 w 58"/>
                <a:gd name="T27" fmla="*/ 0 h 58"/>
                <a:gd name="T28" fmla="*/ 6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6" y="34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19" y="49"/>
                  </a:lnTo>
                  <a:lnTo>
                    <a:pt x="36" y="37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" name="Freeform 2463"/>
            <p:cNvSpPr>
              <a:spLocks/>
            </p:cNvSpPr>
            <p:nvPr/>
          </p:nvSpPr>
          <p:spPr bwMode="auto">
            <a:xfrm>
              <a:off x="2442" y="2069"/>
              <a:ext cx="32" cy="31"/>
            </a:xfrm>
            <a:custGeom>
              <a:avLst/>
              <a:gdLst>
                <a:gd name="T0" fmla="*/ 6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1 w 57"/>
                <a:gd name="T7" fmla="*/ 3 h 58"/>
                <a:gd name="T8" fmla="*/ 1 w 57"/>
                <a:gd name="T9" fmla="*/ 2 h 58"/>
                <a:gd name="T10" fmla="*/ 0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4 w 57"/>
                <a:gd name="T25" fmla="*/ 4 h 58"/>
                <a:gd name="T26" fmla="*/ 6 w 57"/>
                <a:gd name="T27" fmla="*/ 4 h 58"/>
                <a:gd name="T28" fmla="*/ 6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5" y="53"/>
                  </a:lnTo>
                  <a:lnTo>
                    <a:pt x="22" y="49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7"/>
                  </a:lnTo>
                  <a:lnTo>
                    <a:pt x="27" y="44"/>
                  </a:lnTo>
                  <a:lnTo>
                    <a:pt x="38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" name="Freeform 2464"/>
            <p:cNvSpPr>
              <a:spLocks/>
            </p:cNvSpPr>
            <p:nvPr/>
          </p:nvSpPr>
          <p:spPr bwMode="auto">
            <a:xfrm>
              <a:off x="2472" y="2098"/>
              <a:ext cx="3" cy="2"/>
            </a:xfrm>
            <a:custGeom>
              <a:avLst/>
              <a:gdLst>
                <a:gd name="T0" fmla="*/ 3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3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" name="Freeform 2465"/>
            <p:cNvSpPr>
              <a:spLocks/>
            </p:cNvSpPr>
            <p:nvPr/>
          </p:nvSpPr>
          <p:spPr bwMode="auto">
            <a:xfrm>
              <a:off x="2442" y="2040"/>
              <a:ext cx="32" cy="29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3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" name="Freeform 2466"/>
            <p:cNvSpPr>
              <a:spLocks/>
            </p:cNvSpPr>
            <p:nvPr/>
          </p:nvSpPr>
          <p:spPr bwMode="auto">
            <a:xfrm>
              <a:off x="2442" y="2069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" name="Freeform 2467"/>
            <p:cNvSpPr>
              <a:spLocks/>
            </p:cNvSpPr>
            <p:nvPr/>
          </p:nvSpPr>
          <p:spPr bwMode="auto">
            <a:xfrm>
              <a:off x="2472" y="2040"/>
              <a:ext cx="33" cy="29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3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3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" name="Freeform 2468"/>
            <p:cNvSpPr>
              <a:spLocks/>
            </p:cNvSpPr>
            <p:nvPr/>
          </p:nvSpPr>
          <p:spPr bwMode="auto">
            <a:xfrm>
              <a:off x="2472" y="2040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" name="Freeform 2469"/>
            <p:cNvSpPr>
              <a:spLocks/>
            </p:cNvSpPr>
            <p:nvPr/>
          </p:nvSpPr>
          <p:spPr bwMode="auto">
            <a:xfrm>
              <a:off x="2502" y="2069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" name="Freeform 2470"/>
            <p:cNvSpPr>
              <a:spLocks/>
            </p:cNvSpPr>
            <p:nvPr/>
          </p:nvSpPr>
          <p:spPr bwMode="auto">
            <a:xfrm>
              <a:off x="2560" y="2069"/>
              <a:ext cx="31" cy="31"/>
            </a:xfrm>
            <a:custGeom>
              <a:avLst/>
              <a:gdLst>
                <a:gd name="T0" fmla="*/ 4 w 59"/>
                <a:gd name="T1" fmla="*/ 0 h 58"/>
                <a:gd name="T2" fmla="*/ 4 w 59"/>
                <a:gd name="T3" fmla="*/ 1 h 58"/>
                <a:gd name="T4" fmla="*/ 4 w 59"/>
                <a:gd name="T5" fmla="*/ 2 h 58"/>
                <a:gd name="T6" fmla="*/ 4 w 59"/>
                <a:gd name="T7" fmla="*/ 3 h 58"/>
                <a:gd name="T8" fmla="*/ 3 w 59"/>
                <a:gd name="T9" fmla="*/ 3 h 58"/>
                <a:gd name="T10" fmla="*/ 2 w 59"/>
                <a:gd name="T11" fmla="*/ 4 h 58"/>
                <a:gd name="T12" fmla="*/ 1 w 59"/>
                <a:gd name="T13" fmla="*/ 5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3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4 w 59"/>
                <a:gd name="T27" fmla="*/ 0 h 58"/>
                <a:gd name="T28" fmla="*/ 4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8" y="11"/>
                  </a:lnTo>
                  <a:lnTo>
                    <a:pt x="55" y="22"/>
                  </a:lnTo>
                  <a:lnTo>
                    <a:pt x="49" y="34"/>
                  </a:lnTo>
                  <a:lnTo>
                    <a:pt x="41" y="41"/>
                  </a:lnTo>
                  <a:lnTo>
                    <a:pt x="25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0" y="49"/>
                  </a:lnTo>
                  <a:lnTo>
                    <a:pt x="37" y="37"/>
                  </a:lnTo>
                  <a:lnTo>
                    <a:pt x="44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" name="Freeform 2471"/>
            <p:cNvSpPr>
              <a:spLocks/>
            </p:cNvSpPr>
            <p:nvPr/>
          </p:nvSpPr>
          <p:spPr bwMode="auto">
            <a:xfrm>
              <a:off x="2529" y="2069"/>
              <a:ext cx="31" cy="31"/>
            </a:xfrm>
            <a:custGeom>
              <a:avLst/>
              <a:gdLst>
                <a:gd name="T0" fmla="*/ 5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2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3 w 57"/>
                <a:gd name="T25" fmla="*/ 4 h 58"/>
                <a:gd name="T26" fmla="*/ 5 w 57"/>
                <a:gd name="T27" fmla="*/ 4 h 58"/>
                <a:gd name="T28" fmla="*/ 5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4" y="53"/>
                  </a:lnTo>
                  <a:lnTo>
                    <a:pt x="24" y="49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7"/>
                  </a:lnTo>
                  <a:lnTo>
                    <a:pt x="28" y="44"/>
                  </a:lnTo>
                  <a:lnTo>
                    <a:pt x="37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" name="Freeform 2472"/>
            <p:cNvSpPr>
              <a:spLocks/>
            </p:cNvSpPr>
            <p:nvPr/>
          </p:nvSpPr>
          <p:spPr bwMode="auto">
            <a:xfrm>
              <a:off x="2560" y="209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" name="Freeform 2473"/>
            <p:cNvSpPr>
              <a:spLocks/>
            </p:cNvSpPr>
            <p:nvPr/>
          </p:nvSpPr>
          <p:spPr bwMode="auto">
            <a:xfrm>
              <a:off x="2529" y="2040"/>
              <a:ext cx="31" cy="29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3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" name="Freeform 2474"/>
            <p:cNvSpPr>
              <a:spLocks/>
            </p:cNvSpPr>
            <p:nvPr/>
          </p:nvSpPr>
          <p:spPr bwMode="auto">
            <a:xfrm>
              <a:off x="2529" y="2069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" name="Freeform 2475"/>
            <p:cNvSpPr>
              <a:spLocks/>
            </p:cNvSpPr>
            <p:nvPr/>
          </p:nvSpPr>
          <p:spPr bwMode="auto">
            <a:xfrm>
              <a:off x="2560" y="2040"/>
              <a:ext cx="31" cy="29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3 h 57"/>
                <a:gd name="T12" fmla="*/ 4 w 59"/>
                <a:gd name="T13" fmla="*/ 4 h 57"/>
                <a:gd name="T14" fmla="*/ 4 w 59"/>
                <a:gd name="T15" fmla="*/ 4 h 57"/>
                <a:gd name="T16" fmla="*/ 4 w 59"/>
                <a:gd name="T17" fmla="*/ 3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4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7" y="23"/>
                  </a:lnTo>
                  <a:lnTo>
                    <a:pt x="29" y="15"/>
                  </a:lnTo>
                  <a:lnTo>
                    <a:pt x="22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" name="Freeform 2476"/>
            <p:cNvSpPr>
              <a:spLocks/>
            </p:cNvSpPr>
            <p:nvPr/>
          </p:nvSpPr>
          <p:spPr bwMode="auto">
            <a:xfrm>
              <a:off x="2560" y="204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" name="Freeform 2477"/>
            <p:cNvSpPr>
              <a:spLocks/>
            </p:cNvSpPr>
            <p:nvPr/>
          </p:nvSpPr>
          <p:spPr bwMode="auto">
            <a:xfrm>
              <a:off x="2588" y="2069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" name="Freeform 2478"/>
            <p:cNvSpPr>
              <a:spLocks/>
            </p:cNvSpPr>
            <p:nvPr/>
          </p:nvSpPr>
          <p:spPr bwMode="auto">
            <a:xfrm>
              <a:off x="2649" y="2069"/>
              <a:ext cx="32" cy="31"/>
            </a:xfrm>
            <a:custGeom>
              <a:avLst/>
              <a:gdLst>
                <a:gd name="T0" fmla="*/ 5 w 59"/>
                <a:gd name="T1" fmla="*/ 0 h 58"/>
                <a:gd name="T2" fmla="*/ 5 w 59"/>
                <a:gd name="T3" fmla="*/ 1 h 58"/>
                <a:gd name="T4" fmla="*/ 5 w 59"/>
                <a:gd name="T5" fmla="*/ 2 h 58"/>
                <a:gd name="T6" fmla="*/ 4 w 59"/>
                <a:gd name="T7" fmla="*/ 3 h 58"/>
                <a:gd name="T8" fmla="*/ 4 w 59"/>
                <a:gd name="T9" fmla="*/ 3 h 58"/>
                <a:gd name="T10" fmla="*/ 2 w 59"/>
                <a:gd name="T11" fmla="*/ 4 h 58"/>
                <a:gd name="T12" fmla="*/ 1 w 59"/>
                <a:gd name="T13" fmla="*/ 5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4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5 w 59"/>
                <a:gd name="T27" fmla="*/ 0 h 58"/>
                <a:gd name="T28" fmla="*/ 5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8" y="11"/>
                  </a:lnTo>
                  <a:lnTo>
                    <a:pt x="55" y="22"/>
                  </a:lnTo>
                  <a:lnTo>
                    <a:pt x="47" y="34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0" y="49"/>
                  </a:lnTo>
                  <a:lnTo>
                    <a:pt x="36" y="37"/>
                  </a:lnTo>
                  <a:lnTo>
                    <a:pt x="43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" name="Freeform 2479"/>
            <p:cNvSpPr>
              <a:spLocks/>
            </p:cNvSpPr>
            <p:nvPr/>
          </p:nvSpPr>
          <p:spPr bwMode="auto">
            <a:xfrm>
              <a:off x="2619" y="2069"/>
              <a:ext cx="30" cy="31"/>
            </a:xfrm>
            <a:custGeom>
              <a:avLst/>
              <a:gdLst>
                <a:gd name="T0" fmla="*/ 4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1 w 57"/>
                <a:gd name="T7" fmla="*/ 3 h 58"/>
                <a:gd name="T8" fmla="*/ 1 w 57"/>
                <a:gd name="T9" fmla="*/ 2 h 58"/>
                <a:gd name="T10" fmla="*/ 0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3 w 57"/>
                <a:gd name="T25" fmla="*/ 4 h 58"/>
                <a:gd name="T26" fmla="*/ 4 w 57"/>
                <a:gd name="T27" fmla="*/ 4 h 58"/>
                <a:gd name="T28" fmla="*/ 4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4" y="53"/>
                  </a:lnTo>
                  <a:lnTo>
                    <a:pt x="22" y="49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7"/>
                  </a:lnTo>
                  <a:lnTo>
                    <a:pt x="27" y="44"/>
                  </a:lnTo>
                  <a:lnTo>
                    <a:pt x="37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" name="Freeform 2480"/>
            <p:cNvSpPr>
              <a:spLocks/>
            </p:cNvSpPr>
            <p:nvPr/>
          </p:nvSpPr>
          <p:spPr bwMode="auto">
            <a:xfrm>
              <a:off x="2649" y="209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" name="Freeform 2481"/>
            <p:cNvSpPr>
              <a:spLocks/>
            </p:cNvSpPr>
            <p:nvPr/>
          </p:nvSpPr>
          <p:spPr bwMode="auto">
            <a:xfrm>
              <a:off x="2619" y="2040"/>
              <a:ext cx="30" cy="29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3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" name="Freeform 2482"/>
            <p:cNvSpPr>
              <a:spLocks/>
            </p:cNvSpPr>
            <p:nvPr/>
          </p:nvSpPr>
          <p:spPr bwMode="auto">
            <a:xfrm>
              <a:off x="2619" y="2069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" name="Freeform 2483"/>
            <p:cNvSpPr>
              <a:spLocks/>
            </p:cNvSpPr>
            <p:nvPr/>
          </p:nvSpPr>
          <p:spPr bwMode="auto">
            <a:xfrm>
              <a:off x="2649" y="2040"/>
              <a:ext cx="32" cy="29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3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3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" name="Freeform 2484"/>
            <p:cNvSpPr>
              <a:spLocks/>
            </p:cNvSpPr>
            <p:nvPr/>
          </p:nvSpPr>
          <p:spPr bwMode="auto">
            <a:xfrm>
              <a:off x="2649" y="204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" name="Freeform 2485"/>
            <p:cNvSpPr>
              <a:spLocks/>
            </p:cNvSpPr>
            <p:nvPr/>
          </p:nvSpPr>
          <p:spPr bwMode="auto">
            <a:xfrm>
              <a:off x="2678" y="2069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" name="Freeform 2486"/>
            <p:cNvSpPr>
              <a:spLocks/>
            </p:cNvSpPr>
            <p:nvPr/>
          </p:nvSpPr>
          <p:spPr bwMode="auto">
            <a:xfrm>
              <a:off x="2735" y="2069"/>
              <a:ext cx="32" cy="31"/>
            </a:xfrm>
            <a:custGeom>
              <a:avLst/>
              <a:gdLst>
                <a:gd name="T0" fmla="*/ 5 w 59"/>
                <a:gd name="T1" fmla="*/ 0 h 58"/>
                <a:gd name="T2" fmla="*/ 5 w 59"/>
                <a:gd name="T3" fmla="*/ 1 h 58"/>
                <a:gd name="T4" fmla="*/ 5 w 59"/>
                <a:gd name="T5" fmla="*/ 2 h 58"/>
                <a:gd name="T6" fmla="*/ 4 w 59"/>
                <a:gd name="T7" fmla="*/ 3 h 58"/>
                <a:gd name="T8" fmla="*/ 4 w 59"/>
                <a:gd name="T9" fmla="*/ 3 h 58"/>
                <a:gd name="T10" fmla="*/ 2 w 59"/>
                <a:gd name="T11" fmla="*/ 4 h 58"/>
                <a:gd name="T12" fmla="*/ 1 w 59"/>
                <a:gd name="T13" fmla="*/ 5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4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5 w 59"/>
                <a:gd name="T27" fmla="*/ 0 h 58"/>
                <a:gd name="T28" fmla="*/ 5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8" y="34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0" y="49"/>
                  </a:lnTo>
                  <a:lnTo>
                    <a:pt x="36" y="37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" name="Freeform 2487"/>
            <p:cNvSpPr>
              <a:spLocks/>
            </p:cNvSpPr>
            <p:nvPr/>
          </p:nvSpPr>
          <p:spPr bwMode="auto">
            <a:xfrm>
              <a:off x="2705" y="2069"/>
              <a:ext cx="31" cy="31"/>
            </a:xfrm>
            <a:custGeom>
              <a:avLst/>
              <a:gdLst>
                <a:gd name="T0" fmla="*/ 5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2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3 w 57"/>
                <a:gd name="T25" fmla="*/ 4 h 58"/>
                <a:gd name="T26" fmla="*/ 5 w 57"/>
                <a:gd name="T27" fmla="*/ 4 h 58"/>
                <a:gd name="T28" fmla="*/ 5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4" y="53"/>
                  </a:lnTo>
                  <a:lnTo>
                    <a:pt x="24" y="49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7"/>
                  </a:lnTo>
                  <a:lnTo>
                    <a:pt x="28" y="44"/>
                  </a:lnTo>
                  <a:lnTo>
                    <a:pt x="37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" name="Freeform 2488"/>
            <p:cNvSpPr>
              <a:spLocks/>
            </p:cNvSpPr>
            <p:nvPr/>
          </p:nvSpPr>
          <p:spPr bwMode="auto">
            <a:xfrm>
              <a:off x="2735" y="2098"/>
              <a:ext cx="3" cy="2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0 h 5"/>
                <a:gd name="T4" fmla="*/ 2 w 3"/>
                <a:gd name="T5" fmla="*/ 0 h 5"/>
                <a:gd name="T6" fmla="*/ 0 w 3"/>
                <a:gd name="T7" fmla="*/ 0 h 5"/>
                <a:gd name="T8" fmla="*/ 3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" name="Freeform 2489"/>
            <p:cNvSpPr>
              <a:spLocks/>
            </p:cNvSpPr>
            <p:nvPr/>
          </p:nvSpPr>
          <p:spPr bwMode="auto">
            <a:xfrm>
              <a:off x="2705" y="2040"/>
              <a:ext cx="31" cy="29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3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" name="Freeform 2490"/>
            <p:cNvSpPr>
              <a:spLocks/>
            </p:cNvSpPr>
            <p:nvPr/>
          </p:nvSpPr>
          <p:spPr bwMode="auto">
            <a:xfrm>
              <a:off x="2705" y="2069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" name="Freeform 2491"/>
            <p:cNvSpPr>
              <a:spLocks/>
            </p:cNvSpPr>
            <p:nvPr/>
          </p:nvSpPr>
          <p:spPr bwMode="auto">
            <a:xfrm>
              <a:off x="2735" y="2040"/>
              <a:ext cx="32" cy="29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3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3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" name="Freeform 2492"/>
            <p:cNvSpPr>
              <a:spLocks/>
            </p:cNvSpPr>
            <p:nvPr/>
          </p:nvSpPr>
          <p:spPr bwMode="auto">
            <a:xfrm>
              <a:off x="2735" y="204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" name="Freeform 2493"/>
            <p:cNvSpPr>
              <a:spLocks/>
            </p:cNvSpPr>
            <p:nvPr/>
          </p:nvSpPr>
          <p:spPr bwMode="auto">
            <a:xfrm>
              <a:off x="2764" y="2069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" name="Freeform 2494"/>
            <p:cNvSpPr>
              <a:spLocks/>
            </p:cNvSpPr>
            <p:nvPr/>
          </p:nvSpPr>
          <p:spPr bwMode="auto">
            <a:xfrm>
              <a:off x="2825" y="2069"/>
              <a:ext cx="31" cy="31"/>
            </a:xfrm>
            <a:custGeom>
              <a:avLst/>
              <a:gdLst>
                <a:gd name="T0" fmla="*/ 4 w 59"/>
                <a:gd name="T1" fmla="*/ 0 h 58"/>
                <a:gd name="T2" fmla="*/ 4 w 59"/>
                <a:gd name="T3" fmla="*/ 1 h 58"/>
                <a:gd name="T4" fmla="*/ 4 w 59"/>
                <a:gd name="T5" fmla="*/ 2 h 58"/>
                <a:gd name="T6" fmla="*/ 4 w 59"/>
                <a:gd name="T7" fmla="*/ 3 h 58"/>
                <a:gd name="T8" fmla="*/ 3 w 59"/>
                <a:gd name="T9" fmla="*/ 3 h 58"/>
                <a:gd name="T10" fmla="*/ 2 w 59"/>
                <a:gd name="T11" fmla="*/ 4 h 58"/>
                <a:gd name="T12" fmla="*/ 1 w 59"/>
                <a:gd name="T13" fmla="*/ 5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3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4 w 59"/>
                <a:gd name="T27" fmla="*/ 0 h 58"/>
                <a:gd name="T28" fmla="*/ 4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7" y="34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0" y="49"/>
                  </a:lnTo>
                  <a:lnTo>
                    <a:pt x="36" y="37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" name="Freeform 2495"/>
            <p:cNvSpPr>
              <a:spLocks/>
            </p:cNvSpPr>
            <p:nvPr/>
          </p:nvSpPr>
          <p:spPr bwMode="auto">
            <a:xfrm>
              <a:off x="2794" y="2069"/>
              <a:ext cx="32" cy="31"/>
            </a:xfrm>
            <a:custGeom>
              <a:avLst/>
              <a:gdLst>
                <a:gd name="T0" fmla="*/ 6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1 w 57"/>
                <a:gd name="T7" fmla="*/ 3 h 58"/>
                <a:gd name="T8" fmla="*/ 1 w 57"/>
                <a:gd name="T9" fmla="*/ 2 h 58"/>
                <a:gd name="T10" fmla="*/ 0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4 w 57"/>
                <a:gd name="T25" fmla="*/ 4 h 58"/>
                <a:gd name="T26" fmla="*/ 6 w 57"/>
                <a:gd name="T27" fmla="*/ 4 h 58"/>
                <a:gd name="T28" fmla="*/ 6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4" y="53"/>
                  </a:lnTo>
                  <a:lnTo>
                    <a:pt x="22" y="49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7"/>
                  </a:lnTo>
                  <a:lnTo>
                    <a:pt x="27" y="44"/>
                  </a:lnTo>
                  <a:lnTo>
                    <a:pt x="37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" name="Freeform 2496"/>
            <p:cNvSpPr>
              <a:spLocks/>
            </p:cNvSpPr>
            <p:nvPr/>
          </p:nvSpPr>
          <p:spPr bwMode="auto">
            <a:xfrm>
              <a:off x="2825" y="2098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" name="Freeform 2497"/>
            <p:cNvSpPr>
              <a:spLocks/>
            </p:cNvSpPr>
            <p:nvPr/>
          </p:nvSpPr>
          <p:spPr bwMode="auto">
            <a:xfrm>
              <a:off x="2794" y="2040"/>
              <a:ext cx="32" cy="29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3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1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" name="Freeform 2498"/>
            <p:cNvSpPr>
              <a:spLocks/>
            </p:cNvSpPr>
            <p:nvPr/>
          </p:nvSpPr>
          <p:spPr bwMode="auto">
            <a:xfrm>
              <a:off x="2794" y="2069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" name="Freeform 2499"/>
            <p:cNvSpPr>
              <a:spLocks/>
            </p:cNvSpPr>
            <p:nvPr/>
          </p:nvSpPr>
          <p:spPr bwMode="auto">
            <a:xfrm>
              <a:off x="2825" y="2040"/>
              <a:ext cx="31" cy="29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3 h 57"/>
                <a:gd name="T12" fmla="*/ 4 w 59"/>
                <a:gd name="T13" fmla="*/ 4 h 57"/>
                <a:gd name="T14" fmla="*/ 4 w 59"/>
                <a:gd name="T15" fmla="*/ 4 h 57"/>
                <a:gd name="T16" fmla="*/ 4 w 59"/>
                <a:gd name="T17" fmla="*/ 3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" name="Freeform 2500"/>
            <p:cNvSpPr>
              <a:spLocks/>
            </p:cNvSpPr>
            <p:nvPr/>
          </p:nvSpPr>
          <p:spPr bwMode="auto">
            <a:xfrm>
              <a:off x="2825" y="204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" name="Freeform 2501"/>
            <p:cNvSpPr>
              <a:spLocks/>
            </p:cNvSpPr>
            <p:nvPr/>
          </p:nvSpPr>
          <p:spPr bwMode="auto">
            <a:xfrm>
              <a:off x="2852" y="2069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" name="Freeform 2502"/>
            <p:cNvSpPr>
              <a:spLocks/>
            </p:cNvSpPr>
            <p:nvPr/>
          </p:nvSpPr>
          <p:spPr bwMode="auto">
            <a:xfrm>
              <a:off x="2472" y="2011"/>
              <a:ext cx="33" cy="32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6 h 57"/>
                <a:gd name="T12" fmla="*/ 1 w 58"/>
                <a:gd name="T13" fmla="*/ 6 h 57"/>
                <a:gd name="T14" fmla="*/ 0 w 58"/>
                <a:gd name="T15" fmla="*/ 6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" name="Freeform 2503"/>
            <p:cNvSpPr>
              <a:spLocks/>
            </p:cNvSpPr>
            <p:nvPr/>
          </p:nvSpPr>
          <p:spPr bwMode="auto">
            <a:xfrm>
              <a:off x="2442" y="2011"/>
              <a:ext cx="32" cy="32"/>
            </a:xfrm>
            <a:custGeom>
              <a:avLst/>
              <a:gdLst>
                <a:gd name="T0" fmla="*/ 6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4 w 57"/>
                <a:gd name="T25" fmla="*/ 4 h 57"/>
                <a:gd name="T26" fmla="*/ 6 w 57"/>
                <a:gd name="T27" fmla="*/ 6 h 57"/>
                <a:gd name="T28" fmla="*/ 6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" name="Freeform 2504"/>
            <p:cNvSpPr>
              <a:spLocks/>
            </p:cNvSpPr>
            <p:nvPr/>
          </p:nvSpPr>
          <p:spPr bwMode="auto">
            <a:xfrm>
              <a:off x="2472" y="2040"/>
              <a:ext cx="3" cy="3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3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" name="Freeform 2505"/>
            <p:cNvSpPr>
              <a:spLocks/>
            </p:cNvSpPr>
            <p:nvPr/>
          </p:nvSpPr>
          <p:spPr bwMode="auto">
            <a:xfrm>
              <a:off x="2442" y="1980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" name="Freeform 2506"/>
            <p:cNvSpPr>
              <a:spLocks/>
            </p:cNvSpPr>
            <p:nvPr/>
          </p:nvSpPr>
          <p:spPr bwMode="auto">
            <a:xfrm>
              <a:off x="2442" y="2011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" name="Freeform 2507"/>
            <p:cNvSpPr>
              <a:spLocks/>
            </p:cNvSpPr>
            <p:nvPr/>
          </p:nvSpPr>
          <p:spPr bwMode="auto">
            <a:xfrm>
              <a:off x="2472" y="1980"/>
              <a:ext cx="33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5 h 57"/>
                <a:gd name="T14" fmla="*/ 6 w 58"/>
                <a:gd name="T15" fmla="*/ 5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" name="Freeform 2508"/>
            <p:cNvSpPr>
              <a:spLocks/>
            </p:cNvSpPr>
            <p:nvPr/>
          </p:nvSpPr>
          <p:spPr bwMode="auto">
            <a:xfrm>
              <a:off x="2472" y="1980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" name="Freeform 2509"/>
            <p:cNvSpPr>
              <a:spLocks/>
            </p:cNvSpPr>
            <p:nvPr/>
          </p:nvSpPr>
          <p:spPr bwMode="auto">
            <a:xfrm>
              <a:off x="2502" y="2011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" name="Freeform 2510"/>
            <p:cNvSpPr>
              <a:spLocks/>
            </p:cNvSpPr>
            <p:nvPr/>
          </p:nvSpPr>
          <p:spPr bwMode="auto">
            <a:xfrm>
              <a:off x="2560" y="2011"/>
              <a:ext cx="31" cy="32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1"/>
                  </a:lnTo>
                  <a:lnTo>
                    <a:pt x="55" y="21"/>
                  </a:lnTo>
                  <a:lnTo>
                    <a:pt x="49" y="33"/>
                  </a:lnTo>
                  <a:lnTo>
                    <a:pt x="41" y="41"/>
                  </a:lnTo>
                  <a:lnTo>
                    <a:pt x="25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7" y="36"/>
                  </a:lnTo>
                  <a:lnTo>
                    <a:pt x="44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" name="Freeform 2511"/>
            <p:cNvSpPr>
              <a:spLocks/>
            </p:cNvSpPr>
            <p:nvPr/>
          </p:nvSpPr>
          <p:spPr bwMode="auto">
            <a:xfrm>
              <a:off x="2529" y="2011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" name="Freeform 2512"/>
            <p:cNvSpPr>
              <a:spLocks/>
            </p:cNvSpPr>
            <p:nvPr/>
          </p:nvSpPr>
          <p:spPr bwMode="auto">
            <a:xfrm>
              <a:off x="2560" y="2040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" name="Freeform 2513"/>
            <p:cNvSpPr>
              <a:spLocks/>
            </p:cNvSpPr>
            <p:nvPr/>
          </p:nvSpPr>
          <p:spPr bwMode="auto">
            <a:xfrm>
              <a:off x="2529" y="1980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" name="Freeform 2514"/>
            <p:cNvSpPr>
              <a:spLocks/>
            </p:cNvSpPr>
            <p:nvPr/>
          </p:nvSpPr>
          <p:spPr bwMode="auto">
            <a:xfrm>
              <a:off x="2529" y="2011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" name="Freeform 2515"/>
            <p:cNvSpPr>
              <a:spLocks/>
            </p:cNvSpPr>
            <p:nvPr/>
          </p:nvSpPr>
          <p:spPr bwMode="auto">
            <a:xfrm>
              <a:off x="2560" y="1980"/>
              <a:ext cx="31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5 h 57"/>
                <a:gd name="T14" fmla="*/ 4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4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7" y="23"/>
                  </a:lnTo>
                  <a:lnTo>
                    <a:pt x="29" y="15"/>
                  </a:lnTo>
                  <a:lnTo>
                    <a:pt x="22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" name="Freeform 2516"/>
            <p:cNvSpPr>
              <a:spLocks/>
            </p:cNvSpPr>
            <p:nvPr/>
          </p:nvSpPr>
          <p:spPr bwMode="auto">
            <a:xfrm>
              <a:off x="2560" y="198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" name="Freeform 2517"/>
            <p:cNvSpPr>
              <a:spLocks/>
            </p:cNvSpPr>
            <p:nvPr/>
          </p:nvSpPr>
          <p:spPr bwMode="auto">
            <a:xfrm>
              <a:off x="2588" y="2011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" name="Freeform 2518"/>
            <p:cNvSpPr>
              <a:spLocks/>
            </p:cNvSpPr>
            <p:nvPr/>
          </p:nvSpPr>
          <p:spPr bwMode="auto">
            <a:xfrm>
              <a:off x="2649" y="2011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8" y="11"/>
                  </a:lnTo>
                  <a:lnTo>
                    <a:pt x="55" y="21"/>
                  </a:lnTo>
                  <a:lnTo>
                    <a:pt x="47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9" y="20"/>
                  </a:lnTo>
                  <a:lnTo>
                    <a:pt x="52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" name="Freeform 2519"/>
            <p:cNvSpPr>
              <a:spLocks/>
            </p:cNvSpPr>
            <p:nvPr/>
          </p:nvSpPr>
          <p:spPr bwMode="auto">
            <a:xfrm>
              <a:off x="2619" y="2011"/>
              <a:ext cx="30" cy="32"/>
            </a:xfrm>
            <a:custGeom>
              <a:avLst/>
              <a:gdLst>
                <a:gd name="T0" fmla="*/ 4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6 h 57"/>
                <a:gd name="T28" fmla="*/ 4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" name="Freeform 2520"/>
            <p:cNvSpPr>
              <a:spLocks/>
            </p:cNvSpPr>
            <p:nvPr/>
          </p:nvSpPr>
          <p:spPr bwMode="auto">
            <a:xfrm>
              <a:off x="2649" y="2040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" name="Freeform 2521"/>
            <p:cNvSpPr>
              <a:spLocks/>
            </p:cNvSpPr>
            <p:nvPr/>
          </p:nvSpPr>
          <p:spPr bwMode="auto">
            <a:xfrm>
              <a:off x="2619" y="1980"/>
              <a:ext cx="30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" name="Freeform 2522"/>
            <p:cNvSpPr>
              <a:spLocks/>
            </p:cNvSpPr>
            <p:nvPr/>
          </p:nvSpPr>
          <p:spPr bwMode="auto">
            <a:xfrm>
              <a:off x="2619" y="2011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5" name="Freeform 2523"/>
            <p:cNvSpPr>
              <a:spLocks/>
            </p:cNvSpPr>
            <p:nvPr/>
          </p:nvSpPr>
          <p:spPr bwMode="auto">
            <a:xfrm>
              <a:off x="2649" y="1980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5" y="36"/>
                  </a:lnTo>
                  <a:lnTo>
                    <a:pt x="58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2" y="48"/>
                  </a:lnTo>
                  <a:lnTo>
                    <a:pt x="49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" name="Freeform 2524"/>
            <p:cNvSpPr>
              <a:spLocks/>
            </p:cNvSpPr>
            <p:nvPr/>
          </p:nvSpPr>
          <p:spPr bwMode="auto">
            <a:xfrm>
              <a:off x="2649" y="198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" name="Freeform 2525"/>
            <p:cNvSpPr>
              <a:spLocks/>
            </p:cNvSpPr>
            <p:nvPr/>
          </p:nvSpPr>
          <p:spPr bwMode="auto">
            <a:xfrm>
              <a:off x="2678" y="2011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" name="Freeform 2526"/>
            <p:cNvSpPr>
              <a:spLocks/>
            </p:cNvSpPr>
            <p:nvPr/>
          </p:nvSpPr>
          <p:spPr bwMode="auto">
            <a:xfrm>
              <a:off x="2735" y="2011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9" name="Freeform 2527"/>
            <p:cNvSpPr>
              <a:spLocks/>
            </p:cNvSpPr>
            <p:nvPr/>
          </p:nvSpPr>
          <p:spPr bwMode="auto">
            <a:xfrm>
              <a:off x="2705" y="2011"/>
              <a:ext cx="31" cy="32"/>
            </a:xfrm>
            <a:custGeom>
              <a:avLst/>
              <a:gdLst>
                <a:gd name="T0" fmla="*/ 5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5 w 57"/>
                <a:gd name="T27" fmla="*/ 6 h 57"/>
                <a:gd name="T28" fmla="*/ 5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0" name="Freeform 2528"/>
            <p:cNvSpPr>
              <a:spLocks/>
            </p:cNvSpPr>
            <p:nvPr/>
          </p:nvSpPr>
          <p:spPr bwMode="auto">
            <a:xfrm>
              <a:off x="2735" y="2040"/>
              <a:ext cx="3" cy="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2 h 4"/>
                <a:gd name="T4" fmla="*/ 2 w 3"/>
                <a:gd name="T5" fmla="*/ 0 h 4"/>
                <a:gd name="T6" fmla="*/ 0 w 3"/>
                <a:gd name="T7" fmla="*/ 0 h 4"/>
                <a:gd name="T8" fmla="*/ 3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1" name="Freeform 2529"/>
            <p:cNvSpPr>
              <a:spLocks/>
            </p:cNvSpPr>
            <p:nvPr/>
          </p:nvSpPr>
          <p:spPr bwMode="auto">
            <a:xfrm>
              <a:off x="2705" y="1980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2" name="Freeform 2530"/>
            <p:cNvSpPr>
              <a:spLocks/>
            </p:cNvSpPr>
            <p:nvPr/>
          </p:nvSpPr>
          <p:spPr bwMode="auto">
            <a:xfrm>
              <a:off x="2705" y="2011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3" name="Freeform 2531"/>
            <p:cNvSpPr>
              <a:spLocks/>
            </p:cNvSpPr>
            <p:nvPr/>
          </p:nvSpPr>
          <p:spPr bwMode="auto">
            <a:xfrm>
              <a:off x="2735" y="1980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4" name="Freeform 2532"/>
            <p:cNvSpPr>
              <a:spLocks/>
            </p:cNvSpPr>
            <p:nvPr/>
          </p:nvSpPr>
          <p:spPr bwMode="auto">
            <a:xfrm>
              <a:off x="2735" y="198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5" name="Freeform 2533"/>
            <p:cNvSpPr>
              <a:spLocks/>
            </p:cNvSpPr>
            <p:nvPr/>
          </p:nvSpPr>
          <p:spPr bwMode="auto">
            <a:xfrm>
              <a:off x="2764" y="2011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6" name="Freeform 2534"/>
            <p:cNvSpPr>
              <a:spLocks/>
            </p:cNvSpPr>
            <p:nvPr/>
          </p:nvSpPr>
          <p:spPr bwMode="auto">
            <a:xfrm>
              <a:off x="2825" y="2011"/>
              <a:ext cx="31" cy="32"/>
            </a:xfrm>
            <a:custGeom>
              <a:avLst/>
              <a:gdLst>
                <a:gd name="T0" fmla="*/ 4 w 59"/>
                <a:gd name="T1" fmla="*/ 0 h 57"/>
                <a:gd name="T2" fmla="*/ 4 w 59"/>
                <a:gd name="T3" fmla="*/ 1 h 57"/>
                <a:gd name="T4" fmla="*/ 4 w 59"/>
                <a:gd name="T5" fmla="*/ 2 h 57"/>
                <a:gd name="T6" fmla="*/ 4 w 59"/>
                <a:gd name="T7" fmla="*/ 3 h 57"/>
                <a:gd name="T8" fmla="*/ 3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3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4 w 59"/>
                <a:gd name="T27" fmla="*/ 0 h 57"/>
                <a:gd name="T28" fmla="*/ 4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7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" name="Freeform 2535"/>
            <p:cNvSpPr>
              <a:spLocks/>
            </p:cNvSpPr>
            <p:nvPr/>
          </p:nvSpPr>
          <p:spPr bwMode="auto">
            <a:xfrm>
              <a:off x="2794" y="2011"/>
              <a:ext cx="32" cy="32"/>
            </a:xfrm>
            <a:custGeom>
              <a:avLst/>
              <a:gdLst>
                <a:gd name="T0" fmla="*/ 6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4 w 57"/>
                <a:gd name="T25" fmla="*/ 4 h 57"/>
                <a:gd name="T26" fmla="*/ 6 w 57"/>
                <a:gd name="T27" fmla="*/ 6 h 57"/>
                <a:gd name="T28" fmla="*/ 6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4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0"/>
                  </a:lnTo>
                  <a:lnTo>
                    <a:pt x="19" y="36"/>
                  </a:lnTo>
                  <a:lnTo>
                    <a:pt x="27" y="44"/>
                  </a:lnTo>
                  <a:lnTo>
                    <a:pt x="37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" name="Freeform 2536"/>
            <p:cNvSpPr>
              <a:spLocks/>
            </p:cNvSpPr>
            <p:nvPr/>
          </p:nvSpPr>
          <p:spPr bwMode="auto">
            <a:xfrm>
              <a:off x="2825" y="2040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9" name="Freeform 2537"/>
            <p:cNvSpPr>
              <a:spLocks/>
            </p:cNvSpPr>
            <p:nvPr/>
          </p:nvSpPr>
          <p:spPr bwMode="auto">
            <a:xfrm>
              <a:off x="2794" y="1980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7" y="10"/>
                  </a:lnTo>
                  <a:lnTo>
                    <a:pt x="19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0" name="Freeform 2538"/>
            <p:cNvSpPr>
              <a:spLocks/>
            </p:cNvSpPr>
            <p:nvPr/>
          </p:nvSpPr>
          <p:spPr bwMode="auto">
            <a:xfrm>
              <a:off x="2794" y="2011"/>
              <a:ext cx="3" cy="1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1" name="Freeform 2539"/>
            <p:cNvSpPr>
              <a:spLocks/>
            </p:cNvSpPr>
            <p:nvPr/>
          </p:nvSpPr>
          <p:spPr bwMode="auto">
            <a:xfrm>
              <a:off x="2825" y="1980"/>
              <a:ext cx="31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3 w 59"/>
                <a:gd name="T7" fmla="*/ 2 h 57"/>
                <a:gd name="T8" fmla="*/ 4 w 59"/>
                <a:gd name="T9" fmla="*/ 3 h 57"/>
                <a:gd name="T10" fmla="*/ 4 w 59"/>
                <a:gd name="T11" fmla="*/ 4 h 57"/>
                <a:gd name="T12" fmla="*/ 4 w 59"/>
                <a:gd name="T13" fmla="*/ 5 h 57"/>
                <a:gd name="T14" fmla="*/ 4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2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2" name="Freeform 2540"/>
            <p:cNvSpPr>
              <a:spLocks/>
            </p:cNvSpPr>
            <p:nvPr/>
          </p:nvSpPr>
          <p:spPr bwMode="auto">
            <a:xfrm>
              <a:off x="2825" y="198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3" name="Freeform 2541"/>
            <p:cNvSpPr>
              <a:spLocks/>
            </p:cNvSpPr>
            <p:nvPr/>
          </p:nvSpPr>
          <p:spPr bwMode="auto">
            <a:xfrm>
              <a:off x="2852" y="2011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4" name="Freeform 2542"/>
            <p:cNvSpPr>
              <a:spLocks/>
            </p:cNvSpPr>
            <p:nvPr/>
          </p:nvSpPr>
          <p:spPr bwMode="auto">
            <a:xfrm>
              <a:off x="2912" y="2011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5" name="Freeform 2543"/>
            <p:cNvSpPr>
              <a:spLocks/>
            </p:cNvSpPr>
            <p:nvPr/>
          </p:nvSpPr>
          <p:spPr bwMode="auto">
            <a:xfrm>
              <a:off x="2882" y="2011"/>
              <a:ext cx="30" cy="32"/>
            </a:xfrm>
            <a:custGeom>
              <a:avLst/>
              <a:gdLst>
                <a:gd name="T0" fmla="*/ 4 w 58"/>
                <a:gd name="T1" fmla="*/ 6 h 57"/>
                <a:gd name="T2" fmla="*/ 3 w 58"/>
                <a:gd name="T3" fmla="*/ 6 h 57"/>
                <a:gd name="T4" fmla="*/ 2 w 58"/>
                <a:gd name="T5" fmla="*/ 4 h 57"/>
                <a:gd name="T6" fmla="*/ 2 w 58"/>
                <a:gd name="T7" fmla="*/ 4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2 w 58"/>
                <a:gd name="T23" fmla="*/ 4 h 57"/>
                <a:gd name="T24" fmla="*/ 3 w 58"/>
                <a:gd name="T25" fmla="*/ 4 h 57"/>
                <a:gd name="T26" fmla="*/ 4 w 58"/>
                <a:gd name="T27" fmla="*/ 6 h 57"/>
                <a:gd name="T28" fmla="*/ 4 w 58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3"/>
                  </a:lnTo>
                  <a:lnTo>
                    <a:pt x="25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2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6" name="Freeform 2544"/>
            <p:cNvSpPr>
              <a:spLocks/>
            </p:cNvSpPr>
            <p:nvPr/>
          </p:nvSpPr>
          <p:spPr bwMode="auto">
            <a:xfrm>
              <a:off x="2912" y="2040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" name="Freeform 2545"/>
            <p:cNvSpPr>
              <a:spLocks/>
            </p:cNvSpPr>
            <p:nvPr/>
          </p:nvSpPr>
          <p:spPr bwMode="auto">
            <a:xfrm>
              <a:off x="2882" y="1980"/>
              <a:ext cx="30" cy="31"/>
            </a:xfrm>
            <a:custGeom>
              <a:avLst/>
              <a:gdLst>
                <a:gd name="T0" fmla="*/ 0 w 58"/>
                <a:gd name="T1" fmla="*/ 5 h 57"/>
                <a:gd name="T2" fmla="*/ 1 w 58"/>
                <a:gd name="T3" fmla="*/ 4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4 w 58"/>
                <a:gd name="T13" fmla="*/ 0 h 57"/>
                <a:gd name="T14" fmla="*/ 4 w 58"/>
                <a:gd name="T15" fmla="*/ 1 h 57"/>
                <a:gd name="T16" fmla="*/ 3 w 58"/>
                <a:gd name="T17" fmla="*/ 1 h 57"/>
                <a:gd name="T18" fmla="*/ 2 w 58"/>
                <a:gd name="T19" fmla="*/ 2 h 57"/>
                <a:gd name="T20" fmla="*/ 1 w 58"/>
                <a:gd name="T21" fmla="*/ 3 h 57"/>
                <a:gd name="T22" fmla="*/ 1 w 58"/>
                <a:gd name="T23" fmla="*/ 3 h 57"/>
                <a:gd name="T24" fmla="*/ 1 w 58"/>
                <a:gd name="T25" fmla="*/ 4 h 57"/>
                <a:gd name="T26" fmla="*/ 1 w 58"/>
                <a:gd name="T27" fmla="*/ 5 h 57"/>
                <a:gd name="T28" fmla="*/ 0 w 58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7" y="4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0"/>
                  </a:lnTo>
                  <a:lnTo>
                    <a:pt x="22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" name="Freeform 2546"/>
            <p:cNvSpPr>
              <a:spLocks/>
            </p:cNvSpPr>
            <p:nvPr/>
          </p:nvSpPr>
          <p:spPr bwMode="auto">
            <a:xfrm>
              <a:off x="2882" y="2011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" name="Freeform 2547"/>
            <p:cNvSpPr>
              <a:spLocks/>
            </p:cNvSpPr>
            <p:nvPr/>
          </p:nvSpPr>
          <p:spPr bwMode="auto">
            <a:xfrm>
              <a:off x="2912" y="1980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" name="Freeform 2548"/>
            <p:cNvSpPr>
              <a:spLocks/>
            </p:cNvSpPr>
            <p:nvPr/>
          </p:nvSpPr>
          <p:spPr bwMode="auto">
            <a:xfrm>
              <a:off x="2912" y="198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1" name="Freeform 2549"/>
            <p:cNvSpPr>
              <a:spLocks/>
            </p:cNvSpPr>
            <p:nvPr/>
          </p:nvSpPr>
          <p:spPr bwMode="auto">
            <a:xfrm>
              <a:off x="2941" y="2011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2" name="Freeform 2550"/>
            <p:cNvSpPr>
              <a:spLocks/>
            </p:cNvSpPr>
            <p:nvPr/>
          </p:nvSpPr>
          <p:spPr bwMode="auto">
            <a:xfrm>
              <a:off x="2912" y="2069"/>
              <a:ext cx="32" cy="31"/>
            </a:xfrm>
            <a:custGeom>
              <a:avLst/>
              <a:gdLst>
                <a:gd name="T0" fmla="*/ 5 w 59"/>
                <a:gd name="T1" fmla="*/ 0 h 58"/>
                <a:gd name="T2" fmla="*/ 5 w 59"/>
                <a:gd name="T3" fmla="*/ 1 h 58"/>
                <a:gd name="T4" fmla="*/ 5 w 59"/>
                <a:gd name="T5" fmla="*/ 2 h 58"/>
                <a:gd name="T6" fmla="*/ 4 w 59"/>
                <a:gd name="T7" fmla="*/ 3 h 58"/>
                <a:gd name="T8" fmla="*/ 4 w 59"/>
                <a:gd name="T9" fmla="*/ 3 h 58"/>
                <a:gd name="T10" fmla="*/ 2 w 59"/>
                <a:gd name="T11" fmla="*/ 4 h 58"/>
                <a:gd name="T12" fmla="*/ 1 w 59"/>
                <a:gd name="T13" fmla="*/ 5 h 58"/>
                <a:gd name="T14" fmla="*/ 0 w 59"/>
                <a:gd name="T15" fmla="*/ 4 h 58"/>
                <a:gd name="T16" fmla="*/ 2 w 59"/>
                <a:gd name="T17" fmla="*/ 4 h 58"/>
                <a:gd name="T18" fmla="*/ 3 w 59"/>
                <a:gd name="T19" fmla="*/ 3 h 58"/>
                <a:gd name="T20" fmla="*/ 4 w 59"/>
                <a:gd name="T21" fmla="*/ 2 h 58"/>
                <a:gd name="T22" fmla="*/ 4 w 59"/>
                <a:gd name="T23" fmla="*/ 2 h 58"/>
                <a:gd name="T24" fmla="*/ 4 w 59"/>
                <a:gd name="T25" fmla="*/ 1 h 58"/>
                <a:gd name="T26" fmla="*/ 5 w 59"/>
                <a:gd name="T27" fmla="*/ 0 h 58"/>
                <a:gd name="T28" fmla="*/ 5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8" y="34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0" y="49"/>
                  </a:lnTo>
                  <a:lnTo>
                    <a:pt x="36" y="37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3" name="Freeform 2551"/>
            <p:cNvSpPr>
              <a:spLocks/>
            </p:cNvSpPr>
            <p:nvPr/>
          </p:nvSpPr>
          <p:spPr bwMode="auto">
            <a:xfrm>
              <a:off x="2882" y="2069"/>
              <a:ext cx="30" cy="31"/>
            </a:xfrm>
            <a:custGeom>
              <a:avLst/>
              <a:gdLst>
                <a:gd name="T0" fmla="*/ 4 w 58"/>
                <a:gd name="T1" fmla="*/ 5 h 58"/>
                <a:gd name="T2" fmla="*/ 3 w 58"/>
                <a:gd name="T3" fmla="*/ 4 h 58"/>
                <a:gd name="T4" fmla="*/ 2 w 58"/>
                <a:gd name="T5" fmla="*/ 4 h 58"/>
                <a:gd name="T6" fmla="*/ 2 w 58"/>
                <a:gd name="T7" fmla="*/ 3 h 58"/>
                <a:gd name="T8" fmla="*/ 1 w 58"/>
                <a:gd name="T9" fmla="*/ 2 h 58"/>
                <a:gd name="T10" fmla="*/ 1 w 58"/>
                <a:gd name="T11" fmla="*/ 1 h 58"/>
                <a:gd name="T12" fmla="*/ 0 w 58"/>
                <a:gd name="T13" fmla="*/ 0 h 58"/>
                <a:gd name="T14" fmla="*/ 1 w 58"/>
                <a:gd name="T15" fmla="*/ 0 h 58"/>
                <a:gd name="T16" fmla="*/ 1 w 58"/>
                <a:gd name="T17" fmla="*/ 1 h 58"/>
                <a:gd name="T18" fmla="*/ 1 w 58"/>
                <a:gd name="T19" fmla="*/ 2 h 58"/>
                <a:gd name="T20" fmla="*/ 2 w 58"/>
                <a:gd name="T21" fmla="*/ 3 h 58"/>
                <a:gd name="T22" fmla="*/ 2 w 58"/>
                <a:gd name="T23" fmla="*/ 4 h 58"/>
                <a:gd name="T24" fmla="*/ 3 w 58"/>
                <a:gd name="T25" fmla="*/ 4 h 58"/>
                <a:gd name="T26" fmla="*/ 4 w 58"/>
                <a:gd name="T27" fmla="*/ 4 h 58"/>
                <a:gd name="T28" fmla="*/ 4 w 58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58"/>
                  </a:moveTo>
                  <a:lnTo>
                    <a:pt x="35" y="53"/>
                  </a:lnTo>
                  <a:lnTo>
                    <a:pt x="25" y="49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2" y="37"/>
                  </a:lnTo>
                  <a:lnTo>
                    <a:pt x="29" y="44"/>
                  </a:lnTo>
                  <a:lnTo>
                    <a:pt x="38" y="49"/>
                  </a:lnTo>
                  <a:lnTo>
                    <a:pt x="58" y="53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4" name="Freeform 2552"/>
            <p:cNvSpPr>
              <a:spLocks/>
            </p:cNvSpPr>
            <p:nvPr/>
          </p:nvSpPr>
          <p:spPr bwMode="auto">
            <a:xfrm>
              <a:off x="2912" y="209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5" name="Freeform 2553"/>
            <p:cNvSpPr>
              <a:spLocks/>
            </p:cNvSpPr>
            <p:nvPr/>
          </p:nvSpPr>
          <p:spPr bwMode="auto">
            <a:xfrm>
              <a:off x="2882" y="2040"/>
              <a:ext cx="30" cy="29"/>
            </a:xfrm>
            <a:custGeom>
              <a:avLst/>
              <a:gdLst>
                <a:gd name="T0" fmla="*/ 0 w 58"/>
                <a:gd name="T1" fmla="*/ 4 h 57"/>
                <a:gd name="T2" fmla="*/ 1 w 58"/>
                <a:gd name="T3" fmla="*/ 3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4 w 58"/>
                <a:gd name="T13" fmla="*/ 0 h 57"/>
                <a:gd name="T14" fmla="*/ 4 w 58"/>
                <a:gd name="T15" fmla="*/ 1 h 57"/>
                <a:gd name="T16" fmla="*/ 3 w 58"/>
                <a:gd name="T17" fmla="*/ 1 h 57"/>
                <a:gd name="T18" fmla="*/ 2 w 58"/>
                <a:gd name="T19" fmla="*/ 2 h 57"/>
                <a:gd name="T20" fmla="*/ 1 w 58"/>
                <a:gd name="T21" fmla="*/ 2 h 57"/>
                <a:gd name="T22" fmla="*/ 1 w 58"/>
                <a:gd name="T23" fmla="*/ 3 h 57"/>
                <a:gd name="T24" fmla="*/ 1 w 58"/>
                <a:gd name="T25" fmla="*/ 3 h 57"/>
                <a:gd name="T26" fmla="*/ 1 w 58"/>
                <a:gd name="T27" fmla="*/ 4 h 57"/>
                <a:gd name="T28" fmla="*/ 0 w 58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7" y="5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1"/>
                  </a:lnTo>
                  <a:lnTo>
                    <a:pt x="22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6" name="Freeform 2554"/>
            <p:cNvSpPr>
              <a:spLocks/>
            </p:cNvSpPr>
            <p:nvPr/>
          </p:nvSpPr>
          <p:spPr bwMode="auto">
            <a:xfrm>
              <a:off x="2882" y="2069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" name="Freeform 2555"/>
            <p:cNvSpPr>
              <a:spLocks/>
            </p:cNvSpPr>
            <p:nvPr/>
          </p:nvSpPr>
          <p:spPr bwMode="auto">
            <a:xfrm>
              <a:off x="2912" y="2040"/>
              <a:ext cx="32" cy="29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3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3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" name="Freeform 2556"/>
            <p:cNvSpPr>
              <a:spLocks/>
            </p:cNvSpPr>
            <p:nvPr/>
          </p:nvSpPr>
          <p:spPr bwMode="auto">
            <a:xfrm>
              <a:off x="2912" y="2040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" name="Freeform 2557"/>
            <p:cNvSpPr>
              <a:spLocks/>
            </p:cNvSpPr>
            <p:nvPr/>
          </p:nvSpPr>
          <p:spPr bwMode="auto">
            <a:xfrm>
              <a:off x="2941" y="2069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0" name="Freeform 2558"/>
            <p:cNvSpPr>
              <a:spLocks/>
            </p:cNvSpPr>
            <p:nvPr/>
          </p:nvSpPr>
          <p:spPr bwMode="auto">
            <a:xfrm>
              <a:off x="2912" y="2128"/>
              <a:ext cx="32" cy="31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1" name="Freeform 2559"/>
            <p:cNvSpPr>
              <a:spLocks/>
            </p:cNvSpPr>
            <p:nvPr/>
          </p:nvSpPr>
          <p:spPr bwMode="auto">
            <a:xfrm>
              <a:off x="2882" y="2128"/>
              <a:ext cx="30" cy="31"/>
            </a:xfrm>
            <a:custGeom>
              <a:avLst/>
              <a:gdLst>
                <a:gd name="T0" fmla="*/ 4 w 58"/>
                <a:gd name="T1" fmla="*/ 5 h 57"/>
                <a:gd name="T2" fmla="*/ 3 w 58"/>
                <a:gd name="T3" fmla="*/ 5 h 57"/>
                <a:gd name="T4" fmla="*/ 2 w 58"/>
                <a:gd name="T5" fmla="*/ 4 h 57"/>
                <a:gd name="T6" fmla="*/ 2 w 58"/>
                <a:gd name="T7" fmla="*/ 4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2 w 58"/>
                <a:gd name="T23" fmla="*/ 4 h 57"/>
                <a:gd name="T24" fmla="*/ 3 w 58"/>
                <a:gd name="T25" fmla="*/ 4 h 57"/>
                <a:gd name="T26" fmla="*/ 4 w 58"/>
                <a:gd name="T27" fmla="*/ 5 h 57"/>
                <a:gd name="T28" fmla="*/ 4 w 58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3"/>
                  </a:lnTo>
                  <a:lnTo>
                    <a:pt x="25" y="48"/>
                  </a:lnTo>
                  <a:lnTo>
                    <a:pt x="17" y="40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2" y="36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2" name="Freeform 2560"/>
            <p:cNvSpPr>
              <a:spLocks/>
            </p:cNvSpPr>
            <p:nvPr/>
          </p:nvSpPr>
          <p:spPr bwMode="auto">
            <a:xfrm>
              <a:off x="2912" y="2157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3" name="Freeform 2561"/>
            <p:cNvSpPr>
              <a:spLocks/>
            </p:cNvSpPr>
            <p:nvPr/>
          </p:nvSpPr>
          <p:spPr bwMode="auto">
            <a:xfrm>
              <a:off x="2882" y="2097"/>
              <a:ext cx="30" cy="31"/>
            </a:xfrm>
            <a:custGeom>
              <a:avLst/>
              <a:gdLst>
                <a:gd name="T0" fmla="*/ 0 w 58"/>
                <a:gd name="T1" fmla="*/ 5 h 57"/>
                <a:gd name="T2" fmla="*/ 1 w 58"/>
                <a:gd name="T3" fmla="*/ 4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4 w 58"/>
                <a:gd name="T13" fmla="*/ 0 h 57"/>
                <a:gd name="T14" fmla="*/ 4 w 58"/>
                <a:gd name="T15" fmla="*/ 1 h 57"/>
                <a:gd name="T16" fmla="*/ 3 w 58"/>
                <a:gd name="T17" fmla="*/ 1 h 57"/>
                <a:gd name="T18" fmla="*/ 2 w 58"/>
                <a:gd name="T19" fmla="*/ 2 h 57"/>
                <a:gd name="T20" fmla="*/ 1 w 58"/>
                <a:gd name="T21" fmla="*/ 3 h 57"/>
                <a:gd name="T22" fmla="*/ 1 w 58"/>
                <a:gd name="T23" fmla="*/ 3 h 57"/>
                <a:gd name="T24" fmla="*/ 1 w 58"/>
                <a:gd name="T25" fmla="*/ 4 h 57"/>
                <a:gd name="T26" fmla="*/ 1 w 58"/>
                <a:gd name="T27" fmla="*/ 5 h 57"/>
                <a:gd name="T28" fmla="*/ 0 w 58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4"/>
                  </a:lnTo>
                  <a:lnTo>
                    <a:pt x="9" y="25"/>
                  </a:lnTo>
                  <a:lnTo>
                    <a:pt x="17" y="18"/>
                  </a:lnTo>
                  <a:lnTo>
                    <a:pt x="37" y="4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0"/>
                  </a:lnTo>
                  <a:lnTo>
                    <a:pt x="22" y="22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4" name="Freeform 2562"/>
            <p:cNvSpPr>
              <a:spLocks/>
            </p:cNvSpPr>
            <p:nvPr/>
          </p:nvSpPr>
          <p:spPr bwMode="auto">
            <a:xfrm>
              <a:off x="2882" y="2128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5" name="Freeform 2563"/>
            <p:cNvSpPr>
              <a:spLocks/>
            </p:cNvSpPr>
            <p:nvPr/>
          </p:nvSpPr>
          <p:spPr bwMode="auto">
            <a:xfrm>
              <a:off x="2912" y="2097"/>
              <a:ext cx="32" cy="31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5 h 57"/>
                <a:gd name="T14" fmla="*/ 5 w 59"/>
                <a:gd name="T15" fmla="*/ 5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6" name="Freeform 2564"/>
            <p:cNvSpPr>
              <a:spLocks/>
            </p:cNvSpPr>
            <p:nvPr/>
          </p:nvSpPr>
          <p:spPr bwMode="auto">
            <a:xfrm>
              <a:off x="2912" y="2097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" name="Freeform 2565"/>
            <p:cNvSpPr>
              <a:spLocks/>
            </p:cNvSpPr>
            <p:nvPr/>
          </p:nvSpPr>
          <p:spPr bwMode="auto">
            <a:xfrm>
              <a:off x="2941" y="2128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" name="Freeform 2566"/>
            <p:cNvSpPr>
              <a:spLocks/>
            </p:cNvSpPr>
            <p:nvPr/>
          </p:nvSpPr>
          <p:spPr bwMode="auto">
            <a:xfrm>
              <a:off x="2912" y="2186"/>
              <a:ext cx="32" cy="31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5 h 57"/>
                <a:gd name="T12" fmla="*/ 1 w 59"/>
                <a:gd name="T13" fmla="*/ 5 h 57"/>
                <a:gd name="T14" fmla="*/ 0 w 59"/>
                <a:gd name="T15" fmla="*/ 5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9" name="Freeform 2567"/>
            <p:cNvSpPr>
              <a:spLocks/>
            </p:cNvSpPr>
            <p:nvPr/>
          </p:nvSpPr>
          <p:spPr bwMode="auto">
            <a:xfrm>
              <a:off x="2882" y="2186"/>
              <a:ext cx="30" cy="31"/>
            </a:xfrm>
            <a:custGeom>
              <a:avLst/>
              <a:gdLst>
                <a:gd name="T0" fmla="*/ 4 w 58"/>
                <a:gd name="T1" fmla="*/ 5 h 57"/>
                <a:gd name="T2" fmla="*/ 3 w 58"/>
                <a:gd name="T3" fmla="*/ 5 h 57"/>
                <a:gd name="T4" fmla="*/ 2 w 58"/>
                <a:gd name="T5" fmla="*/ 4 h 57"/>
                <a:gd name="T6" fmla="*/ 2 w 58"/>
                <a:gd name="T7" fmla="*/ 4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2 w 58"/>
                <a:gd name="T23" fmla="*/ 4 h 57"/>
                <a:gd name="T24" fmla="*/ 3 w 58"/>
                <a:gd name="T25" fmla="*/ 4 h 57"/>
                <a:gd name="T26" fmla="*/ 4 w 58"/>
                <a:gd name="T27" fmla="*/ 5 h 57"/>
                <a:gd name="T28" fmla="*/ 4 w 58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3"/>
                  </a:lnTo>
                  <a:lnTo>
                    <a:pt x="25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2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0" name="Freeform 2568"/>
            <p:cNvSpPr>
              <a:spLocks/>
            </p:cNvSpPr>
            <p:nvPr/>
          </p:nvSpPr>
          <p:spPr bwMode="auto">
            <a:xfrm>
              <a:off x="2912" y="2215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1" name="Freeform 2569"/>
            <p:cNvSpPr>
              <a:spLocks/>
            </p:cNvSpPr>
            <p:nvPr/>
          </p:nvSpPr>
          <p:spPr bwMode="auto">
            <a:xfrm>
              <a:off x="2882" y="2156"/>
              <a:ext cx="30" cy="30"/>
            </a:xfrm>
            <a:custGeom>
              <a:avLst/>
              <a:gdLst>
                <a:gd name="T0" fmla="*/ 0 w 58"/>
                <a:gd name="T1" fmla="*/ 4 h 57"/>
                <a:gd name="T2" fmla="*/ 1 w 58"/>
                <a:gd name="T3" fmla="*/ 4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4 w 58"/>
                <a:gd name="T13" fmla="*/ 0 h 57"/>
                <a:gd name="T14" fmla="*/ 4 w 58"/>
                <a:gd name="T15" fmla="*/ 1 h 57"/>
                <a:gd name="T16" fmla="*/ 3 w 58"/>
                <a:gd name="T17" fmla="*/ 1 h 57"/>
                <a:gd name="T18" fmla="*/ 2 w 58"/>
                <a:gd name="T19" fmla="*/ 2 h 57"/>
                <a:gd name="T20" fmla="*/ 1 w 58"/>
                <a:gd name="T21" fmla="*/ 2 h 57"/>
                <a:gd name="T22" fmla="*/ 1 w 58"/>
                <a:gd name="T23" fmla="*/ 3 h 57"/>
                <a:gd name="T24" fmla="*/ 1 w 58"/>
                <a:gd name="T25" fmla="*/ 4 h 57"/>
                <a:gd name="T26" fmla="*/ 1 w 58"/>
                <a:gd name="T27" fmla="*/ 4 h 57"/>
                <a:gd name="T28" fmla="*/ 0 w 58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7" y="5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1"/>
                  </a:lnTo>
                  <a:lnTo>
                    <a:pt x="22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2" name="Freeform 2570"/>
            <p:cNvSpPr>
              <a:spLocks/>
            </p:cNvSpPr>
            <p:nvPr/>
          </p:nvSpPr>
          <p:spPr bwMode="auto">
            <a:xfrm>
              <a:off x="2882" y="2186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3" name="Freeform 2571"/>
            <p:cNvSpPr>
              <a:spLocks/>
            </p:cNvSpPr>
            <p:nvPr/>
          </p:nvSpPr>
          <p:spPr bwMode="auto">
            <a:xfrm>
              <a:off x="2912" y="2156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4" name="Freeform 2572"/>
            <p:cNvSpPr>
              <a:spLocks/>
            </p:cNvSpPr>
            <p:nvPr/>
          </p:nvSpPr>
          <p:spPr bwMode="auto">
            <a:xfrm>
              <a:off x="2912" y="2156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5" name="Freeform 2573"/>
            <p:cNvSpPr>
              <a:spLocks/>
            </p:cNvSpPr>
            <p:nvPr/>
          </p:nvSpPr>
          <p:spPr bwMode="auto">
            <a:xfrm>
              <a:off x="2941" y="2186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6" name="Freeform 2574"/>
            <p:cNvSpPr>
              <a:spLocks/>
            </p:cNvSpPr>
            <p:nvPr/>
          </p:nvSpPr>
          <p:spPr bwMode="auto">
            <a:xfrm>
              <a:off x="2912" y="2245"/>
              <a:ext cx="32" cy="30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3 h 57"/>
                <a:gd name="T10" fmla="*/ 2 w 59"/>
                <a:gd name="T11" fmla="*/ 4 h 57"/>
                <a:gd name="T12" fmla="*/ 1 w 59"/>
                <a:gd name="T13" fmla="*/ 4 h 57"/>
                <a:gd name="T14" fmla="*/ 0 w 59"/>
                <a:gd name="T15" fmla="*/ 4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2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7" name="Freeform 2575"/>
            <p:cNvSpPr>
              <a:spLocks/>
            </p:cNvSpPr>
            <p:nvPr/>
          </p:nvSpPr>
          <p:spPr bwMode="auto">
            <a:xfrm>
              <a:off x="2882" y="2245"/>
              <a:ext cx="30" cy="30"/>
            </a:xfrm>
            <a:custGeom>
              <a:avLst/>
              <a:gdLst>
                <a:gd name="T0" fmla="*/ 4 w 58"/>
                <a:gd name="T1" fmla="*/ 4 h 57"/>
                <a:gd name="T2" fmla="*/ 3 w 58"/>
                <a:gd name="T3" fmla="*/ 4 h 57"/>
                <a:gd name="T4" fmla="*/ 2 w 58"/>
                <a:gd name="T5" fmla="*/ 4 h 57"/>
                <a:gd name="T6" fmla="*/ 2 w 58"/>
                <a:gd name="T7" fmla="*/ 3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2 w 58"/>
                <a:gd name="T23" fmla="*/ 3 h 57"/>
                <a:gd name="T24" fmla="*/ 3 w 58"/>
                <a:gd name="T25" fmla="*/ 4 h 57"/>
                <a:gd name="T26" fmla="*/ 4 w 58"/>
                <a:gd name="T27" fmla="*/ 4 h 57"/>
                <a:gd name="T28" fmla="*/ 4 w 58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2"/>
                  </a:lnTo>
                  <a:lnTo>
                    <a:pt x="25" y="48"/>
                  </a:lnTo>
                  <a:lnTo>
                    <a:pt x="17" y="40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2" y="36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8" y="52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" name="Freeform 2576"/>
            <p:cNvSpPr>
              <a:spLocks/>
            </p:cNvSpPr>
            <p:nvPr/>
          </p:nvSpPr>
          <p:spPr bwMode="auto">
            <a:xfrm>
              <a:off x="2912" y="2273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" name="Freeform 2577"/>
            <p:cNvSpPr>
              <a:spLocks/>
            </p:cNvSpPr>
            <p:nvPr/>
          </p:nvSpPr>
          <p:spPr bwMode="auto">
            <a:xfrm>
              <a:off x="2882" y="2213"/>
              <a:ext cx="30" cy="32"/>
            </a:xfrm>
            <a:custGeom>
              <a:avLst/>
              <a:gdLst>
                <a:gd name="T0" fmla="*/ 0 w 58"/>
                <a:gd name="T1" fmla="*/ 6 h 58"/>
                <a:gd name="T2" fmla="*/ 1 w 58"/>
                <a:gd name="T3" fmla="*/ 4 h 58"/>
                <a:gd name="T4" fmla="*/ 1 w 58"/>
                <a:gd name="T5" fmla="*/ 3 h 58"/>
                <a:gd name="T6" fmla="*/ 1 w 58"/>
                <a:gd name="T7" fmla="*/ 2 h 58"/>
                <a:gd name="T8" fmla="*/ 2 w 58"/>
                <a:gd name="T9" fmla="*/ 2 h 58"/>
                <a:gd name="T10" fmla="*/ 3 w 58"/>
                <a:gd name="T11" fmla="*/ 1 h 58"/>
                <a:gd name="T12" fmla="*/ 4 w 58"/>
                <a:gd name="T13" fmla="*/ 0 h 58"/>
                <a:gd name="T14" fmla="*/ 4 w 58"/>
                <a:gd name="T15" fmla="*/ 1 h 58"/>
                <a:gd name="T16" fmla="*/ 3 w 58"/>
                <a:gd name="T17" fmla="*/ 1 h 58"/>
                <a:gd name="T18" fmla="*/ 2 w 58"/>
                <a:gd name="T19" fmla="*/ 2 h 58"/>
                <a:gd name="T20" fmla="*/ 1 w 58"/>
                <a:gd name="T21" fmla="*/ 3 h 58"/>
                <a:gd name="T22" fmla="*/ 1 w 58"/>
                <a:gd name="T23" fmla="*/ 4 h 58"/>
                <a:gd name="T24" fmla="*/ 1 w 58"/>
                <a:gd name="T25" fmla="*/ 4 h 58"/>
                <a:gd name="T26" fmla="*/ 1 w 58"/>
                <a:gd name="T27" fmla="*/ 6 h 58"/>
                <a:gd name="T28" fmla="*/ 0 w 58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0" y="58"/>
                  </a:moveTo>
                  <a:lnTo>
                    <a:pt x="2" y="46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7" y="5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1"/>
                  </a:lnTo>
                  <a:lnTo>
                    <a:pt x="22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9"/>
                  </a:lnTo>
                  <a:lnTo>
                    <a:pt x="5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" name="Freeform 2578"/>
            <p:cNvSpPr>
              <a:spLocks/>
            </p:cNvSpPr>
            <p:nvPr/>
          </p:nvSpPr>
          <p:spPr bwMode="auto">
            <a:xfrm>
              <a:off x="2882" y="2245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" name="Freeform 2579"/>
            <p:cNvSpPr>
              <a:spLocks/>
            </p:cNvSpPr>
            <p:nvPr/>
          </p:nvSpPr>
          <p:spPr bwMode="auto">
            <a:xfrm>
              <a:off x="2912" y="2213"/>
              <a:ext cx="32" cy="32"/>
            </a:xfrm>
            <a:custGeom>
              <a:avLst/>
              <a:gdLst>
                <a:gd name="T0" fmla="*/ 1 w 59"/>
                <a:gd name="T1" fmla="*/ 0 h 58"/>
                <a:gd name="T2" fmla="*/ 2 w 59"/>
                <a:gd name="T3" fmla="*/ 1 h 58"/>
                <a:gd name="T4" fmla="*/ 3 w 59"/>
                <a:gd name="T5" fmla="*/ 1 h 58"/>
                <a:gd name="T6" fmla="*/ 4 w 59"/>
                <a:gd name="T7" fmla="*/ 2 h 58"/>
                <a:gd name="T8" fmla="*/ 5 w 59"/>
                <a:gd name="T9" fmla="*/ 3 h 58"/>
                <a:gd name="T10" fmla="*/ 5 w 59"/>
                <a:gd name="T11" fmla="*/ 4 h 58"/>
                <a:gd name="T12" fmla="*/ 5 w 59"/>
                <a:gd name="T13" fmla="*/ 6 h 58"/>
                <a:gd name="T14" fmla="*/ 5 w 59"/>
                <a:gd name="T15" fmla="*/ 6 h 58"/>
                <a:gd name="T16" fmla="*/ 4 w 59"/>
                <a:gd name="T17" fmla="*/ 4 h 58"/>
                <a:gd name="T18" fmla="*/ 4 w 59"/>
                <a:gd name="T19" fmla="*/ 4 h 58"/>
                <a:gd name="T20" fmla="*/ 3 w 59"/>
                <a:gd name="T21" fmla="*/ 2 h 58"/>
                <a:gd name="T22" fmla="*/ 3 w 59"/>
                <a:gd name="T23" fmla="*/ 1 h 58"/>
                <a:gd name="T24" fmla="*/ 2 w 59"/>
                <a:gd name="T25" fmla="*/ 1 h 58"/>
                <a:gd name="T26" fmla="*/ 0 w 59"/>
                <a:gd name="T27" fmla="*/ 1 h 58"/>
                <a:gd name="T28" fmla="*/ 1 w 59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8">
                  <a:moveTo>
                    <a:pt x="2" y="0"/>
                  </a:moveTo>
                  <a:lnTo>
                    <a:pt x="23" y="5"/>
                  </a:lnTo>
                  <a:lnTo>
                    <a:pt x="33" y="11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9" y="58"/>
                  </a:lnTo>
                  <a:lnTo>
                    <a:pt x="53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9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" name="Freeform 2580"/>
            <p:cNvSpPr>
              <a:spLocks/>
            </p:cNvSpPr>
            <p:nvPr/>
          </p:nvSpPr>
          <p:spPr bwMode="auto">
            <a:xfrm>
              <a:off x="2912" y="2213"/>
              <a:ext cx="1" cy="4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2581"/>
            <p:cNvSpPr>
              <a:spLocks/>
            </p:cNvSpPr>
            <p:nvPr/>
          </p:nvSpPr>
          <p:spPr bwMode="auto">
            <a:xfrm>
              <a:off x="2941" y="2245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2582"/>
            <p:cNvSpPr>
              <a:spLocks/>
            </p:cNvSpPr>
            <p:nvPr/>
          </p:nvSpPr>
          <p:spPr bwMode="auto">
            <a:xfrm>
              <a:off x="2912" y="2302"/>
              <a:ext cx="32" cy="32"/>
            </a:xfrm>
            <a:custGeom>
              <a:avLst/>
              <a:gdLst>
                <a:gd name="T0" fmla="*/ 5 w 59"/>
                <a:gd name="T1" fmla="*/ 0 h 57"/>
                <a:gd name="T2" fmla="*/ 5 w 59"/>
                <a:gd name="T3" fmla="*/ 1 h 57"/>
                <a:gd name="T4" fmla="*/ 5 w 59"/>
                <a:gd name="T5" fmla="*/ 2 h 57"/>
                <a:gd name="T6" fmla="*/ 4 w 59"/>
                <a:gd name="T7" fmla="*/ 3 h 57"/>
                <a:gd name="T8" fmla="*/ 4 w 59"/>
                <a:gd name="T9" fmla="*/ 4 h 57"/>
                <a:gd name="T10" fmla="*/ 2 w 59"/>
                <a:gd name="T11" fmla="*/ 6 h 57"/>
                <a:gd name="T12" fmla="*/ 1 w 59"/>
                <a:gd name="T13" fmla="*/ 6 h 57"/>
                <a:gd name="T14" fmla="*/ 0 w 59"/>
                <a:gd name="T15" fmla="*/ 6 h 57"/>
                <a:gd name="T16" fmla="*/ 2 w 59"/>
                <a:gd name="T17" fmla="*/ 4 h 57"/>
                <a:gd name="T18" fmla="*/ 3 w 59"/>
                <a:gd name="T19" fmla="*/ 3 h 57"/>
                <a:gd name="T20" fmla="*/ 4 w 59"/>
                <a:gd name="T21" fmla="*/ 3 h 57"/>
                <a:gd name="T22" fmla="*/ 4 w 59"/>
                <a:gd name="T23" fmla="*/ 2 h 57"/>
                <a:gd name="T24" fmla="*/ 4 w 59"/>
                <a:gd name="T25" fmla="*/ 1 h 57"/>
                <a:gd name="T26" fmla="*/ 5 w 59"/>
                <a:gd name="T27" fmla="*/ 0 h 57"/>
                <a:gd name="T28" fmla="*/ 5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1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20" y="48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2583"/>
            <p:cNvSpPr>
              <a:spLocks/>
            </p:cNvSpPr>
            <p:nvPr/>
          </p:nvSpPr>
          <p:spPr bwMode="auto">
            <a:xfrm>
              <a:off x="2882" y="2302"/>
              <a:ext cx="30" cy="32"/>
            </a:xfrm>
            <a:custGeom>
              <a:avLst/>
              <a:gdLst>
                <a:gd name="T0" fmla="*/ 4 w 58"/>
                <a:gd name="T1" fmla="*/ 6 h 57"/>
                <a:gd name="T2" fmla="*/ 3 w 58"/>
                <a:gd name="T3" fmla="*/ 6 h 57"/>
                <a:gd name="T4" fmla="*/ 2 w 58"/>
                <a:gd name="T5" fmla="*/ 4 h 57"/>
                <a:gd name="T6" fmla="*/ 2 w 58"/>
                <a:gd name="T7" fmla="*/ 4 h 57"/>
                <a:gd name="T8" fmla="*/ 1 w 58"/>
                <a:gd name="T9" fmla="*/ 2 h 57"/>
                <a:gd name="T10" fmla="*/ 1 w 58"/>
                <a:gd name="T11" fmla="*/ 1 h 57"/>
                <a:gd name="T12" fmla="*/ 0 w 58"/>
                <a:gd name="T13" fmla="*/ 0 h 57"/>
                <a:gd name="T14" fmla="*/ 1 w 58"/>
                <a:gd name="T15" fmla="*/ 0 h 57"/>
                <a:gd name="T16" fmla="*/ 1 w 58"/>
                <a:gd name="T17" fmla="*/ 1 h 57"/>
                <a:gd name="T18" fmla="*/ 1 w 58"/>
                <a:gd name="T19" fmla="*/ 2 h 57"/>
                <a:gd name="T20" fmla="*/ 2 w 58"/>
                <a:gd name="T21" fmla="*/ 3 h 57"/>
                <a:gd name="T22" fmla="*/ 2 w 58"/>
                <a:gd name="T23" fmla="*/ 4 h 57"/>
                <a:gd name="T24" fmla="*/ 3 w 58"/>
                <a:gd name="T25" fmla="*/ 4 h 57"/>
                <a:gd name="T26" fmla="*/ 4 w 58"/>
                <a:gd name="T27" fmla="*/ 6 h 57"/>
                <a:gd name="T28" fmla="*/ 4 w 58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35" y="53"/>
                  </a:lnTo>
                  <a:lnTo>
                    <a:pt x="25" y="48"/>
                  </a:lnTo>
                  <a:lnTo>
                    <a:pt x="17" y="41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2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2584"/>
            <p:cNvSpPr>
              <a:spLocks/>
            </p:cNvSpPr>
            <p:nvPr/>
          </p:nvSpPr>
          <p:spPr bwMode="auto">
            <a:xfrm>
              <a:off x="2912" y="2331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2585"/>
            <p:cNvSpPr>
              <a:spLocks/>
            </p:cNvSpPr>
            <p:nvPr/>
          </p:nvSpPr>
          <p:spPr bwMode="auto">
            <a:xfrm>
              <a:off x="2882" y="2272"/>
              <a:ext cx="30" cy="30"/>
            </a:xfrm>
            <a:custGeom>
              <a:avLst/>
              <a:gdLst>
                <a:gd name="T0" fmla="*/ 0 w 58"/>
                <a:gd name="T1" fmla="*/ 4 h 57"/>
                <a:gd name="T2" fmla="*/ 1 w 58"/>
                <a:gd name="T3" fmla="*/ 4 h 57"/>
                <a:gd name="T4" fmla="*/ 1 w 58"/>
                <a:gd name="T5" fmla="*/ 3 h 57"/>
                <a:gd name="T6" fmla="*/ 1 w 58"/>
                <a:gd name="T7" fmla="*/ 2 h 57"/>
                <a:gd name="T8" fmla="*/ 2 w 58"/>
                <a:gd name="T9" fmla="*/ 2 h 57"/>
                <a:gd name="T10" fmla="*/ 3 w 58"/>
                <a:gd name="T11" fmla="*/ 1 h 57"/>
                <a:gd name="T12" fmla="*/ 4 w 58"/>
                <a:gd name="T13" fmla="*/ 0 h 57"/>
                <a:gd name="T14" fmla="*/ 4 w 58"/>
                <a:gd name="T15" fmla="*/ 1 h 57"/>
                <a:gd name="T16" fmla="*/ 3 w 58"/>
                <a:gd name="T17" fmla="*/ 1 h 57"/>
                <a:gd name="T18" fmla="*/ 2 w 58"/>
                <a:gd name="T19" fmla="*/ 2 h 57"/>
                <a:gd name="T20" fmla="*/ 1 w 58"/>
                <a:gd name="T21" fmla="*/ 2 h 57"/>
                <a:gd name="T22" fmla="*/ 1 w 58"/>
                <a:gd name="T23" fmla="*/ 3 h 57"/>
                <a:gd name="T24" fmla="*/ 1 w 58"/>
                <a:gd name="T25" fmla="*/ 4 h 57"/>
                <a:gd name="T26" fmla="*/ 1 w 58"/>
                <a:gd name="T27" fmla="*/ 4 h 57"/>
                <a:gd name="T28" fmla="*/ 0 w 58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2" y="45"/>
                  </a:lnTo>
                  <a:lnTo>
                    <a:pt x="5" y="34"/>
                  </a:lnTo>
                  <a:lnTo>
                    <a:pt x="9" y="25"/>
                  </a:lnTo>
                  <a:lnTo>
                    <a:pt x="17" y="18"/>
                  </a:lnTo>
                  <a:lnTo>
                    <a:pt x="37" y="4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38" y="10"/>
                  </a:lnTo>
                  <a:lnTo>
                    <a:pt x="22" y="22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2586"/>
            <p:cNvSpPr>
              <a:spLocks/>
            </p:cNvSpPr>
            <p:nvPr/>
          </p:nvSpPr>
          <p:spPr bwMode="auto">
            <a:xfrm>
              <a:off x="2882" y="2302"/>
              <a:ext cx="2" cy="2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0 w 5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587"/>
            <p:cNvSpPr>
              <a:spLocks/>
            </p:cNvSpPr>
            <p:nvPr/>
          </p:nvSpPr>
          <p:spPr bwMode="auto">
            <a:xfrm>
              <a:off x="2912" y="2272"/>
              <a:ext cx="32" cy="30"/>
            </a:xfrm>
            <a:custGeom>
              <a:avLst/>
              <a:gdLst>
                <a:gd name="T0" fmla="*/ 1 w 59"/>
                <a:gd name="T1" fmla="*/ 0 h 57"/>
                <a:gd name="T2" fmla="*/ 2 w 59"/>
                <a:gd name="T3" fmla="*/ 1 h 57"/>
                <a:gd name="T4" fmla="*/ 3 w 59"/>
                <a:gd name="T5" fmla="*/ 1 h 57"/>
                <a:gd name="T6" fmla="*/ 4 w 59"/>
                <a:gd name="T7" fmla="*/ 2 h 57"/>
                <a:gd name="T8" fmla="*/ 5 w 59"/>
                <a:gd name="T9" fmla="*/ 3 h 57"/>
                <a:gd name="T10" fmla="*/ 5 w 59"/>
                <a:gd name="T11" fmla="*/ 4 h 57"/>
                <a:gd name="T12" fmla="*/ 5 w 59"/>
                <a:gd name="T13" fmla="*/ 4 h 57"/>
                <a:gd name="T14" fmla="*/ 5 w 59"/>
                <a:gd name="T15" fmla="*/ 4 h 57"/>
                <a:gd name="T16" fmla="*/ 4 w 59"/>
                <a:gd name="T17" fmla="*/ 4 h 57"/>
                <a:gd name="T18" fmla="*/ 4 w 59"/>
                <a:gd name="T19" fmla="*/ 3 h 57"/>
                <a:gd name="T20" fmla="*/ 3 w 59"/>
                <a:gd name="T21" fmla="*/ 2 h 57"/>
                <a:gd name="T22" fmla="*/ 3 w 59"/>
                <a:gd name="T23" fmla="*/ 1 h 57"/>
                <a:gd name="T24" fmla="*/ 2 w 59"/>
                <a:gd name="T25" fmla="*/ 1 h 57"/>
                <a:gd name="T26" fmla="*/ 0 w 59"/>
                <a:gd name="T27" fmla="*/ 1 h 57"/>
                <a:gd name="T28" fmla="*/ 1 w 59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57">
                  <a:moveTo>
                    <a:pt x="2" y="0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1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9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588"/>
            <p:cNvSpPr>
              <a:spLocks/>
            </p:cNvSpPr>
            <p:nvPr/>
          </p:nvSpPr>
          <p:spPr bwMode="auto">
            <a:xfrm>
              <a:off x="2912" y="2272"/>
              <a:ext cx="1" cy="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1 h 6"/>
                <a:gd name="T4" fmla="*/ 1 w 2"/>
                <a:gd name="T5" fmla="*/ 1 h 6"/>
                <a:gd name="T6" fmla="*/ 1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589"/>
            <p:cNvSpPr>
              <a:spLocks/>
            </p:cNvSpPr>
            <p:nvPr/>
          </p:nvSpPr>
          <p:spPr bwMode="auto">
            <a:xfrm>
              <a:off x="2941" y="2302"/>
              <a:ext cx="3" cy="2"/>
            </a:xfrm>
            <a:custGeom>
              <a:avLst/>
              <a:gdLst>
                <a:gd name="T0" fmla="*/ 1 w 6"/>
                <a:gd name="T1" fmla="*/ 0 h 2"/>
                <a:gd name="T2" fmla="*/ 0 w 6"/>
                <a:gd name="T3" fmla="*/ 0 h 2"/>
                <a:gd name="T4" fmla="*/ 1 w 6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590"/>
            <p:cNvSpPr>
              <a:spLocks/>
            </p:cNvSpPr>
            <p:nvPr/>
          </p:nvSpPr>
          <p:spPr bwMode="auto">
            <a:xfrm>
              <a:off x="2444" y="2098"/>
              <a:ext cx="59" cy="60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6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9 h 108"/>
                <a:gd name="T14" fmla="*/ 8 w 108"/>
                <a:gd name="T15" fmla="*/ 9 h 108"/>
                <a:gd name="T16" fmla="*/ 7 w 108"/>
                <a:gd name="T17" fmla="*/ 10 h 108"/>
                <a:gd name="T18" fmla="*/ 7 w 108"/>
                <a:gd name="T19" fmla="*/ 10 h 108"/>
                <a:gd name="T20" fmla="*/ 6 w 108"/>
                <a:gd name="T21" fmla="*/ 10 h 108"/>
                <a:gd name="T22" fmla="*/ 6 w 108"/>
                <a:gd name="T23" fmla="*/ 10 h 108"/>
                <a:gd name="T24" fmla="*/ 5 w 108"/>
                <a:gd name="T25" fmla="*/ 10 h 108"/>
                <a:gd name="T26" fmla="*/ 4 w 108"/>
                <a:gd name="T27" fmla="*/ 10 h 108"/>
                <a:gd name="T28" fmla="*/ 3 w 108"/>
                <a:gd name="T29" fmla="*/ 10 h 108"/>
                <a:gd name="T30" fmla="*/ 2 w 108"/>
                <a:gd name="T31" fmla="*/ 9 h 108"/>
                <a:gd name="T32" fmla="*/ 2 w 108"/>
                <a:gd name="T33" fmla="*/ 9 h 108"/>
                <a:gd name="T34" fmla="*/ 1 w 108"/>
                <a:gd name="T35" fmla="*/ 9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7 h 108"/>
                <a:gd name="T44" fmla="*/ 0 w 108"/>
                <a:gd name="T45" fmla="*/ 6 h 108"/>
                <a:gd name="T46" fmla="*/ 0 w 108"/>
                <a:gd name="T47" fmla="*/ 6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4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8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1" y="28"/>
                  </a:lnTo>
                  <a:lnTo>
                    <a:pt x="104" y="33"/>
                  </a:lnTo>
                  <a:lnTo>
                    <a:pt x="105" y="37"/>
                  </a:lnTo>
                  <a:lnTo>
                    <a:pt x="107" y="43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591"/>
            <p:cNvSpPr>
              <a:spLocks/>
            </p:cNvSpPr>
            <p:nvPr/>
          </p:nvSpPr>
          <p:spPr bwMode="auto">
            <a:xfrm>
              <a:off x="2530" y="2098"/>
              <a:ext cx="60" cy="60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6 h 108"/>
                <a:gd name="T4" fmla="*/ 10 w 108"/>
                <a:gd name="T5" fmla="*/ 6 h 108"/>
                <a:gd name="T6" fmla="*/ 10 w 108"/>
                <a:gd name="T7" fmla="*/ 7 h 108"/>
                <a:gd name="T8" fmla="*/ 9 w 108"/>
                <a:gd name="T9" fmla="*/ 8 h 108"/>
                <a:gd name="T10" fmla="*/ 9 w 108"/>
                <a:gd name="T11" fmla="*/ 8 h 108"/>
                <a:gd name="T12" fmla="*/ 9 w 108"/>
                <a:gd name="T13" fmla="*/ 9 h 108"/>
                <a:gd name="T14" fmla="*/ 8 w 108"/>
                <a:gd name="T15" fmla="*/ 9 h 108"/>
                <a:gd name="T16" fmla="*/ 7 w 108"/>
                <a:gd name="T17" fmla="*/ 10 h 108"/>
                <a:gd name="T18" fmla="*/ 7 w 108"/>
                <a:gd name="T19" fmla="*/ 10 h 108"/>
                <a:gd name="T20" fmla="*/ 7 w 108"/>
                <a:gd name="T21" fmla="*/ 10 h 108"/>
                <a:gd name="T22" fmla="*/ 6 w 108"/>
                <a:gd name="T23" fmla="*/ 10 h 108"/>
                <a:gd name="T24" fmla="*/ 5 w 108"/>
                <a:gd name="T25" fmla="*/ 10 h 108"/>
                <a:gd name="T26" fmla="*/ 4 w 108"/>
                <a:gd name="T27" fmla="*/ 10 h 108"/>
                <a:gd name="T28" fmla="*/ 3 w 108"/>
                <a:gd name="T29" fmla="*/ 10 h 108"/>
                <a:gd name="T30" fmla="*/ 2 w 108"/>
                <a:gd name="T31" fmla="*/ 9 h 108"/>
                <a:gd name="T32" fmla="*/ 2 w 108"/>
                <a:gd name="T33" fmla="*/ 9 h 108"/>
                <a:gd name="T34" fmla="*/ 2 w 108"/>
                <a:gd name="T35" fmla="*/ 9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7 h 108"/>
                <a:gd name="T44" fmla="*/ 1 w 108"/>
                <a:gd name="T45" fmla="*/ 6 h 108"/>
                <a:gd name="T46" fmla="*/ 0 w 108"/>
                <a:gd name="T47" fmla="*/ 6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3 h 108"/>
                <a:gd name="T88" fmla="*/ 10 w 108"/>
                <a:gd name="T89" fmla="*/ 3 h 108"/>
                <a:gd name="T90" fmla="*/ 10 w 108"/>
                <a:gd name="T91" fmla="*/ 4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8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79"/>
                  </a:lnTo>
                  <a:lnTo>
                    <a:pt x="4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4" y="33"/>
                  </a:lnTo>
                  <a:lnTo>
                    <a:pt x="107" y="37"/>
                  </a:lnTo>
                  <a:lnTo>
                    <a:pt x="107" y="43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592"/>
            <p:cNvSpPr>
              <a:spLocks/>
            </p:cNvSpPr>
            <p:nvPr/>
          </p:nvSpPr>
          <p:spPr bwMode="auto">
            <a:xfrm>
              <a:off x="2620" y="2098"/>
              <a:ext cx="60" cy="60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6 h 108"/>
                <a:gd name="T4" fmla="*/ 10 w 108"/>
                <a:gd name="T5" fmla="*/ 6 h 108"/>
                <a:gd name="T6" fmla="*/ 10 w 108"/>
                <a:gd name="T7" fmla="*/ 7 h 108"/>
                <a:gd name="T8" fmla="*/ 9 w 108"/>
                <a:gd name="T9" fmla="*/ 8 h 108"/>
                <a:gd name="T10" fmla="*/ 9 w 108"/>
                <a:gd name="T11" fmla="*/ 8 h 108"/>
                <a:gd name="T12" fmla="*/ 9 w 108"/>
                <a:gd name="T13" fmla="*/ 9 h 108"/>
                <a:gd name="T14" fmla="*/ 8 w 108"/>
                <a:gd name="T15" fmla="*/ 9 h 108"/>
                <a:gd name="T16" fmla="*/ 7 w 108"/>
                <a:gd name="T17" fmla="*/ 10 h 108"/>
                <a:gd name="T18" fmla="*/ 7 w 108"/>
                <a:gd name="T19" fmla="*/ 10 h 108"/>
                <a:gd name="T20" fmla="*/ 7 w 108"/>
                <a:gd name="T21" fmla="*/ 10 h 108"/>
                <a:gd name="T22" fmla="*/ 6 w 108"/>
                <a:gd name="T23" fmla="*/ 10 h 108"/>
                <a:gd name="T24" fmla="*/ 5 w 108"/>
                <a:gd name="T25" fmla="*/ 10 h 108"/>
                <a:gd name="T26" fmla="*/ 4 w 108"/>
                <a:gd name="T27" fmla="*/ 10 h 108"/>
                <a:gd name="T28" fmla="*/ 3 w 108"/>
                <a:gd name="T29" fmla="*/ 10 h 108"/>
                <a:gd name="T30" fmla="*/ 2 w 108"/>
                <a:gd name="T31" fmla="*/ 9 h 108"/>
                <a:gd name="T32" fmla="*/ 2 w 108"/>
                <a:gd name="T33" fmla="*/ 9 h 108"/>
                <a:gd name="T34" fmla="*/ 1 w 108"/>
                <a:gd name="T35" fmla="*/ 9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7 h 108"/>
                <a:gd name="T44" fmla="*/ 0 w 108"/>
                <a:gd name="T45" fmla="*/ 6 h 108"/>
                <a:gd name="T46" fmla="*/ 0 w 108"/>
                <a:gd name="T47" fmla="*/ 6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10 w 108"/>
                <a:gd name="T89" fmla="*/ 3 h 108"/>
                <a:gd name="T90" fmla="*/ 10 w 108"/>
                <a:gd name="T91" fmla="*/ 4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8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6"/>
                  </a:lnTo>
                  <a:lnTo>
                    <a:pt x="98" y="24"/>
                  </a:lnTo>
                  <a:lnTo>
                    <a:pt x="101" y="28"/>
                  </a:lnTo>
                  <a:lnTo>
                    <a:pt x="104" y="33"/>
                  </a:lnTo>
                  <a:lnTo>
                    <a:pt x="105" y="37"/>
                  </a:lnTo>
                  <a:lnTo>
                    <a:pt x="107" y="43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2593"/>
            <p:cNvSpPr>
              <a:spLocks/>
            </p:cNvSpPr>
            <p:nvPr/>
          </p:nvSpPr>
          <p:spPr bwMode="auto">
            <a:xfrm>
              <a:off x="2707" y="2098"/>
              <a:ext cx="59" cy="60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6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9 h 108"/>
                <a:gd name="T14" fmla="*/ 8 w 108"/>
                <a:gd name="T15" fmla="*/ 9 h 108"/>
                <a:gd name="T16" fmla="*/ 7 w 108"/>
                <a:gd name="T17" fmla="*/ 10 h 108"/>
                <a:gd name="T18" fmla="*/ 7 w 108"/>
                <a:gd name="T19" fmla="*/ 10 h 108"/>
                <a:gd name="T20" fmla="*/ 6 w 108"/>
                <a:gd name="T21" fmla="*/ 10 h 108"/>
                <a:gd name="T22" fmla="*/ 5 w 108"/>
                <a:gd name="T23" fmla="*/ 10 h 108"/>
                <a:gd name="T24" fmla="*/ 5 w 108"/>
                <a:gd name="T25" fmla="*/ 10 h 108"/>
                <a:gd name="T26" fmla="*/ 4 w 108"/>
                <a:gd name="T27" fmla="*/ 10 h 108"/>
                <a:gd name="T28" fmla="*/ 3 w 108"/>
                <a:gd name="T29" fmla="*/ 10 h 108"/>
                <a:gd name="T30" fmla="*/ 2 w 108"/>
                <a:gd name="T31" fmla="*/ 9 h 108"/>
                <a:gd name="T32" fmla="*/ 2 w 108"/>
                <a:gd name="T33" fmla="*/ 9 h 108"/>
                <a:gd name="T34" fmla="*/ 2 w 108"/>
                <a:gd name="T35" fmla="*/ 9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7 h 108"/>
                <a:gd name="T44" fmla="*/ 1 w 108"/>
                <a:gd name="T45" fmla="*/ 6 h 108"/>
                <a:gd name="T46" fmla="*/ 0 w 108"/>
                <a:gd name="T47" fmla="*/ 6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4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6" y="64"/>
                  </a:lnTo>
                  <a:lnTo>
                    <a:pt x="103" y="75"/>
                  </a:lnTo>
                  <a:lnTo>
                    <a:pt x="99" y="84"/>
                  </a:lnTo>
                  <a:lnTo>
                    <a:pt x="96" y="88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79"/>
                  </a:lnTo>
                  <a:lnTo>
                    <a:pt x="4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6" y="37"/>
                  </a:lnTo>
                  <a:lnTo>
                    <a:pt x="106" y="43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2594"/>
            <p:cNvSpPr>
              <a:spLocks/>
            </p:cNvSpPr>
            <p:nvPr/>
          </p:nvSpPr>
          <p:spPr bwMode="auto">
            <a:xfrm>
              <a:off x="2796" y="2098"/>
              <a:ext cx="59" cy="60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6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9 h 108"/>
                <a:gd name="T14" fmla="*/ 8 w 108"/>
                <a:gd name="T15" fmla="*/ 9 h 108"/>
                <a:gd name="T16" fmla="*/ 7 w 108"/>
                <a:gd name="T17" fmla="*/ 10 h 108"/>
                <a:gd name="T18" fmla="*/ 7 w 108"/>
                <a:gd name="T19" fmla="*/ 10 h 108"/>
                <a:gd name="T20" fmla="*/ 6 w 108"/>
                <a:gd name="T21" fmla="*/ 10 h 108"/>
                <a:gd name="T22" fmla="*/ 5 w 108"/>
                <a:gd name="T23" fmla="*/ 10 h 108"/>
                <a:gd name="T24" fmla="*/ 5 w 108"/>
                <a:gd name="T25" fmla="*/ 10 h 108"/>
                <a:gd name="T26" fmla="*/ 4 w 108"/>
                <a:gd name="T27" fmla="*/ 10 h 108"/>
                <a:gd name="T28" fmla="*/ 3 w 108"/>
                <a:gd name="T29" fmla="*/ 10 h 108"/>
                <a:gd name="T30" fmla="*/ 2 w 108"/>
                <a:gd name="T31" fmla="*/ 9 h 108"/>
                <a:gd name="T32" fmla="*/ 2 w 108"/>
                <a:gd name="T33" fmla="*/ 9 h 108"/>
                <a:gd name="T34" fmla="*/ 1 w 108"/>
                <a:gd name="T35" fmla="*/ 9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7 h 108"/>
                <a:gd name="T44" fmla="*/ 0 w 108"/>
                <a:gd name="T45" fmla="*/ 6 h 108"/>
                <a:gd name="T46" fmla="*/ 0 w 108"/>
                <a:gd name="T47" fmla="*/ 6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4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6" y="60"/>
                  </a:lnTo>
                  <a:lnTo>
                    <a:pt x="106" y="64"/>
                  </a:lnTo>
                  <a:lnTo>
                    <a:pt x="103" y="75"/>
                  </a:lnTo>
                  <a:lnTo>
                    <a:pt x="97" y="84"/>
                  </a:lnTo>
                  <a:lnTo>
                    <a:pt x="94" y="88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6"/>
                  </a:lnTo>
                  <a:lnTo>
                    <a:pt x="97" y="24"/>
                  </a:lnTo>
                  <a:lnTo>
                    <a:pt x="100" y="28"/>
                  </a:lnTo>
                  <a:lnTo>
                    <a:pt x="103" y="33"/>
                  </a:lnTo>
                  <a:lnTo>
                    <a:pt x="105" y="37"/>
                  </a:lnTo>
                  <a:lnTo>
                    <a:pt x="106" y="43"/>
                  </a:lnTo>
                  <a:lnTo>
                    <a:pt x="106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595"/>
            <p:cNvSpPr>
              <a:spLocks/>
            </p:cNvSpPr>
            <p:nvPr/>
          </p:nvSpPr>
          <p:spPr bwMode="auto">
            <a:xfrm>
              <a:off x="2444" y="2041"/>
              <a:ext cx="59" cy="57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6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8 h 109"/>
                <a:gd name="T22" fmla="*/ 6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1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7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8" y="85"/>
                  </a:lnTo>
                  <a:lnTo>
                    <a:pt x="95" y="89"/>
                  </a:lnTo>
                  <a:lnTo>
                    <a:pt x="92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2596"/>
            <p:cNvSpPr>
              <a:spLocks/>
            </p:cNvSpPr>
            <p:nvPr/>
          </p:nvSpPr>
          <p:spPr bwMode="auto">
            <a:xfrm>
              <a:off x="2530" y="2041"/>
              <a:ext cx="60" cy="57"/>
            </a:xfrm>
            <a:custGeom>
              <a:avLst/>
              <a:gdLst>
                <a:gd name="T0" fmla="*/ 10 w 108"/>
                <a:gd name="T1" fmla="*/ 4 h 109"/>
                <a:gd name="T2" fmla="*/ 10 w 108"/>
                <a:gd name="T3" fmla="*/ 5 h 109"/>
                <a:gd name="T4" fmla="*/ 10 w 108"/>
                <a:gd name="T5" fmla="*/ 5 h 109"/>
                <a:gd name="T6" fmla="*/ 10 w 108"/>
                <a:gd name="T7" fmla="*/ 6 h 109"/>
                <a:gd name="T8" fmla="*/ 9 w 108"/>
                <a:gd name="T9" fmla="*/ 6 h 109"/>
                <a:gd name="T10" fmla="*/ 9 w 108"/>
                <a:gd name="T11" fmla="*/ 7 h 109"/>
                <a:gd name="T12" fmla="*/ 9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7 w 108"/>
                <a:gd name="T21" fmla="*/ 8 h 109"/>
                <a:gd name="T22" fmla="*/ 6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2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3 w 108"/>
                <a:gd name="T65" fmla="*/ 1 h 109"/>
                <a:gd name="T66" fmla="*/ 3 w 108"/>
                <a:gd name="T67" fmla="*/ 1 h 109"/>
                <a:gd name="T68" fmla="*/ 4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9 w 108"/>
                <a:gd name="T83" fmla="*/ 2 h 109"/>
                <a:gd name="T84" fmla="*/ 9 w 108"/>
                <a:gd name="T85" fmla="*/ 2 h 109"/>
                <a:gd name="T86" fmla="*/ 10 w 108"/>
                <a:gd name="T87" fmla="*/ 2 h 109"/>
                <a:gd name="T88" fmla="*/ 10 w 108"/>
                <a:gd name="T89" fmla="*/ 3 h 109"/>
                <a:gd name="T90" fmla="*/ 10 w 108"/>
                <a:gd name="T91" fmla="*/ 3 h 109"/>
                <a:gd name="T92" fmla="*/ 10 w 108"/>
                <a:gd name="T93" fmla="*/ 3 h 109"/>
                <a:gd name="T94" fmla="*/ 10 w 108"/>
                <a:gd name="T95" fmla="*/ 4 h 109"/>
                <a:gd name="T96" fmla="*/ 10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8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597"/>
            <p:cNvSpPr>
              <a:spLocks/>
            </p:cNvSpPr>
            <p:nvPr/>
          </p:nvSpPr>
          <p:spPr bwMode="auto">
            <a:xfrm>
              <a:off x="2620" y="2041"/>
              <a:ext cx="60" cy="57"/>
            </a:xfrm>
            <a:custGeom>
              <a:avLst/>
              <a:gdLst>
                <a:gd name="T0" fmla="*/ 10 w 108"/>
                <a:gd name="T1" fmla="*/ 4 h 109"/>
                <a:gd name="T2" fmla="*/ 10 w 108"/>
                <a:gd name="T3" fmla="*/ 5 h 109"/>
                <a:gd name="T4" fmla="*/ 10 w 108"/>
                <a:gd name="T5" fmla="*/ 5 h 109"/>
                <a:gd name="T6" fmla="*/ 10 w 108"/>
                <a:gd name="T7" fmla="*/ 6 h 109"/>
                <a:gd name="T8" fmla="*/ 9 w 108"/>
                <a:gd name="T9" fmla="*/ 6 h 109"/>
                <a:gd name="T10" fmla="*/ 9 w 108"/>
                <a:gd name="T11" fmla="*/ 7 h 109"/>
                <a:gd name="T12" fmla="*/ 9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7 w 108"/>
                <a:gd name="T21" fmla="*/ 8 h 109"/>
                <a:gd name="T22" fmla="*/ 6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1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4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9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10 w 108"/>
                <a:gd name="T89" fmla="*/ 3 h 109"/>
                <a:gd name="T90" fmla="*/ 10 w 108"/>
                <a:gd name="T91" fmla="*/ 3 h 109"/>
                <a:gd name="T92" fmla="*/ 10 w 108"/>
                <a:gd name="T93" fmla="*/ 3 h 109"/>
                <a:gd name="T94" fmla="*/ 10 w 108"/>
                <a:gd name="T95" fmla="*/ 4 h 109"/>
                <a:gd name="T96" fmla="*/ 10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7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8" y="85"/>
                  </a:lnTo>
                  <a:lnTo>
                    <a:pt x="95" y="89"/>
                  </a:lnTo>
                  <a:lnTo>
                    <a:pt x="91" y="94"/>
                  </a:lnTo>
                  <a:lnTo>
                    <a:pt x="84" y="100"/>
                  </a:lnTo>
                  <a:lnTo>
                    <a:pt x="79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2598"/>
            <p:cNvSpPr>
              <a:spLocks/>
            </p:cNvSpPr>
            <p:nvPr/>
          </p:nvSpPr>
          <p:spPr bwMode="auto">
            <a:xfrm>
              <a:off x="2707" y="2041"/>
              <a:ext cx="59" cy="57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6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8 h 109"/>
                <a:gd name="T22" fmla="*/ 5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2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5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8" y="61"/>
                  </a:lnTo>
                  <a:lnTo>
                    <a:pt x="106" y="65"/>
                  </a:lnTo>
                  <a:lnTo>
                    <a:pt x="103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79" y="103"/>
                  </a:lnTo>
                  <a:lnTo>
                    <a:pt x="75" y="104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4" y="109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3" y="33"/>
                  </a:lnTo>
                  <a:lnTo>
                    <a:pt x="106" y="38"/>
                  </a:lnTo>
                  <a:lnTo>
                    <a:pt x="106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2599"/>
            <p:cNvSpPr>
              <a:spLocks/>
            </p:cNvSpPr>
            <p:nvPr/>
          </p:nvSpPr>
          <p:spPr bwMode="auto">
            <a:xfrm>
              <a:off x="2796" y="2041"/>
              <a:ext cx="59" cy="57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6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8 h 109"/>
                <a:gd name="T22" fmla="*/ 5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1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5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6" y="61"/>
                  </a:lnTo>
                  <a:lnTo>
                    <a:pt x="106" y="65"/>
                  </a:lnTo>
                  <a:lnTo>
                    <a:pt x="103" y="76"/>
                  </a:lnTo>
                  <a:lnTo>
                    <a:pt x="97" y="85"/>
                  </a:lnTo>
                  <a:lnTo>
                    <a:pt x="94" y="89"/>
                  </a:lnTo>
                  <a:lnTo>
                    <a:pt x="91" y="94"/>
                  </a:lnTo>
                  <a:lnTo>
                    <a:pt x="84" y="100"/>
                  </a:lnTo>
                  <a:lnTo>
                    <a:pt x="79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7" y="24"/>
                  </a:lnTo>
                  <a:lnTo>
                    <a:pt x="100" y="29"/>
                  </a:lnTo>
                  <a:lnTo>
                    <a:pt x="103" y="33"/>
                  </a:lnTo>
                  <a:lnTo>
                    <a:pt x="105" y="38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600"/>
            <p:cNvSpPr>
              <a:spLocks/>
            </p:cNvSpPr>
            <p:nvPr/>
          </p:nvSpPr>
          <p:spPr bwMode="auto">
            <a:xfrm>
              <a:off x="2444" y="1982"/>
              <a:ext cx="59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0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2601"/>
            <p:cNvSpPr>
              <a:spLocks/>
            </p:cNvSpPr>
            <p:nvPr/>
          </p:nvSpPr>
          <p:spPr bwMode="auto">
            <a:xfrm>
              <a:off x="2530" y="1982"/>
              <a:ext cx="60" cy="59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6 h 108"/>
                <a:gd name="T6" fmla="*/ 10 w 108"/>
                <a:gd name="T7" fmla="*/ 7 h 108"/>
                <a:gd name="T8" fmla="*/ 9 w 108"/>
                <a:gd name="T9" fmla="*/ 8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1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3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4" y="75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2602"/>
            <p:cNvSpPr>
              <a:spLocks/>
            </p:cNvSpPr>
            <p:nvPr/>
          </p:nvSpPr>
          <p:spPr bwMode="auto">
            <a:xfrm>
              <a:off x="2620" y="1982"/>
              <a:ext cx="60" cy="59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6 h 108"/>
                <a:gd name="T6" fmla="*/ 10 w 108"/>
                <a:gd name="T7" fmla="*/ 7 h 108"/>
                <a:gd name="T8" fmla="*/ 9 w 108"/>
                <a:gd name="T9" fmla="*/ 8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0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2603"/>
            <p:cNvSpPr>
              <a:spLocks/>
            </p:cNvSpPr>
            <p:nvPr/>
          </p:nvSpPr>
          <p:spPr bwMode="auto">
            <a:xfrm>
              <a:off x="2707" y="1982"/>
              <a:ext cx="59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5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1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6" y="65"/>
                  </a:lnTo>
                  <a:lnTo>
                    <a:pt x="103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4" y="75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3" y="33"/>
                  </a:lnTo>
                  <a:lnTo>
                    <a:pt x="106" y="38"/>
                  </a:lnTo>
                  <a:lnTo>
                    <a:pt x="106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604"/>
            <p:cNvSpPr>
              <a:spLocks/>
            </p:cNvSpPr>
            <p:nvPr/>
          </p:nvSpPr>
          <p:spPr bwMode="auto">
            <a:xfrm>
              <a:off x="2796" y="1982"/>
              <a:ext cx="59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5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0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6" y="60"/>
                  </a:lnTo>
                  <a:lnTo>
                    <a:pt x="106" y="65"/>
                  </a:lnTo>
                  <a:lnTo>
                    <a:pt x="103" y="75"/>
                  </a:lnTo>
                  <a:lnTo>
                    <a:pt x="97" y="84"/>
                  </a:lnTo>
                  <a:lnTo>
                    <a:pt x="94" y="89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7" y="24"/>
                  </a:lnTo>
                  <a:lnTo>
                    <a:pt x="100" y="29"/>
                  </a:lnTo>
                  <a:lnTo>
                    <a:pt x="103" y="33"/>
                  </a:lnTo>
                  <a:lnTo>
                    <a:pt x="105" y="38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605"/>
            <p:cNvSpPr>
              <a:spLocks/>
            </p:cNvSpPr>
            <p:nvPr/>
          </p:nvSpPr>
          <p:spPr bwMode="auto">
            <a:xfrm>
              <a:off x="2883" y="1982"/>
              <a:ext cx="59" cy="59"/>
            </a:xfrm>
            <a:custGeom>
              <a:avLst/>
              <a:gdLst>
                <a:gd name="T0" fmla="*/ 9 w 109"/>
                <a:gd name="T1" fmla="*/ 5 h 108"/>
                <a:gd name="T2" fmla="*/ 9 w 109"/>
                <a:gd name="T3" fmla="*/ 5 h 108"/>
                <a:gd name="T4" fmla="*/ 9 w 109"/>
                <a:gd name="T5" fmla="*/ 6 h 108"/>
                <a:gd name="T6" fmla="*/ 9 w 109"/>
                <a:gd name="T7" fmla="*/ 7 h 108"/>
                <a:gd name="T8" fmla="*/ 9 w 109"/>
                <a:gd name="T9" fmla="*/ 8 h 108"/>
                <a:gd name="T10" fmla="*/ 9 w 109"/>
                <a:gd name="T11" fmla="*/ 8 h 108"/>
                <a:gd name="T12" fmla="*/ 8 w 109"/>
                <a:gd name="T13" fmla="*/ 8 h 108"/>
                <a:gd name="T14" fmla="*/ 8 w 109"/>
                <a:gd name="T15" fmla="*/ 9 h 108"/>
                <a:gd name="T16" fmla="*/ 6 w 109"/>
                <a:gd name="T17" fmla="*/ 9 h 108"/>
                <a:gd name="T18" fmla="*/ 6 w 109"/>
                <a:gd name="T19" fmla="*/ 9 h 108"/>
                <a:gd name="T20" fmla="*/ 6 w 109"/>
                <a:gd name="T21" fmla="*/ 9 h 108"/>
                <a:gd name="T22" fmla="*/ 5 w 109"/>
                <a:gd name="T23" fmla="*/ 9 h 108"/>
                <a:gd name="T24" fmla="*/ 5 w 109"/>
                <a:gd name="T25" fmla="*/ 9 h 108"/>
                <a:gd name="T26" fmla="*/ 4 w 109"/>
                <a:gd name="T27" fmla="*/ 9 h 108"/>
                <a:gd name="T28" fmla="*/ 3 w 109"/>
                <a:gd name="T29" fmla="*/ 9 h 108"/>
                <a:gd name="T30" fmla="*/ 2 w 109"/>
                <a:gd name="T31" fmla="*/ 9 h 108"/>
                <a:gd name="T32" fmla="*/ 2 w 109"/>
                <a:gd name="T33" fmla="*/ 8 h 108"/>
                <a:gd name="T34" fmla="*/ 2 w 109"/>
                <a:gd name="T35" fmla="*/ 8 h 108"/>
                <a:gd name="T36" fmla="*/ 1 w 109"/>
                <a:gd name="T37" fmla="*/ 8 h 108"/>
                <a:gd name="T38" fmla="*/ 1 w 109"/>
                <a:gd name="T39" fmla="*/ 7 h 108"/>
                <a:gd name="T40" fmla="*/ 1 w 109"/>
                <a:gd name="T41" fmla="*/ 7 h 108"/>
                <a:gd name="T42" fmla="*/ 1 w 109"/>
                <a:gd name="T43" fmla="*/ 6 h 108"/>
                <a:gd name="T44" fmla="*/ 1 w 109"/>
                <a:gd name="T45" fmla="*/ 6 h 108"/>
                <a:gd name="T46" fmla="*/ 0 w 109"/>
                <a:gd name="T47" fmla="*/ 5 h 108"/>
                <a:gd name="T48" fmla="*/ 0 w 109"/>
                <a:gd name="T49" fmla="*/ 5 h 108"/>
                <a:gd name="T50" fmla="*/ 0 w 109"/>
                <a:gd name="T51" fmla="*/ 4 h 108"/>
                <a:gd name="T52" fmla="*/ 1 w 109"/>
                <a:gd name="T53" fmla="*/ 4 h 108"/>
                <a:gd name="T54" fmla="*/ 1 w 109"/>
                <a:gd name="T55" fmla="*/ 3 h 108"/>
                <a:gd name="T56" fmla="*/ 1 w 109"/>
                <a:gd name="T57" fmla="*/ 2 h 108"/>
                <a:gd name="T58" fmla="*/ 1 w 109"/>
                <a:gd name="T59" fmla="*/ 2 h 108"/>
                <a:gd name="T60" fmla="*/ 2 w 109"/>
                <a:gd name="T61" fmla="*/ 2 h 108"/>
                <a:gd name="T62" fmla="*/ 2 w 109"/>
                <a:gd name="T63" fmla="*/ 1 h 108"/>
                <a:gd name="T64" fmla="*/ 3 w 109"/>
                <a:gd name="T65" fmla="*/ 1 h 108"/>
                <a:gd name="T66" fmla="*/ 3 w 109"/>
                <a:gd name="T67" fmla="*/ 1 h 108"/>
                <a:gd name="T68" fmla="*/ 3 w 109"/>
                <a:gd name="T69" fmla="*/ 1 h 108"/>
                <a:gd name="T70" fmla="*/ 4 w 109"/>
                <a:gd name="T71" fmla="*/ 1 h 108"/>
                <a:gd name="T72" fmla="*/ 5 w 109"/>
                <a:gd name="T73" fmla="*/ 0 h 108"/>
                <a:gd name="T74" fmla="*/ 5 w 109"/>
                <a:gd name="T75" fmla="*/ 1 h 108"/>
                <a:gd name="T76" fmla="*/ 6 w 109"/>
                <a:gd name="T77" fmla="*/ 1 h 108"/>
                <a:gd name="T78" fmla="*/ 8 w 109"/>
                <a:gd name="T79" fmla="*/ 1 h 108"/>
                <a:gd name="T80" fmla="*/ 8 w 109"/>
                <a:gd name="T81" fmla="*/ 1 h 108"/>
                <a:gd name="T82" fmla="*/ 8 w 109"/>
                <a:gd name="T83" fmla="*/ 2 h 108"/>
                <a:gd name="T84" fmla="*/ 9 w 109"/>
                <a:gd name="T85" fmla="*/ 2 h 108"/>
                <a:gd name="T86" fmla="*/ 9 w 109"/>
                <a:gd name="T87" fmla="*/ 3 h 108"/>
                <a:gd name="T88" fmla="*/ 9 w 109"/>
                <a:gd name="T89" fmla="*/ 3 h 108"/>
                <a:gd name="T90" fmla="*/ 9 w 109"/>
                <a:gd name="T91" fmla="*/ 3 h 108"/>
                <a:gd name="T92" fmla="*/ 9 w 109"/>
                <a:gd name="T93" fmla="*/ 4 h 108"/>
                <a:gd name="T94" fmla="*/ 9 w 109"/>
                <a:gd name="T95" fmla="*/ 4 h 108"/>
                <a:gd name="T96" fmla="*/ 9 w 109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" h="108">
                  <a:moveTo>
                    <a:pt x="109" y="54"/>
                  </a:moveTo>
                  <a:lnTo>
                    <a:pt x="109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7" y="89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80" y="102"/>
                  </a:lnTo>
                  <a:lnTo>
                    <a:pt x="76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5" y="108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5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10" y="84"/>
                  </a:lnTo>
                  <a:lnTo>
                    <a:pt x="8" y="80"/>
                  </a:lnTo>
                  <a:lnTo>
                    <a:pt x="5" y="75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5" y="0"/>
                  </a:lnTo>
                  <a:lnTo>
                    <a:pt x="65" y="1"/>
                  </a:lnTo>
                  <a:lnTo>
                    <a:pt x="76" y="4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4" y="17"/>
                  </a:lnTo>
                  <a:lnTo>
                    <a:pt x="100" y="24"/>
                  </a:lnTo>
                  <a:lnTo>
                    <a:pt x="103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9" y="48"/>
                  </a:lnTo>
                  <a:lnTo>
                    <a:pt x="109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2606"/>
            <p:cNvSpPr>
              <a:spLocks/>
            </p:cNvSpPr>
            <p:nvPr/>
          </p:nvSpPr>
          <p:spPr bwMode="auto">
            <a:xfrm>
              <a:off x="2883" y="2041"/>
              <a:ext cx="59" cy="57"/>
            </a:xfrm>
            <a:custGeom>
              <a:avLst/>
              <a:gdLst>
                <a:gd name="T0" fmla="*/ 9 w 109"/>
                <a:gd name="T1" fmla="*/ 4 h 109"/>
                <a:gd name="T2" fmla="*/ 9 w 109"/>
                <a:gd name="T3" fmla="*/ 5 h 109"/>
                <a:gd name="T4" fmla="*/ 9 w 109"/>
                <a:gd name="T5" fmla="*/ 5 h 109"/>
                <a:gd name="T6" fmla="*/ 9 w 109"/>
                <a:gd name="T7" fmla="*/ 6 h 109"/>
                <a:gd name="T8" fmla="*/ 9 w 109"/>
                <a:gd name="T9" fmla="*/ 6 h 109"/>
                <a:gd name="T10" fmla="*/ 9 w 109"/>
                <a:gd name="T11" fmla="*/ 7 h 109"/>
                <a:gd name="T12" fmla="*/ 8 w 109"/>
                <a:gd name="T13" fmla="*/ 7 h 109"/>
                <a:gd name="T14" fmla="*/ 8 w 109"/>
                <a:gd name="T15" fmla="*/ 7 h 109"/>
                <a:gd name="T16" fmla="*/ 6 w 109"/>
                <a:gd name="T17" fmla="*/ 8 h 109"/>
                <a:gd name="T18" fmla="*/ 6 w 109"/>
                <a:gd name="T19" fmla="*/ 8 h 109"/>
                <a:gd name="T20" fmla="*/ 6 w 109"/>
                <a:gd name="T21" fmla="*/ 8 h 109"/>
                <a:gd name="T22" fmla="*/ 5 w 109"/>
                <a:gd name="T23" fmla="*/ 8 h 109"/>
                <a:gd name="T24" fmla="*/ 5 w 109"/>
                <a:gd name="T25" fmla="*/ 8 h 109"/>
                <a:gd name="T26" fmla="*/ 4 w 109"/>
                <a:gd name="T27" fmla="*/ 8 h 109"/>
                <a:gd name="T28" fmla="*/ 3 w 109"/>
                <a:gd name="T29" fmla="*/ 8 h 109"/>
                <a:gd name="T30" fmla="*/ 2 w 109"/>
                <a:gd name="T31" fmla="*/ 7 h 109"/>
                <a:gd name="T32" fmla="*/ 2 w 109"/>
                <a:gd name="T33" fmla="*/ 7 h 109"/>
                <a:gd name="T34" fmla="*/ 2 w 109"/>
                <a:gd name="T35" fmla="*/ 7 h 109"/>
                <a:gd name="T36" fmla="*/ 1 w 109"/>
                <a:gd name="T37" fmla="*/ 6 h 109"/>
                <a:gd name="T38" fmla="*/ 1 w 109"/>
                <a:gd name="T39" fmla="*/ 6 h 109"/>
                <a:gd name="T40" fmla="*/ 1 w 109"/>
                <a:gd name="T41" fmla="*/ 6 h 109"/>
                <a:gd name="T42" fmla="*/ 1 w 109"/>
                <a:gd name="T43" fmla="*/ 5 h 109"/>
                <a:gd name="T44" fmla="*/ 1 w 109"/>
                <a:gd name="T45" fmla="*/ 5 h 109"/>
                <a:gd name="T46" fmla="*/ 0 w 109"/>
                <a:gd name="T47" fmla="*/ 5 h 109"/>
                <a:gd name="T48" fmla="*/ 0 w 109"/>
                <a:gd name="T49" fmla="*/ 4 h 109"/>
                <a:gd name="T50" fmla="*/ 0 w 109"/>
                <a:gd name="T51" fmla="*/ 4 h 109"/>
                <a:gd name="T52" fmla="*/ 1 w 109"/>
                <a:gd name="T53" fmla="*/ 3 h 109"/>
                <a:gd name="T54" fmla="*/ 1 w 109"/>
                <a:gd name="T55" fmla="*/ 3 h 109"/>
                <a:gd name="T56" fmla="*/ 1 w 109"/>
                <a:gd name="T57" fmla="*/ 2 h 109"/>
                <a:gd name="T58" fmla="*/ 1 w 109"/>
                <a:gd name="T59" fmla="*/ 2 h 109"/>
                <a:gd name="T60" fmla="*/ 2 w 109"/>
                <a:gd name="T61" fmla="*/ 2 h 109"/>
                <a:gd name="T62" fmla="*/ 2 w 109"/>
                <a:gd name="T63" fmla="*/ 1 h 109"/>
                <a:gd name="T64" fmla="*/ 3 w 109"/>
                <a:gd name="T65" fmla="*/ 1 h 109"/>
                <a:gd name="T66" fmla="*/ 3 w 109"/>
                <a:gd name="T67" fmla="*/ 1 h 109"/>
                <a:gd name="T68" fmla="*/ 3 w 109"/>
                <a:gd name="T69" fmla="*/ 1 h 109"/>
                <a:gd name="T70" fmla="*/ 4 w 109"/>
                <a:gd name="T71" fmla="*/ 1 h 109"/>
                <a:gd name="T72" fmla="*/ 5 w 109"/>
                <a:gd name="T73" fmla="*/ 0 h 109"/>
                <a:gd name="T74" fmla="*/ 5 w 109"/>
                <a:gd name="T75" fmla="*/ 1 h 109"/>
                <a:gd name="T76" fmla="*/ 6 w 109"/>
                <a:gd name="T77" fmla="*/ 1 h 109"/>
                <a:gd name="T78" fmla="*/ 8 w 109"/>
                <a:gd name="T79" fmla="*/ 1 h 109"/>
                <a:gd name="T80" fmla="*/ 8 w 109"/>
                <a:gd name="T81" fmla="*/ 1 h 109"/>
                <a:gd name="T82" fmla="*/ 8 w 109"/>
                <a:gd name="T83" fmla="*/ 2 h 109"/>
                <a:gd name="T84" fmla="*/ 9 w 109"/>
                <a:gd name="T85" fmla="*/ 2 h 109"/>
                <a:gd name="T86" fmla="*/ 9 w 109"/>
                <a:gd name="T87" fmla="*/ 2 h 109"/>
                <a:gd name="T88" fmla="*/ 9 w 109"/>
                <a:gd name="T89" fmla="*/ 3 h 109"/>
                <a:gd name="T90" fmla="*/ 9 w 109"/>
                <a:gd name="T91" fmla="*/ 3 h 109"/>
                <a:gd name="T92" fmla="*/ 9 w 109"/>
                <a:gd name="T93" fmla="*/ 3 h 109"/>
                <a:gd name="T94" fmla="*/ 9 w 109"/>
                <a:gd name="T95" fmla="*/ 4 h 109"/>
                <a:gd name="T96" fmla="*/ 9 w 109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" h="109">
                  <a:moveTo>
                    <a:pt x="109" y="54"/>
                  </a:moveTo>
                  <a:lnTo>
                    <a:pt x="109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100" y="85"/>
                  </a:lnTo>
                  <a:lnTo>
                    <a:pt x="97" y="89"/>
                  </a:lnTo>
                  <a:lnTo>
                    <a:pt x="94" y="94"/>
                  </a:lnTo>
                  <a:lnTo>
                    <a:pt x="85" y="100"/>
                  </a:lnTo>
                  <a:lnTo>
                    <a:pt x="80" y="103"/>
                  </a:lnTo>
                  <a:lnTo>
                    <a:pt x="76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5" y="109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5" y="100"/>
                  </a:lnTo>
                  <a:lnTo>
                    <a:pt x="20" y="97"/>
                  </a:lnTo>
                  <a:lnTo>
                    <a:pt x="17" y="94"/>
                  </a:lnTo>
                  <a:lnTo>
                    <a:pt x="10" y="85"/>
                  </a:lnTo>
                  <a:lnTo>
                    <a:pt x="8" y="80"/>
                  </a:lnTo>
                  <a:lnTo>
                    <a:pt x="5" y="76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5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4" y="17"/>
                  </a:lnTo>
                  <a:lnTo>
                    <a:pt x="100" y="24"/>
                  </a:lnTo>
                  <a:lnTo>
                    <a:pt x="103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9" y="48"/>
                  </a:lnTo>
                  <a:lnTo>
                    <a:pt x="109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607"/>
            <p:cNvSpPr>
              <a:spLocks/>
            </p:cNvSpPr>
            <p:nvPr/>
          </p:nvSpPr>
          <p:spPr bwMode="auto">
            <a:xfrm>
              <a:off x="2883" y="2098"/>
              <a:ext cx="59" cy="60"/>
            </a:xfrm>
            <a:custGeom>
              <a:avLst/>
              <a:gdLst>
                <a:gd name="T0" fmla="*/ 9 w 109"/>
                <a:gd name="T1" fmla="*/ 5 h 108"/>
                <a:gd name="T2" fmla="*/ 9 w 109"/>
                <a:gd name="T3" fmla="*/ 6 h 108"/>
                <a:gd name="T4" fmla="*/ 9 w 109"/>
                <a:gd name="T5" fmla="*/ 6 h 108"/>
                <a:gd name="T6" fmla="*/ 9 w 109"/>
                <a:gd name="T7" fmla="*/ 7 h 108"/>
                <a:gd name="T8" fmla="*/ 9 w 109"/>
                <a:gd name="T9" fmla="*/ 8 h 108"/>
                <a:gd name="T10" fmla="*/ 9 w 109"/>
                <a:gd name="T11" fmla="*/ 8 h 108"/>
                <a:gd name="T12" fmla="*/ 8 w 109"/>
                <a:gd name="T13" fmla="*/ 9 h 108"/>
                <a:gd name="T14" fmla="*/ 8 w 109"/>
                <a:gd name="T15" fmla="*/ 9 h 108"/>
                <a:gd name="T16" fmla="*/ 6 w 109"/>
                <a:gd name="T17" fmla="*/ 10 h 108"/>
                <a:gd name="T18" fmla="*/ 6 w 109"/>
                <a:gd name="T19" fmla="*/ 10 h 108"/>
                <a:gd name="T20" fmla="*/ 6 w 109"/>
                <a:gd name="T21" fmla="*/ 10 h 108"/>
                <a:gd name="T22" fmla="*/ 5 w 109"/>
                <a:gd name="T23" fmla="*/ 10 h 108"/>
                <a:gd name="T24" fmla="*/ 5 w 109"/>
                <a:gd name="T25" fmla="*/ 10 h 108"/>
                <a:gd name="T26" fmla="*/ 4 w 109"/>
                <a:gd name="T27" fmla="*/ 10 h 108"/>
                <a:gd name="T28" fmla="*/ 3 w 109"/>
                <a:gd name="T29" fmla="*/ 10 h 108"/>
                <a:gd name="T30" fmla="*/ 2 w 109"/>
                <a:gd name="T31" fmla="*/ 9 h 108"/>
                <a:gd name="T32" fmla="*/ 2 w 109"/>
                <a:gd name="T33" fmla="*/ 9 h 108"/>
                <a:gd name="T34" fmla="*/ 2 w 109"/>
                <a:gd name="T35" fmla="*/ 9 h 108"/>
                <a:gd name="T36" fmla="*/ 1 w 109"/>
                <a:gd name="T37" fmla="*/ 8 h 108"/>
                <a:gd name="T38" fmla="*/ 1 w 109"/>
                <a:gd name="T39" fmla="*/ 7 h 108"/>
                <a:gd name="T40" fmla="*/ 1 w 109"/>
                <a:gd name="T41" fmla="*/ 7 h 108"/>
                <a:gd name="T42" fmla="*/ 1 w 109"/>
                <a:gd name="T43" fmla="*/ 7 h 108"/>
                <a:gd name="T44" fmla="*/ 1 w 109"/>
                <a:gd name="T45" fmla="*/ 6 h 108"/>
                <a:gd name="T46" fmla="*/ 0 w 109"/>
                <a:gd name="T47" fmla="*/ 6 h 108"/>
                <a:gd name="T48" fmla="*/ 0 w 109"/>
                <a:gd name="T49" fmla="*/ 5 h 108"/>
                <a:gd name="T50" fmla="*/ 0 w 109"/>
                <a:gd name="T51" fmla="*/ 4 h 108"/>
                <a:gd name="T52" fmla="*/ 1 w 109"/>
                <a:gd name="T53" fmla="*/ 4 h 108"/>
                <a:gd name="T54" fmla="*/ 1 w 109"/>
                <a:gd name="T55" fmla="*/ 3 h 108"/>
                <a:gd name="T56" fmla="*/ 1 w 109"/>
                <a:gd name="T57" fmla="*/ 2 h 108"/>
                <a:gd name="T58" fmla="*/ 1 w 109"/>
                <a:gd name="T59" fmla="*/ 2 h 108"/>
                <a:gd name="T60" fmla="*/ 2 w 109"/>
                <a:gd name="T61" fmla="*/ 2 h 108"/>
                <a:gd name="T62" fmla="*/ 2 w 109"/>
                <a:gd name="T63" fmla="*/ 1 h 108"/>
                <a:gd name="T64" fmla="*/ 3 w 109"/>
                <a:gd name="T65" fmla="*/ 1 h 108"/>
                <a:gd name="T66" fmla="*/ 3 w 109"/>
                <a:gd name="T67" fmla="*/ 1 h 108"/>
                <a:gd name="T68" fmla="*/ 3 w 109"/>
                <a:gd name="T69" fmla="*/ 1 h 108"/>
                <a:gd name="T70" fmla="*/ 4 w 109"/>
                <a:gd name="T71" fmla="*/ 1 h 108"/>
                <a:gd name="T72" fmla="*/ 5 w 109"/>
                <a:gd name="T73" fmla="*/ 0 h 108"/>
                <a:gd name="T74" fmla="*/ 5 w 109"/>
                <a:gd name="T75" fmla="*/ 1 h 108"/>
                <a:gd name="T76" fmla="*/ 6 w 109"/>
                <a:gd name="T77" fmla="*/ 1 h 108"/>
                <a:gd name="T78" fmla="*/ 8 w 109"/>
                <a:gd name="T79" fmla="*/ 1 h 108"/>
                <a:gd name="T80" fmla="*/ 8 w 109"/>
                <a:gd name="T81" fmla="*/ 1 h 108"/>
                <a:gd name="T82" fmla="*/ 8 w 109"/>
                <a:gd name="T83" fmla="*/ 2 h 108"/>
                <a:gd name="T84" fmla="*/ 9 w 109"/>
                <a:gd name="T85" fmla="*/ 2 h 108"/>
                <a:gd name="T86" fmla="*/ 9 w 109"/>
                <a:gd name="T87" fmla="*/ 3 h 108"/>
                <a:gd name="T88" fmla="*/ 9 w 109"/>
                <a:gd name="T89" fmla="*/ 3 h 108"/>
                <a:gd name="T90" fmla="*/ 9 w 109"/>
                <a:gd name="T91" fmla="*/ 4 h 108"/>
                <a:gd name="T92" fmla="*/ 9 w 109"/>
                <a:gd name="T93" fmla="*/ 4 h 108"/>
                <a:gd name="T94" fmla="*/ 9 w 109"/>
                <a:gd name="T95" fmla="*/ 4 h 108"/>
                <a:gd name="T96" fmla="*/ 9 w 109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" h="108">
                  <a:moveTo>
                    <a:pt x="109" y="54"/>
                  </a:moveTo>
                  <a:lnTo>
                    <a:pt x="109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7" y="88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80" y="102"/>
                  </a:lnTo>
                  <a:lnTo>
                    <a:pt x="76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5" y="108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5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10" y="84"/>
                  </a:lnTo>
                  <a:lnTo>
                    <a:pt x="8" y="79"/>
                  </a:lnTo>
                  <a:lnTo>
                    <a:pt x="5" y="75"/>
                  </a:lnTo>
                  <a:lnTo>
                    <a:pt x="3" y="70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3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5" y="0"/>
                  </a:lnTo>
                  <a:lnTo>
                    <a:pt x="65" y="1"/>
                  </a:lnTo>
                  <a:lnTo>
                    <a:pt x="76" y="4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4" y="16"/>
                  </a:lnTo>
                  <a:lnTo>
                    <a:pt x="100" y="24"/>
                  </a:lnTo>
                  <a:lnTo>
                    <a:pt x="103" y="28"/>
                  </a:lnTo>
                  <a:lnTo>
                    <a:pt x="104" y="33"/>
                  </a:lnTo>
                  <a:lnTo>
                    <a:pt x="107" y="37"/>
                  </a:lnTo>
                  <a:lnTo>
                    <a:pt x="107" y="43"/>
                  </a:lnTo>
                  <a:lnTo>
                    <a:pt x="109" y="48"/>
                  </a:lnTo>
                  <a:lnTo>
                    <a:pt x="109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608"/>
            <p:cNvSpPr>
              <a:spLocks/>
            </p:cNvSpPr>
            <p:nvPr/>
          </p:nvSpPr>
          <p:spPr bwMode="auto">
            <a:xfrm>
              <a:off x="2444" y="2274"/>
              <a:ext cx="59" cy="58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7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3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1" y="28"/>
                  </a:lnTo>
                  <a:lnTo>
                    <a:pt x="104" y="33"/>
                  </a:lnTo>
                  <a:lnTo>
                    <a:pt x="105" y="37"/>
                  </a:lnTo>
                  <a:lnTo>
                    <a:pt x="107" y="43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609"/>
            <p:cNvSpPr>
              <a:spLocks/>
            </p:cNvSpPr>
            <p:nvPr/>
          </p:nvSpPr>
          <p:spPr bwMode="auto">
            <a:xfrm>
              <a:off x="2530" y="2274"/>
              <a:ext cx="60" cy="58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5 h 108"/>
                <a:gd name="T6" fmla="*/ 10 w 108"/>
                <a:gd name="T7" fmla="*/ 6 h 108"/>
                <a:gd name="T8" fmla="*/ 9 w 108"/>
                <a:gd name="T9" fmla="*/ 7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2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3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79"/>
                  </a:lnTo>
                  <a:lnTo>
                    <a:pt x="4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4" y="33"/>
                  </a:lnTo>
                  <a:lnTo>
                    <a:pt x="107" y="37"/>
                  </a:lnTo>
                  <a:lnTo>
                    <a:pt x="107" y="43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610"/>
            <p:cNvSpPr>
              <a:spLocks/>
            </p:cNvSpPr>
            <p:nvPr/>
          </p:nvSpPr>
          <p:spPr bwMode="auto">
            <a:xfrm>
              <a:off x="2620" y="2274"/>
              <a:ext cx="60" cy="58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5 h 108"/>
                <a:gd name="T6" fmla="*/ 10 w 108"/>
                <a:gd name="T7" fmla="*/ 6 h 108"/>
                <a:gd name="T8" fmla="*/ 9 w 108"/>
                <a:gd name="T9" fmla="*/ 7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3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6"/>
                  </a:lnTo>
                  <a:lnTo>
                    <a:pt x="98" y="24"/>
                  </a:lnTo>
                  <a:lnTo>
                    <a:pt x="101" y="28"/>
                  </a:lnTo>
                  <a:lnTo>
                    <a:pt x="104" y="33"/>
                  </a:lnTo>
                  <a:lnTo>
                    <a:pt x="105" y="37"/>
                  </a:lnTo>
                  <a:lnTo>
                    <a:pt x="107" y="43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611"/>
            <p:cNvSpPr>
              <a:spLocks/>
            </p:cNvSpPr>
            <p:nvPr/>
          </p:nvSpPr>
          <p:spPr bwMode="auto">
            <a:xfrm>
              <a:off x="2707" y="2274"/>
              <a:ext cx="59" cy="58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7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5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3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6" y="64"/>
                  </a:lnTo>
                  <a:lnTo>
                    <a:pt x="103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79"/>
                  </a:lnTo>
                  <a:lnTo>
                    <a:pt x="4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6" y="37"/>
                  </a:lnTo>
                  <a:lnTo>
                    <a:pt x="106" y="43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2612"/>
            <p:cNvSpPr>
              <a:spLocks/>
            </p:cNvSpPr>
            <p:nvPr/>
          </p:nvSpPr>
          <p:spPr bwMode="auto">
            <a:xfrm>
              <a:off x="2796" y="2274"/>
              <a:ext cx="59" cy="58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7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5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3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6" y="60"/>
                  </a:lnTo>
                  <a:lnTo>
                    <a:pt x="106" y="64"/>
                  </a:lnTo>
                  <a:lnTo>
                    <a:pt x="103" y="75"/>
                  </a:lnTo>
                  <a:lnTo>
                    <a:pt x="97" y="84"/>
                  </a:lnTo>
                  <a:lnTo>
                    <a:pt x="94" y="89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6"/>
                  </a:lnTo>
                  <a:lnTo>
                    <a:pt x="97" y="24"/>
                  </a:lnTo>
                  <a:lnTo>
                    <a:pt x="100" y="28"/>
                  </a:lnTo>
                  <a:lnTo>
                    <a:pt x="103" y="33"/>
                  </a:lnTo>
                  <a:lnTo>
                    <a:pt x="105" y="37"/>
                  </a:lnTo>
                  <a:lnTo>
                    <a:pt x="106" y="43"/>
                  </a:lnTo>
                  <a:lnTo>
                    <a:pt x="106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2613"/>
            <p:cNvSpPr>
              <a:spLocks/>
            </p:cNvSpPr>
            <p:nvPr/>
          </p:nvSpPr>
          <p:spPr bwMode="auto">
            <a:xfrm>
              <a:off x="2444" y="2216"/>
              <a:ext cx="59" cy="58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7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9 h 109"/>
                <a:gd name="T22" fmla="*/ 6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1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7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8" y="85"/>
                  </a:lnTo>
                  <a:lnTo>
                    <a:pt x="95" y="89"/>
                  </a:lnTo>
                  <a:lnTo>
                    <a:pt x="92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2614"/>
            <p:cNvSpPr>
              <a:spLocks/>
            </p:cNvSpPr>
            <p:nvPr/>
          </p:nvSpPr>
          <p:spPr bwMode="auto">
            <a:xfrm>
              <a:off x="2530" y="2216"/>
              <a:ext cx="60" cy="58"/>
            </a:xfrm>
            <a:custGeom>
              <a:avLst/>
              <a:gdLst>
                <a:gd name="T0" fmla="*/ 10 w 108"/>
                <a:gd name="T1" fmla="*/ 4 h 109"/>
                <a:gd name="T2" fmla="*/ 10 w 108"/>
                <a:gd name="T3" fmla="*/ 5 h 109"/>
                <a:gd name="T4" fmla="*/ 10 w 108"/>
                <a:gd name="T5" fmla="*/ 5 h 109"/>
                <a:gd name="T6" fmla="*/ 10 w 108"/>
                <a:gd name="T7" fmla="*/ 6 h 109"/>
                <a:gd name="T8" fmla="*/ 9 w 108"/>
                <a:gd name="T9" fmla="*/ 7 h 109"/>
                <a:gd name="T10" fmla="*/ 9 w 108"/>
                <a:gd name="T11" fmla="*/ 7 h 109"/>
                <a:gd name="T12" fmla="*/ 9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7 w 108"/>
                <a:gd name="T21" fmla="*/ 9 h 109"/>
                <a:gd name="T22" fmla="*/ 6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2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3 w 108"/>
                <a:gd name="T65" fmla="*/ 1 h 109"/>
                <a:gd name="T66" fmla="*/ 3 w 108"/>
                <a:gd name="T67" fmla="*/ 1 h 109"/>
                <a:gd name="T68" fmla="*/ 4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9 w 108"/>
                <a:gd name="T83" fmla="*/ 2 h 109"/>
                <a:gd name="T84" fmla="*/ 9 w 108"/>
                <a:gd name="T85" fmla="*/ 2 h 109"/>
                <a:gd name="T86" fmla="*/ 10 w 108"/>
                <a:gd name="T87" fmla="*/ 2 h 109"/>
                <a:gd name="T88" fmla="*/ 10 w 108"/>
                <a:gd name="T89" fmla="*/ 3 h 109"/>
                <a:gd name="T90" fmla="*/ 10 w 108"/>
                <a:gd name="T91" fmla="*/ 3 h 109"/>
                <a:gd name="T92" fmla="*/ 10 w 108"/>
                <a:gd name="T93" fmla="*/ 3 h 109"/>
                <a:gd name="T94" fmla="*/ 10 w 108"/>
                <a:gd name="T95" fmla="*/ 4 h 109"/>
                <a:gd name="T96" fmla="*/ 10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8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2615"/>
            <p:cNvSpPr>
              <a:spLocks/>
            </p:cNvSpPr>
            <p:nvPr/>
          </p:nvSpPr>
          <p:spPr bwMode="auto">
            <a:xfrm>
              <a:off x="2620" y="2216"/>
              <a:ext cx="60" cy="58"/>
            </a:xfrm>
            <a:custGeom>
              <a:avLst/>
              <a:gdLst>
                <a:gd name="T0" fmla="*/ 10 w 108"/>
                <a:gd name="T1" fmla="*/ 4 h 109"/>
                <a:gd name="T2" fmla="*/ 10 w 108"/>
                <a:gd name="T3" fmla="*/ 5 h 109"/>
                <a:gd name="T4" fmla="*/ 10 w 108"/>
                <a:gd name="T5" fmla="*/ 5 h 109"/>
                <a:gd name="T6" fmla="*/ 10 w 108"/>
                <a:gd name="T7" fmla="*/ 6 h 109"/>
                <a:gd name="T8" fmla="*/ 9 w 108"/>
                <a:gd name="T9" fmla="*/ 7 h 109"/>
                <a:gd name="T10" fmla="*/ 9 w 108"/>
                <a:gd name="T11" fmla="*/ 7 h 109"/>
                <a:gd name="T12" fmla="*/ 9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7 w 108"/>
                <a:gd name="T21" fmla="*/ 9 h 109"/>
                <a:gd name="T22" fmla="*/ 6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1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4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9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10 w 108"/>
                <a:gd name="T89" fmla="*/ 3 h 109"/>
                <a:gd name="T90" fmla="*/ 10 w 108"/>
                <a:gd name="T91" fmla="*/ 3 h 109"/>
                <a:gd name="T92" fmla="*/ 10 w 108"/>
                <a:gd name="T93" fmla="*/ 3 h 109"/>
                <a:gd name="T94" fmla="*/ 10 w 108"/>
                <a:gd name="T95" fmla="*/ 4 h 109"/>
                <a:gd name="T96" fmla="*/ 10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7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8" y="85"/>
                  </a:lnTo>
                  <a:lnTo>
                    <a:pt x="95" y="89"/>
                  </a:lnTo>
                  <a:lnTo>
                    <a:pt x="91" y="94"/>
                  </a:lnTo>
                  <a:lnTo>
                    <a:pt x="84" y="100"/>
                  </a:lnTo>
                  <a:lnTo>
                    <a:pt x="79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2616"/>
            <p:cNvSpPr>
              <a:spLocks/>
            </p:cNvSpPr>
            <p:nvPr/>
          </p:nvSpPr>
          <p:spPr bwMode="auto">
            <a:xfrm>
              <a:off x="2707" y="2216"/>
              <a:ext cx="59" cy="58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7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9 h 109"/>
                <a:gd name="T22" fmla="*/ 5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2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5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8" y="61"/>
                  </a:lnTo>
                  <a:lnTo>
                    <a:pt x="106" y="65"/>
                  </a:lnTo>
                  <a:lnTo>
                    <a:pt x="103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79" y="103"/>
                  </a:lnTo>
                  <a:lnTo>
                    <a:pt x="75" y="104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4" y="109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3" y="33"/>
                  </a:lnTo>
                  <a:lnTo>
                    <a:pt x="106" y="38"/>
                  </a:lnTo>
                  <a:lnTo>
                    <a:pt x="106" y="44"/>
                  </a:lnTo>
                  <a:lnTo>
                    <a:pt x="108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2617"/>
            <p:cNvSpPr>
              <a:spLocks/>
            </p:cNvSpPr>
            <p:nvPr/>
          </p:nvSpPr>
          <p:spPr bwMode="auto">
            <a:xfrm>
              <a:off x="2796" y="2215"/>
              <a:ext cx="59" cy="59"/>
            </a:xfrm>
            <a:custGeom>
              <a:avLst/>
              <a:gdLst>
                <a:gd name="T0" fmla="*/ 9 w 108"/>
                <a:gd name="T1" fmla="*/ 5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8 h 109"/>
                <a:gd name="T10" fmla="*/ 8 w 108"/>
                <a:gd name="T11" fmla="*/ 8 h 109"/>
                <a:gd name="T12" fmla="*/ 8 w 108"/>
                <a:gd name="T13" fmla="*/ 8 h 109"/>
                <a:gd name="T14" fmla="*/ 8 w 108"/>
                <a:gd name="T15" fmla="*/ 9 h 109"/>
                <a:gd name="T16" fmla="*/ 7 w 108"/>
                <a:gd name="T17" fmla="*/ 9 h 109"/>
                <a:gd name="T18" fmla="*/ 7 w 108"/>
                <a:gd name="T19" fmla="*/ 9 h 109"/>
                <a:gd name="T20" fmla="*/ 6 w 108"/>
                <a:gd name="T21" fmla="*/ 9 h 109"/>
                <a:gd name="T22" fmla="*/ 5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9 h 109"/>
                <a:gd name="T30" fmla="*/ 2 w 108"/>
                <a:gd name="T31" fmla="*/ 9 h 109"/>
                <a:gd name="T32" fmla="*/ 2 w 108"/>
                <a:gd name="T33" fmla="*/ 9 h 109"/>
                <a:gd name="T34" fmla="*/ 1 w 108"/>
                <a:gd name="T35" fmla="*/ 8 h 109"/>
                <a:gd name="T36" fmla="*/ 1 w 108"/>
                <a:gd name="T37" fmla="*/ 8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5 h 109"/>
                <a:gd name="T50" fmla="*/ 0 w 108"/>
                <a:gd name="T51" fmla="*/ 4 h 109"/>
                <a:gd name="T52" fmla="*/ 0 w 108"/>
                <a:gd name="T53" fmla="*/ 4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5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3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4 h 109"/>
                <a:gd name="T94" fmla="*/ 9 w 108"/>
                <a:gd name="T95" fmla="*/ 4 h 109"/>
                <a:gd name="T96" fmla="*/ 9 w 108"/>
                <a:gd name="T97" fmla="*/ 5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6" y="61"/>
                  </a:lnTo>
                  <a:lnTo>
                    <a:pt x="106" y="65"/>
                  </a:lnTo>
                  <a:lnTo>
                    <a:pt x="103" y="76"/>
                  </a:lnTo>
                  <a:lnTo>
                    <a:pt x="97" y="85"/>
                  </a:lnTo>
                  <a:lnTo>
                    <a:pt x="94" y="89"/>
                  </a:lnTo>
                  <a:lnTo>
                    <a:pt x="91" y="94"/>
                  </a:lnTo>
                  <a:lnTo>
                    <a:pt x="84" y="100"/>
                  </a:lnTo>
                  <a:lnTo>
                    <a:pt x="79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7" y="24"/>
                  </a:lnTo>
                  <a:lnTo>
                    <a:pt x="100" y="29"/>
                  </a:lnTo>
                  <a:lnTo>
                    <a:pt x="103" y="33"/>
                  </a:lnTo>
                  <a:lnTo>
                    <a:pt x="105" y="38"/>
                  </a:lnTo>
                  <a:lnTo>
                    <a:pt x="106" y="44"/>
                  </a:lnTo>
                  <a:lnTo>
                    <a:pt x="106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2618"/>
            <p:cNvSpPr>
              <a:spLocks/>
            </p:cNvSpPr>
            <p:nvPr/>
          </p:nvSpPr>
          <p:spPr bwMode="auto">
            <a:xfrm>
              <a:off x="2444" y="2158"/>
              <a:ext cx="59" cy="57"/>
            </a:xfrm>
            <a:custGeom>
              <a:avLst/>
              <a:gdLst>
                <a:gd name="T0" fmla="*/ 9 w 108"/>
                <a:gd name="T1" fmla="*/ 4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6 h 108"/>
                <a:gd name="T10" fmla="*/ 8 w 108"/>
                <a:gd name="T11" fmla="*/ 7 h 108"/>
                <a:gd name="T12" fmla="*/ 8 w 108"/>
                <a:gd name="T13" fmla="*/ 7 h 108"/>
                <a:gd name="T14" fmla="*/ 8 w 108"/>
                <a:gd name="T15" fmla="*/ 7 h 108"/>
                <a:gd name="T16" fmla="*/ 7 w 108"/>
                <a:gd name="T17" fmla="*/ 8 h 108"/>
                <a:gd name="T18" fmla="*/ 7 w 108"/>
                <a:gd name="T19" fmla="*/ 8 h 108"/>
                <a:gd name="T20" fmla="*/ 6 w 108"/>
                <a:gd name="T21" fmla="*/ 8 h 108"/>
                <a:gd name="T22" fmla="*/ 6 w 108"/>
                <a:gd name="T23" fmla="*/ 8 h 108"/>
                <a:gd name="T24" fmla="*/ 5 w 108"/>
                <a:gd name="T25" fmla="*/ 8 h 108"/>
                <a:gd name="T26" fmla="*/ 4 w 108"/>
                <a:gd name="T27" fmla="*/ 8 h 108"/>
                <a:gd name="T28" fmla="*/ 3 w 108"/>
                <a:gd name="T29" fmla="*/ 8 h 108"/>
                <a:gd name="T30" fmla="*/ 2 w 108"/>
                <a:gd name="T31" fmla="*/ 7 h 108"/>
                <a:gd name="T32" fmla="*/ 2 w 108"/>
                <a:gd name="T33" fmla="*/ 7 h 108"/>
                <a:gd name="T34" fmla="*/ 1 w 108"/>
                <a:gd name="T35" fmla="*/ 7 h 108"/>
                <a:gd name="T36" fmla="*/ 1 w 108"/>
                <a:gd name="T37" fmla="*/ 6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4 h 108"/>
                <a:gd name="T50" fmla="*/ 0 w 108"/>
                <a:gd name="T51" fmla="*/ 4 h 108"/>
                <a:gd name="T52" fmla="*/ 0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3 h 108"/>
                <a:gd name="T94" fmla="*/ 9 w 108"/>
                <a:gd name="T95" fmla="*/ 4 h 108"/>
                <a:gd name="T96" fmla="*/ 9 w 108"/>
                <a:gd name="T97" fmla="*/ 4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2619"/>
            <p:cNvSpPr>
              <a:spLocks/>
            </p:cNvSpPr>
            <p:nvPr/>
          </p:nvSpPr>
          <p:spPr bwMode="auto">
            <a:xfrm>
              <a:off x="2530" y="2158"/>
              <a:ext cx="60" cy="57"/>
            </a:xfrm>
            <a:custGeom>
              <a:avLst/>
              <a:gdLst>
                <a:gd name="T0" fmla="*/ 10 w 108"/>
                <a:gd name="T1" fmla="*/ 4 h 108"/>
                <a:gd name="T2" fmla="*/ 10 w 108"/>
                <a:gd name="T3" fmla="*/ 5 h 108"/>
                <a:gd name="T4" fmla="*/ 10 w 108"/>
                <a:gd name="T5" fmla="*/ 5 h 108"/>
                <a:gd name="T6" fmla="*/ 10 w 108"/>
                <a:gd name="T7" fmla="*/ 6 h 108"/>
                <a:gd name="T8" fmla="*/ 9 w 108"/>
                <a:gd name="T9" fmla="*/ 6 h 108"/>
                <a:gd name="T10" fmla="*/ 9 w 108"/>
                <a:gd name="T11" fmla="*/ 7 h 108"/>
                <a:gd name="T12" fmla="*/ 9 w 108"/>
                <a:gd name="T13" fmla="*/ 7 h 108"/>
                <a:gd name="T14" fmla="*/ 8 w 108"/>
                <a:gd name="T15" fmla="*/ 7 h 108"/>
                <a:gd name="T16" fmla="*/ 7 w 108"/>
                <a:gd name="T17" fmla="*/ 8 h 108"/>
                <a:gd name="T18" fmla="*/ 7 w 108"/>
                <a:gd name="T19" fmla="*/ 8 h 108"/>
                <a:gd name="T20" fmla="*/ 7 w 108"/>
                <a:gd name="T21" fmla="*/ 8 h 108"/>
                <a:gd name="T22" fmla="*/ 6 w 108"/>
                <a:gd name="T23" fmla="*/ 8 h 108"/>
                <a:gd name="T24" fmla="*/ 5 w 108"/>
                <a:gd name="T25" fmla="*/ 8 h 108"/>
                <a:gd name="T26" fmla="*/ 4 w 108"/>
                <a:gd name="T27" fmla="*/ 8 h 108"/>
                <a:gd name="T28" fmla="*/ 3 w 108"/>
                <a:gd name="T29" fmla="*/ 8 h 108"/>
                <a:gd name="T30" fmla="*/ 2 w 108"/>
                <a:gd name="T31" fmla="*/ 7 h 108"/>
                <a:gd name="T32" fmla="*/ 2 w 108"/>
                <a:gd name="T33" fmla="*/ 7 h 108"/>
                <a:gd name="T34" fmla="*/ 2 w 108"/>
                <a:gd name="T35" fmla="*/ 7 h 108"/>
                <a:gd name="T36" fmla="*/ 1 w 108"/>
                <a:gd name="T37" fmla="*/ 6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4 h 108"/>
                <a:gd name="T50" fmla="*/ 0 w 108"/>
                <a:gd name="T51" fmla="*/ 4 h 108"/>
                <a:gd name="T52" fmla="*/ 1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2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3 h 108"/>
                <a:gd name="T94" fmla="*/ 10 w 108"/>
                <a:gd name="T95" fmla="*/ 4 h 108"/>
                <a:gd name="T96" fmla="*/ 10 w 108"/>
                <a:gd name="T97" fmla="*/ 4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4" y="75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2620"/>
            <p:cNvSpPr>
              <a:spLocks/>
            </p:cNvSpPr>
            <p:nvPr/>
          </p:nvSpPr>
          <p:spPr bwMode="auto">
            <a:xfrm>
              <a:off x="2620" y="2158"/>
              <a:ext cx="60" cy="57"/>
            </a:xfrm>
            <a:custGeom>
              <a:avLst/>
              <a:gdLst>
                <a:gd name="T0" fmla="*/ 10 w 108"/>
                <a:gd name="T1" fmla="*/ 4 h 108"/>
                <a:gd name="T2" fmla="*/ 10 w 108"/>
                <a:gd name="T3" fmla="*/ 5 h 108"/>
                <a:gd name="T4" fmla="*/ 10 w 108"/>
                <a:gd name="T5" fmla="*/ 5 h 108"/>
                <a:gd name="T6" fmla="*/ 10 w 108"/>
                <a:gd name="T7" fmla="*/ 6 h 108"/>
                <a:gd name="T8" fmla="*/ 9 w 108"/>
                <a:gd name="T9" fmla="*/ 6 h 108"/>
                <a:gd name="T10" fmla="*/ 9 w 108"/>
                <a:gd name="T11" fmla="*/ 7 h 108"/>
                <a:gd name="T12" fmla="*/ 9 w 108"/>
                <a:gd name="T13" fmla="*/ 7 h 108"/>
                <a:gd name="T14" fmla="*/ 8 w 108"/>
                <a:gd name="T15" fmla="*/ 7 h 108"/>
                <a:gd name="T16" fmla="*/ 7 w 108"/>
                <a:gd name="T17" fmla="*/ 8 h 108"/>
                <a:gd name="T18" fmla="*/ 7 w 108"/>
                <a:gd name="T19" fmla="*/ 8 h 108"/>
                <a:gd name="T20" fmla="*/ 7 w 108"/>
                <a:gd name="T21" fmla="*/ 8 h 108"/>
                <a:gd name="T22" fmla="*/ 6 w 108"/>
                <a:gd name="T23" fmla="*/ 8 h 108"/>
                <a:gd name="T24" fmla="*/ 5 w 108"/>
                <a:gd name="T25" fmla="*/ 8 h 108"/>
                <a:gd name="T26" fmla="*/ 4 w 108"/>
                <a:gd name="T27" fmla="*/ 8 h 108"/>
                <a:gd name="T28" fmla="*/ 3 w 108"/>
                <a:gd name="T29" fmla="*/ 8 h 108"/>
                <a:gd name="T30" fmla="*/ 2 w 108"/>
                <a:gd name="T31" fmla="*/ 7 h 108"/>
                <a:gd name="T32" fmla="*/ 2 w 108"/>
                <a:gd name="T33" fmla="*/ 7 h 108"/>
                <a:gd name="T34" fmla="*/ 1 w 108"/>
                <a:gd name="T35" fmla="*/ 7 h 108"/>
                <a:gd name="T36" fmla="*/ 1 w 108"/>
                <a:gd name="T37" fmla="*/ 6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4 h 108"/>
                <a:gd name="T50" fmla="*/ 0 w 108"/>
                <a:gd name="T51" fmla="*/ 4 h 108"/>
                <a:gd name="T52" fmla="*/ 0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3 h 108"/>
                <a:gd name="T94" fmla="*/ 10 w 108"/>
                <a:gd name="T95" fmla="*/ 4 h 108"/>
                <a:gd name="T96" fmla="*/ 10 w 108"/>
                <a:gd name="T97" fmla="*/ 4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2621"/>
            <p:cNvSpPr>
              <a:spLocks/>
            </p:cNvSpPr>
            <p:nvPr/>
          </p:nvSpPr>
          <p:spPr bwMode="auto">
            <a:xfrm>
              <a:off x="2707" y="2158"/>
              <a:ext cx="59" cy="57"/>
            </a:xfrm>
            <a:custGeom>
              <a:avLst/>
              <a:gdLst>
                <a:gd name="T0" fmla="*/ 9 w 108"/>
                <a:gd name="T1" fmla="*/ 4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6 h 108"/>
                <a:gd name="T10" fmla="*/ 8 w 108"/>
                <a:gd name="T11" fmla="*/ 7 h 108"/>
                <a:gd name="T12" fmla="*/ 8 w 108"/>
                <a:gd name="T13" fmla="*/ 7 h 108"/>
                <a:gd name="T14" fmla="*/ 8 w 108"/>
                <a:gd name="T15" fmla="*/ 7 h 108"/>
                <a:gd name="T16" fmla="*/ 7 w 108"/>
                <a:gd name="T17" fmla="*/ 8 h 108"/>
                <a:gd name="T18" fmla="*/ 7 w 108"/>
                <a:gd name="T19" fmla="*/ 8 h 108"/>
                <a:gd name="T20" fmla="*/ 6 w 108"/>
                <a:gd name="T21" fmla="*/ 8 h 108"/>
                <a:gd name="T22" fmla="*/ 5 w 108"/>
                <a:gd name="T23" fmla="*/ 8 h 108"/>
                <a:gd name="T24" fmla="*/ 5 w 108"/>
                <a:gd name="T25" fmla="*/ 8 h 108"/>
                <a:gd name="T26" fmla="*/ 4 w 108"/>
                <a:gd name="T27" fmla="*/ 8 h 108"/>
                <a:gd name="T28" fmla="*/ 3 w 108"/>
                <a:gd name="T29" fmla="*/ 8 h 108"/>
                <a:gd name="T30" fmla="*/ 2 w 108"/>
                <a:gd name="T31" fmla="*/ 7 h 108"/>
                <a:gd name="T32" fmla="*/ 2 w 108"/>
                <a:gd name="T33" fmla="*/ 7 h 108"/>
                <a:gd name="T34" fmla="*/ 2 w 108"/>
                <a:gd name="T35" fmla="*/ 7 h 108"/>
                <a:gd name="T36" fmla="*/ 1 w 108"/>
                <a:gd name="T37" fmla="*/ 6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4 h 108"/>
                <a:gd name="T50" fmla="*/ 0 w 108"/>
                <a:gd name="T51" fmla="*/ 4 h 108"/>
                <a:gd name="T52" fmla="*/ 1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3 h 108"/>
                <a:gd name="T94" fmla="*/ 9 w 108"/>
                <a:gd name="T95" fmla="*/ 4 h 108"/>
                <a:gd name="T96" fmla="*/ 9 w 108"/>
                <a:gd name="T97" fmla="*/ 4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6" y="65"/>
                  </a:lnTo>
                  <a:lnTo>
                    <a:pt x="103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4" y="75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3" y="33"/>
                  </a:lnTo>
                  <a:lnTo>
                    <a:pt x="106" y="38"/>
                  </a:lnTo>
                  <a:lnTo>
                    <a:pt x="106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2622"/>
            <p:cNvSpPr>
              <a:spLocks/>
            </p:cNvSpPr>
            <p:nvPr/>
          </p:nvSpPr>
          <p:spPr bwMode="auto">
            <a:xfrm>
              <a:off x="2796" y="2158"/>
              <a:ext cx="59" cy="57"/>
            </a:xfrm>
            <a:custGeom>
              <a:avLst/>
              <a:gdLst>
                <a:gd name="T0" fmla="*/ 9 w 108"/>
                <a:gd name="T1" fmla="*/ 4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6 h 108"/>
                <a:gd name="T10" fmla="*/ 8 w 108"/>
                <a:gd name="T11" fmla="*/ 7 h 108"/>
                <a:gd name="T12" fmla="*/ 8 w 108"/>
                <a:gd name="T13" fmla="*/ 7 h 108"/>
                <a:gd name="T14" fmla="*/ 8 w 108"/>
                <a:gd name="T15" fmla="*/ 7 h 108"/>
                <a:gd name="T16" fmla="*/ 7 w 108"/>
                <a:gd name="T17" fmla="*/ 8 h 108"/>
                <a:gd name="T18" fmla="*/ 7 w 108"/>
                <a:gd name="T19" fmla="*/ 8 h 108"/>
                <a:gd name="T20" fmla="*/ 6 w 108"/>
                <a:gd name="T21" fmla="*/ 8 h 108"/>
                <a:gd name="T22" fmla="*/ 5 w 108"/>
                <a:gd name="T23" fmla="*/ 8 h 108"/>
                <a:gd name="T24" fmla="*/ 5 w 108"/>
                <a:gd name="T25" fmla="*/ 8 h 108"/>
                <a:gd name="T26" fmla="*/ 4 w 108"/>
                <a:gd name="T27" fmla="*/ 8 h 108"/>
                <a:gd name="T28" fmla="*/ 3 w 108"/>
                <a:gd name="T29" fmla="*/ 8 h 108"/>
                <a:gd name="T30" fmla="*/ 2 w 108"/>
                <a:gd name="T31" fmla="*/ 7 h 108"/>
                <a:gd name="T32" fmla="*/ 2 w 108"/>
                <a:gd name="T33" fmla="*/ 7 h 108"/>
                <a:gd name="T34" fmla="*/ 1 w 108"/>
                <a:gd name="T35" fmla="*/ 7 h 108"/>
                <a:gd name="T36" fmla="*/ 1 w 108"/>
                <a:gd name="T37" fmla="*/ 6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4 h 108"/>
                <a:gd name="T50" fmla="*/ 0 w 108"/>
                <a:gd name="T51" fmla="*/ 4 h 108"/>
                <a:gd name="T52" fmla="*/ 0 w 108"/>
                <a:gd name="T53" fmla="*/ 3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5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2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3 h 108"/>
                <a:gd name="T94" fmla="*/ 9 w 108"/>
                <a:gd name="T95" fmla="*/ 4 h 108"/>
                <a:gd name="T96" fmla="*/ 9 w 108"/>
                <a:gd name="T97" fmla="*/ 4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6" y="60"/>
                  </a:lnTo>
                  <a:lnTo>
                    <a:pt x="106" y="65"/>
                  </a:lnTo>
                  <a:lnTo>
                    <a:pt x="103" y="75"/>
                  </a:lnTo>
                  <a:lnTo>
                    <a:pt x="97" y="84"/>
                  </a:lnTo>
                  <a:lnTo>
                    <a:pt x="94" y="89"/>
                  </a:lnTo>
                  <a:lnTo>
                    <a:pt x="91" y="93"/>
                  </a:lnTo>
                  <a:lnTo>
                    <a:pt x="84" y="99"/>
                  </a:lnTo>
                  <a:lnTo>
                    <a:pt x="79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4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17"/>
                  </a:lnTo>
                  <a:lnTo>
                    <a:pt x="97" y="24"/>
                  </a:lnTo>
                  <a:lnTo>
                    <a:pt x="100" y="29"/>
                  </a:lnTo>
                  <a:lnTo>
                    <a:pt x="103" y="33"/>
                  </a:lnTo>
                  <a:lnTo>
                    <a:pt x="105" y="38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2623"/>
            <p:cNvSpPr>
              <a:spLocks/>
            </p:cNvSpPr>
            <p:nvPr/>
          </p:nvSpPr>
          <p:spPr bwMode="auto">
            <a:xfrm>
              <a:off x="2883" y="2158"/>
              <a:ext cx="59" cy="58"/>
            </a:xfrm>
            <a:custGeom>
              <a:avLst/>
              <a:gdLst>
                <a:gd name="T0" fmla="*/ 9 w 109"/>
                <a:gd name="T1" fmla="*/ 5 h 108"/>
                <a:gd name="T2" fmla="*/ 9 w 109"/>
                <a:gd name="T3" fmla="*/ 5 h 108"/>
                <a:gd name="T4" fmla="*/ 9 w 109"/>
                <a:gd name="T5" fmla="*/ 5 h 108"/>
                <a:gd name="T6" fmla="*/ 9 w 109"/>
                <a:gd name="T7" fmla="*/ 6 h 108"/>
                <a:gd name="T8" fmla="*/ 9 w 109"/>
                <a:gd name="T9" fmla="*/ 7 h 108"/>
                <a:gd name="T10" fmla="*/ 9 w 109"/>
                <a:gd name="T11" fmla="*/ 8 h 108"/>
                <a:gd name="T12" fmla="*/ 8 w 109"/>
                <a:gd name="T13" fmla="*/ 8 h 108"/>
                <a:gd name="T14" fmla="*/ 8 w 109"/>
                <a:gd name="T15" fmla="*/ 8 h 108"/>
                <a:gd name="T16" fmla="*/ 6 w 109"/>
                <a:gd name="T17" fmla="*/ 9 h 108"/>
                <a:gd name="T18" fmla="*/ 6 w 109"/>
                <a:gd name="T19" fmla="*/ 9 h 108"/>
                <a:gd name="T20" fmla="*/ 6 w 109"/>
                <a:gd name="T21" fmla="*/ 9 h 108"/>
                <a:gd name="T22" fmla="*/ 5 w 109"/>
                <a:gd name="T23" fmla="*/ 9 h 108"/>
                <a:gd name="T24" fmla="*/ 5 w 109"/>
                <a:gd name="T25" fmla="*/ 9 h 108"/>
                <a:gd name="T26" fmla="*/ 4 w 109"/>
                <a:gd name="T27" fmla="*/ 9 h 108"/>
                <a:gd name="T28" fmla="*/ 3 w 109"/>
                <a:gd name="T29" fmla="*/ 9 h 108"/>
                <a:gd name="T30" fmla="*/ 2 w 109"/>
                <a:gd name="T31" fmla="*/ 8 h 108"/>
                <a:gd name="T32" fmla="*/ 2 w 109"/>
                <a:gd name="T33" fmla="*/ 8 h 108"/>
                <a:gd name="T34" fmla="*/ 2 w 109"/>
                <a:gd name="T35" fmla="*/ 8 h 108"/>
                <a:gd name="T36" fmla="*/ 1 w 109"/>
                <a:gd name="T37" fmla="*/ 7 h 108"/>
                <a:gd name="T38" fmla="*/ 1 w 109"/>
                <a:gd name="T39" fmla="*/ 6 h 108"/>
                <a:gd name="T40" fmla="*/ 1 w 109"/>
                <a:gd name="T41" fmla="*/ 6 h 108"/>
                <a:gd name="T42" fmla="*/ 1 w 109"/>
                <a:gd name="T43" fmla="*/ 6 h 108"/>
                <a:gd name="T44" fmla="*/ 1 w 109"/>
                <a:gd name="T45" fmla="*/ 5 h 108"/>
                <a:gd name="T46" fmla="*/ 0 w 109"/>
                <a:gd name="T47" fmla="*/ 5 h 108"/>
                <a:gd name="T48" fmla="*/ 0 w 109"/>
                <a:gd name="T49" fmla="*/ 5 h 108"/>
                <a:gd name="T50" fmla="*/ 0 w 109"/>
                <a:gd name="T51" fmla="*/ 4 h 108"/>
                <a:gd name="T52" fmla="*/ 1 w 109"/>
                <a:gd name="T53" fmla="*/ 4 h 108"/>
                <a:gd name="T54" fmla="*/ 1 w 109"/>
                <a:gd name="T55" fmla="*/ 3 h 108"/>
                <a:gd name="T56" fmla="*/ 1 w 109"/>
                <a:gd name="T57" fmla="*/ 2 h 108"/>
                <a:gd name="T58" fmla="*/ 1 w 109"/>
                <a:gd name="T59" fmla="*/ 2 h 108"/>
                <a:gd name="T60" fmla="*/ 2 w 109"/>
                <a:gd name="T61" fmla="*/ 2 h 108"/>
                <a:gd name="T62" fmla="*/ 2 w 109"/>
                <a:gd name="T63" fmla="*/ 1 h 108"/>
                <a:gd name="T64" fmla="*/ 3 w 109"/>
                <a:gd name="T65" fmla="*/ 1 h 108"/>
                <a:gd name="T66" fmla="*/ 3 w 109"/>
                <a:gd name="T67" fmla="*/ 1 h 108"/>
                <a:gd name="T68" fmla="*/ 3 w 109"/>
                <a:gd name="T69" fmla="*/ 1 h 108"/>
                <a:gd name="T70" fmla="*/ 4 w 109"/>
                <a:gd name="T71" fmla="*/ 1 h 108"/>
                <a:gd name="T72" fmla="*/ 5 w 109"/>
                <a:gd name="T73" fmla="*/ 0 h 108"/>
                <a:gd name="T74" fmla="*/ 5 w 109"/>
                <a:gd name="T75" fmla="*/ 1 h 108"/>
                <a:gd name="T76" fmla="*/ 6 w 109"/>
                <a:gd name="T77" fmla="*/ 1 h 108"/>
                <a:gd name="T78" fmla="*/ 8 w 109"/>
                <a:gd name="T79" fmla="*/ 1 h 108"/>
                <a:gd name="T80" fmla="*/ 8 w 109"/>
                <a:gd name="T81" fmla="*/ 1 h 108"/>
                <a:gd name="T82" fmla="*/ 8 w 109"/>
                <a:gd name="T83" fmla="*/ 2 h 108"/>
                <a:gd name="T84" fmla="*/ 9 w 109"/>
                <a:gd name="T85" fmla="*/ 2 h 108"/>
                <a:gd name="T86" fmla="*/ 9 w 109"/>
                <a:gd name="T87" fmla="*/ 3 h 108"/>
                <a:gd name="T88" fmla="*/ 9 w 109"/>
                <a:gd name="T89" fmla="*/ 3 h 108"/>
                <a:gd name="T90" fmla="*/ 9 w 109"/>
                <a:gd name="T91" fmla="*/ 3 h 108"/>
                <a:gd name="T92" fmla="*/ 9 w 109"/>
                <a:gd name="T93" fmla="*/ 4 h 108"/>
                <a:gd name="T94" fmla="*/ 9 w 109"/>
                <a:gd name="T95" fmla="*/ 4 h 108"/>
                <a:gd name="T96" fmla="*/ 9 w 109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" h="108">
                  <a:moveTo>
                    <a:pt x="109" y="54"/>
                  </a:moveTo>
                  <a:lnTo>
                    <a:pt x="109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7" y="89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80" y="102"/>
                  </a:lnTo>
                  <a:lnTo>
                    <a:pt x="76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5" y="108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5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10" y="84"/>
                  </a:lnTo>
                  <a:lnTo>
                    <a:pt x="8" y="80"/>
                  </a:lnTo>
                  <a:lnTo>
                    <a:pt x="5" y="75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5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4" y="17"/>
                  </a:lnTo>
                  <a:lnTo>
                    <a:pt x="100" y="24"/>
                  </a:lnTo>
                  <a:lnTo>
                    <a:pt x="103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9" y="48"/>
                  </a:lnTo>
                  <a:lnTo>
                    <a:pt x="109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2624"/>
            <p:cNvSpPr>
              <a:spLocks/>
            </p:cNvSpPr>
            <p:nvPr/>
          </p:nvSpPr>
          <p:spPr bwMode="auto">
            <a:xfrm>
              <a:off x="2883" y="2216"/>
              <a:ext cx="59" cy="58"/>
            </a:xfrm>
            <a:custGeom>
              <a:avLst/>
              <a:gdLst>
                <a:gd name="T0" fmla="*/ 9 w 109"/>
                <a:gd name="T1" fmla="*/ 4 h 109"/>
                <a:gd name="T2" fmla="*/ 9 w 109"/>
                <a:gd name="T3" fmla="*/ 5 h 109"/>
                <a:gd name="T4" fmla="*/ 9 w 109"/>
                <a:gd name="T5" fmla="*/ 5 h 109"/>
                <a:gd name="T6" fmla="*/ 9 w 109"/>
                <a:gd name="T7" fmla="*/ 6 h 109"/>
                <a:gd name="T8" fmla="*/ 9 w 109"/>
                <a:gd name="T9" fmla="*/ 7 h 109"/>
                <a:gd name="T10" fmla="*/ 9 w 109"/>
                <a:gd name="T11" fmla="*/ 7 h 109"/>
                <a:gd name="T12" fmla="*/ 8 w 109"/>
                <a:gd name="T13" fmla="*/ 7 h 109"/>
                <a:gd name="T14" fmla="*/ 8 w 109"/>
                <a:gd name="T15" fmla="*/ 8 h 109"/>
                <a:gd name="T16" fmla="*/ 6 w 109"/>
                <a:gd name="T17" fmla="*/ 8 h 109"/>
                <a:gd name="T18" fmla="*/ 6 w 109"/>
                <a:gd name="T19" fmla="*/ 8 h 109"/>
                <a:gd name="T20" fmla="*/ 6 w 109"/>
                <a:gd name="T21" fmla="*/ 9 h 109"/>
                <a:gd name="T22" fmla="*/ 5 w 109"/>
                <a:gd name="T23" fmla="*/ 9 h 109"/>
                <a:gd name="T24" fmla="*/ 5 w 109"/>
                <a:gd name="T25" fmla="*/ 9 h 109"/>
                <a:gd name="T26" fmla="*/ 4 w 109"/>
                <a:gd name="T27" fmla="*/ 9 h 109"/>
                <a:gd name="T28" fmla="*/ 3 w 109"/>
                <a:gd name="T29" fmla="*/ 8 h 109"/>
                <a:gd name="T30" fmla="*/ 2 w 109"/>
                <a:gd name="T31" fmla="*/ 8 h 109"/>
                <a:gd name="T32" fmla="*/ 2 w 109"/>
                <a:gd name="T33" fmla="*/ 8 h 109"/>
                <a:gd name="T34" fmla="*/ 2 w 109"/>
                <a:gd name="T35" fmla="*/ 7 h 109"/>
                <a:gd name="T36" fmla="*/ 1 w 109"/>
                <a:gd name="T37" fmla="*/ 7 h 109"/>
                <a:gd name="T38" fmla="*/ 1 w 109"/>
                <a:gd name="T39" fmla="*/ 6 h 109"/>
                <a:gd name="T40" fmla="*/ 1 w 109"/>
                <a:gd name="T41" fmla="*/ 6 h 109"/>
                <a:gd name="T42" fmla="*/ 1 w 109"/>
                <a:gd name="T43" fmla="*/ 6 h 109"/>
                <a:gd name="T44" fmla="*/ 1 w 109"/>
                <a:gd name="T45" fmla="*/ 5 h 109"/>
                <a:gd name="T46" fmla="*/ 0 w 109"/>
                <a:gd name="T47" fmla="*/ 5 h 109"/>
                <a:gd name="T48" fmla="*/ 0 w 109"/>
                <a:gd name="T49" fmla="*/ 4 h 109"/>
                <a:gd name="T50" fmla="*/ 0 w 109"/>
                <a:gd name="T51" fmla="*/ 4 h 109"/>
                <a:gd name="T52" fmla="*/ 1 w 109"/>
                <a:gd name="T53" fmla="*/ 3 h 109"/>
                <a:gd name="T54" fmla="*/ 1 w 109"/>
                <a:gd name="T55" fmla="*/ 3 h 109"/>
                <a:gd name="T56" fmla="*/ 1 w 109"/>
                <a:gd name="T57" fmla="*/ 2 h 109"/>
                <a:gd name="T58" fmla="*/ 1 w 109"/>
                <a:gd name="T59" fmla="*/ 2 h 109"/>
                <a:gd name="T60" fmla="*/ 2 w 109"/>
                <a:gd name="T61" fmla="*/ 2 h 109"/>
                <a:gd name="T62" fmla="*/ 2 w 109"/>
                <a:gd name="T63" fmla="*/ 1 h 109"/>
                <a:gd name="T64" fmla="*/ 3 w 109"/>
                <a:gd name="T65" fmla="*/ 1 h 109"/>
                <a:gd name="T66" fmla="*/ 3 w 109"/>
                <a:gd name="T67" fmla="*/ 1 h 109"/>
                <a:gd name="T68" fmla="*/ 3 w 109"/>
                <a:gd name="T69" fmla="*/ 1 h 109"/>
                <a:gd name="T70" fmla="*/ 4 w 109"/>
                <a:gd name="T71" fmla="*/ 1 h 109"/>
                <a:gd name="T72" fmla="*/ 5 w 109"/>
                <a:gd name="T73" fmla="*/ 0 h 109"/>
                <a:gd name="T74" fmla="*/ 5 w 109"/>
                <a:gd name="T75" fmla="*/ 1 h 109"/>
                <a:gd name="T76" fmla="*/ 6 w 109"/>
                <a:gd name="T77" fmla="*/ 1 h 109"/>
                <a:gd name="T78" fmla="*/ 8 w 109"/>
                <a:gd name="T79" fmla="*/ 1 h 109"/>
                <a:gd name="T80" fmla="*/ 8 w 109"/>
                <a:gd name="T81" fmla="*/ 1 h 109"/>
                <a:gd name="T82" fmla="*/ 8 w 109"/>
                <a:gd name="T83" fmla="*/ 2 h 109"/>
                <a:gd name="T84" fmla="*/ 9 w 109"/>
                <a:gd name="T85" fmla="*/ 2 h 109"/>
                <a:gd name="T86" fmla="*/ 9 w 109"/>
                <a:gd name="T87" fmla="*/ 2 h 109"/>
                <a:gd name="T88" fmla="*/ 9 w 109"/>
                <a:gd name="T89" fmla="*/ 3 h 109"/>
                <a:gd name="T90" fmla="*/ 9 w 109"/>
                <a:gd name="T91" fmla="*/ 3 h 109"/>
                <a:gd name="T92" fmla="*/ 9 w 109"/>
                <a:gd name="T93" fmla="*/ 3 h 109"/>
                <a:gd name="T94" fmla="*/ 9 w 109"/>
                <a:gd name="T95" fmla="*/ 4 h 109"/>
                <a:gd name="T96" fmla="*/ 9 w 109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" h="109">
                  <a:moveTo>
                    <a:pt x="109" y="55"/>
                  </a:moveTo>
                  <a:lnTo>
                    <a:pt x="109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100" y="85"/>
                  </a:lnTo>
                  <a:lnTo>
                    <a:pt x="97" y="89"/>
                  </a:lnTo>
                  <a:lnTo>
                    <a:pt x="94" y="94"/>
                  </a:lnTo>
                  <a:lnTo>
                    <a:pt x="85" y="100"/>
                  </a:lnTo>
                  <a:lnTo>
                    <a:pt x="80" y="103"/>
                  </a:lnTo>
                  <a:lnTo>
                    <a:pt x="76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5" y="109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5" y="100"/>
                  </a:lnTo>
                  <a:lnTo>
                    <a:pt x="20" y="97"/>
                  </a:lnTo>
                  <a:lnTo>
                    <a:pt x="17" y="94"/>
                  </a:lnTo>
                  <a:lnTo>
                    <a:pt x="10" y="85"/>
                  </a:lnTo>
                  <a:lnTo>
                    <a:pt x="8" y="80"/>
                  </a:lnTo>
                  <a:lnTo>
                    <a:pt x="5" y="76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5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4" y="17"/>
                  </a:lnTo>
                  <a:lnTo>
                    <a:pt x="100" y="24"/>
                  </a:lnTo>
                  <a:lnTo>
                    <a:pt x="103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9" y="49"/>
                  </a:lnTo>
                  <a:lnTo>
                    <a:pt x="109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2625"/>
            <p:cNvSpPr>
              <a:spLocks/>
            </p:cNvSpPr>
            <p:nvPr/>
          </p:nvSpPr>
          <p:spPr bwMode="auto">
            <a:xfrm>
              <a:off x="2883" y="2274"/>
              <a:ext cx="59" cy="58"/>
            </a:xfrm>
            <a:custGeom>
              <a:avLst/>
              <a:gdLst>
                <a:gd name="T0" fmla="*/ 9 w 109"/>
                <a:gd name="T1" fmla="*/ 5 h 108"/>
                <a:gd name="T2" fmla="*/ 9 w 109"/>
                <a:gd name="T3" fmla="*/ 5 h 108"/>
                <a:gd name="T4" fmla="*/ 9 w 109"/>
                <a:gd name="T5" fmla="*/ 5 h 108"/>
                <a:gd name="T6" fmla="*/ 9 w 109"/>
                <a:gd name="T7" fmla="*/ 6 h 108"/>
                <a:gd name="T8" fmla="*/ 9 w 109"/>
                <a:gd name="T9" fmla="*/ 7 h 108"/>
                <a:gd name="T10" fmla="*/ 9 w 109"/>
                <a:gd name="T11" fmla="*/ 8 h 108"/>
                <a:gd name="T12" fmla="*/ 8 w 109"/>
                <a:gd name="T13" fmla="*/ 8 h 108"/>
                <a:gd name="T14" fmla="*/ 8 w 109"/>
                <a:gd name="T15" fmla="*/ 8 h 108"/>
                <a:gd name="T16" fmla="*/ 6 w 109"/>
                <a:gd name="T17" fmla="*/ 9 h 108"/>
                <a:gd name="T18" fmla="*/ 6 w 109"/>
                <a:gd name="T19" fmla="*/ 9 h 108"/>
                <a:gd name="T20" fmla="*/ 6 w 109"/>
                <a:gd name="T21" fmla="*/ 9 h 108"/>
                <a:gd name="T22" fmla="*/ 5 w 109"/>
                <a:gd name="T23" fmla="*/ 9 h 108"/>
                <a:gd name="T24" fmla="*/ 5 w 109"/>
                <a:gd name="T25" fmla="*/ 9 h 108"/>
                <a:gd name="T26" fmla="*/ 4 w 109"/>
                <a:gd name="T27" fmla="*/ 9 h 108"/>
                <a:gd name="T28" fmla="*/ 3 w 109"/>
                <a:gd name="T29" fmla="*/ 9 h 108"/>
                <a:gd name="T30" fmla="*/ 2 w 109"/>
                <a:gd name="T31" fmla="*/ 8 h 108"/>
                <a:gd name="T32" fmla="*/ 2 w 109"/>
                <a:gd name="T33" fmla="*/ 8 h 108"/>
                <a:gd name="T34" fmla="*/ 2 w 109"/>
                <a:gd name="T35" fmla="*/ 8 h 108"/>
                <a:gd name="T36" fmla="*/ 1 w 109"/>
                <a:gd name="T37" fmla="*/ 7 h 108"/>
                <a:gd name="T38" fmla="*/ 1 w 109"/>
                <a:gd name="T39" fmla="*/ 6 h 108"/>
                <a:gd name="T40" fmla="*/ 1 w 109"/>
                <a:gd name="T41" fmla="*/ 6 h 108"/>
                <a:gd name="T42" fmla="*/ 1 w 109"/>
                <a:gd name="T43" fmla="*/ 6 h 108"/>
                <a:gd name="T44" fmla="*/ 1 w 109"/>
                <a:gd name="T45" fmla="*/ 5 h 108"/>
                <a:gd name="T46" fmla="*/ 0 w 109"/>
                <a:gd name="T47" fmla="*/ 5 h 108"/>
                <a:gd name="T48" fmla="*/ 0 w 109"/>
                <a:gd name="T49" fmla="*/ 5 h 108"/>
                <a:gd name="T50" fmla="*/ 0 w 109"/>
                <a:gd name="T51" fmla="*/ 4 h 108"/>
                <a:gd name="T52" fmla="*/ 1 w 109"/>
                <a:gd name="T53" fmla="*/ 3 h 108"/>
                <a:gd name="T54" fmla="*/ 1 w 109"/>
                <a:gd name="T55" fmla="*/ 3 h 108"/>
                <a:gd name="T56" fmla="*/ 1 w 109"/>
                <a:gd name="T57" fmla="*/ 2 h 108"/>
                <a:gd name="T58" fmla="*/ 1 w 109"/>
                <a:gd name="T59" fmla="*/ 2 h 108"/>
                <a:gd name="T60" fmla="*/ 2 w 109"/>
                <a:gd name="T61" fmla="*/ 2 h 108"/>
                <a:gd name="T62" fmla="*/ 2 w 109"/>
                <a:gd name="T63" fmla="*/ 1 h 108"/>
                <a:gd name="T64" fmla="*/ 3 w 109"/>
                <a:gd name="T65" fmla="*/ 1 h 108"/>
                <a:gd name="T66" fmla="*/ 3 w 109"/>
                <a:gd name="T67" fmla="*/ 1 h 108"/>
                <a:gd name="T68" fmla="*/ 3 w 109"/>
                <a:gd name="T69" fmla="*/ 1 h 108"/>
                <a:gd name="T70" fmla="*/ 4 w 109"/>
                <a:gd name="T71" fmla="*/ 1 h 108"/>
                <a:gd name="T72" fmla="*/ 5 w 109"/>
                <a:gd name="T73" fmla="*/ 0 h 108"/>
                <a:gd name="T74" fmla="*/ 5 w 109"/>
                <a:gd name="T75" fmla="*/ 1 h 108"/>
                <a:gd name="T76" fmla="*/ 6 w 109"/>
                <a:gd name="T77" fmla="*/ 1 h 108"/>
                <a:gd name="T78" fmla="*/ 8 w 109"/>
                <a:gd name="T79" fmla="*/ 1 h 108"/>
                <a:gd name="T80" fmla="*/ 8 w 109"/>
                <a:gd name="T81" fmla="*/ 1 h 108"/>
                <a:gd name="T82" fmla="*/ 8 w 109"/>
                <a:gd name="T83" fmla="*/ 2 h 108"/>
                <a:gd name="T84" fmla="*/ 9 w 109"/>
                <a:gd name="T85" fmla="*/ 2 h 108"/>
                <a:gd name="T86" fmla="*/ 9 w 109"/>
                <a:gd name="T87" fmla="*/ 2 h 108"/>
                <a:gd name="T88" fmla="*/ 9 w 109"/>
                <a:gd name="T89" fmla="*/ 3 h 108"/>
                <a:gd name="T90" fmla="*/ 9 w 109"/>
                <a:gd name="T91" fmla="*/ 3 h 108"/>
                <a:gd name="T92" fmla="*/ 9 w 109"/>
                <a:gd name="T93" fmla="*/ 3 h 108"/>
                <a:gd name="T94" fmla="*/ 9 w 109"/>
                <a:gd name="T95" fmla="*/ 4 h 108"/>
                <a:gd name="T96" fmla="*/ 9 w 109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" h="108">
                  <a:moveTo>
                    <a:pt x="109" y="54"/>
                  </a:moveTo>
                  <a:lnTo>
                    <a:pt x="109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7" y="89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80" y="102"/>
                  </a:lnTo>
                  <a:lnTo>
                    <a:pt x="76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5" y="108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5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10" y="84"/>
                  </a:lnTo>
                  <a:lnTo>
                    <a:pt x="8" y="79"/>
                  </a:lnTo>
                  <a:lnTo>
                    <a:pt x="5" y="75"/>
                  </a:lnTo>
                  <a:lnTo>
                    <a:pt x="3" y="70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3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5" y="0"/>
                  </a:lnTo>
                  <a:lnTo>
                    <a:pt x="65" y="1"/>
                  </a:lnTo>
                  <a:lnTo>
                    <a:pt x="76" y="4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4" y="16"/>
                  </a:lnTo>
                  <a:lnTo>
                    <a:pt x="100" y="24"/>
                  </a:lnTo>
                  <a:lnTo>
                    <a:pt x="103" y="28"/>
                  </a:lnTo>
                  <a:lnTo>
                    <a:pt x="104" y="33"/>
                  </a:lnTo>
                  <a:lnTo>
                    <a:pt x="107" y="37"/>
                  </a:lnTo>
                  <a:lnTo>
                    <a:pt x="107" y="43"/>
                  </a:lnTo>
                  <a:lnTo>
                    <a:pt x="109" y="48"/>
                  </a:lnTo>
                  <a:lnTo>
                    <a:pt x="109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2957"/>
            <p:cNvSpPr>
              <a:spLocks/>
            </p:cNvSpPr>
            <p:nvPr/>
          </p:nvSpPr>
          <p:spPr bwMode="auto">
            <a:xfrm>
              <a:off x="3267" y="2009"/>
              <a:ext cx="33" cy="32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6 h 57"/>
                <a:gd name="T12" fmla="*/ 1 w 58"/>
                <a:gd name="T13" fmla="*/ 6 h 57"/>
                <a:gd name="T14" fmla="*/ 0 w 58"/>
                <a:gd name="T15" fmla="*/ 6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958"/>
            <p:cNvSpPr>
              <a:spLocks/>
            </p:cNvSpPr>
            <p:nvPr/>
          </p:nvSpPr>
          <p:spPr bwMode="auto">
            <a:xfrm>
              <a:off x="3238" y="2009"/>
              <a:ext cx="30" cy="32"/>
            </a:xfrm>
            <a:custGeom>
              <a:avLst/>
              <a:gdLst>
                <a:gd name="T0" fmla="*/ 4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6 h 57"/>
                <a:gd name="T28" fmla="*/ 4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2959"/>
            <p:cNvSpPr>
              <a:spLocks/>
            </p:cNvSpPr>
            <p:nvPr/>
          </p:nvSpPr>
          <p:spPr bwMode="auto">
            <a:xfrm>
              <a:off x="3268" y="2038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2960"/>
            <p:cNvSpPr>
              <a:spLocks/>
            </p:cNvSpPr>
            <p:nvPr/>
          </p:nvSpPr>
          <p:spPr bwMode="auto">
            <a:xfrm>
              <a:off x="3238" y="1978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2961"/>
            <p:cNvSpPr>
              <a:spLocks/>
            </p:cNvSpPr>
            <p:nvPr/>
          </p:nvSpPr>
          <p:spPr bwMode="auto">
            <a:xfrm>
              <a:off x="3238" y="2009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2962"/>
            <p:cNvSpPr>
              <a:spLocks/>
            </p:cNvSpPr>
            <p:nvPr/>
          </p:nvSpPr>
          <p:spPr bwMode="auto">
            <a:xfrm>
              <a:off x="3268" y="1978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2963"/>
            <p:cNvSpPr>
              <a:spLocks/>
            </p:cNvSpPr>
            <p:nvPr/>
          </p:nvSpPr>
          <p:spPr bwMode="auto">
            <a:xfrm>
              <a:off x="3268" y="1978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2964"/>
            <p:cNvSpPr>
              <a:spLocks/>
            </p:cNvSpPr>
            <p:nvPr/>
          </p:nvSpPr>
          <p:spPr bwMode="auto">
            <a:xfrm>
              <a:off x="3296" y="2009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2965"/>
            <p:cNvSpPr>
              <a:spLocks/>
            </p:cNvSpPr>
            <p:nvPr/>
          </p:nvSpPr>
          <p:spPr bwMode="auto">
            <a:xfrm>
              <a:off x="3356" y="2009"/>
              <a:ext cx="33" cy="32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6 h 57"/>
                <a:gd name="T12" fmla="*/ 1 w 58"/>
                <a:gd name="T13" fmla="*/ 6 h 57"/>
                <a:gd name="T14" fmla="*/ 0 w 58"/>
                <a:gd name="T15" fmla="*/ 6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3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2966"/>
            <p:cNvSpPr>
              <a:spLocks/>
            </p:cNvSpPr>
            <p:nvPr/>
          </p:nvSpPr>
          <p:spPr bwMode="auto">
            <a:xfrm>
              <a:off x="3327" y="2009"/>
              <a:ext cx="30" cy="32"/>
            </a:xfrm>
            <a:custGeom>
              <a:avLst/>
              <a:gdLst>
                <a:gd name="T0" fmla="*/ 4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6 h 57"/>
                <a:gd name="T28" fmla="*/ 4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3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8" y="20"/>
                  </a:lnTo>
                  <a:lnTo>
                    <a:pt x="20" y="36"/>
                  </a:lnTo>
                  <a:lnTo>
                    <a:pt x="27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2967"/>
            <p:cNvSpPr>
              <a:spLocks/>
            </p:cNvSpPr>
            <p:nvPr/>
          </p:nvSpPr>
          <p:spPr bwMode="auto">
            <a:xfrm>
              <a:off x="3356" y="2038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2968"/>
            <p:cNvSpPr>
              <a:spLocks/>
            </p:cNvSpPr>
            <p:nvPr/>
          </p:nvSpPr>
          <p:spPr bwMode="auto">
            <a:xfrm>
              <a:off x="3327" y="1978"/>
              <a:ext cx="30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0" y="23"/>
                  </a:lnTo>
                  <a:lnTo>
                    <a:pt x="14" y="30"/>
                  </a:lnTo>
                  <a:lnTo>
                    <a:pt x="8" y="39"/>
                  </a:lnTo>
                  <a:lnTo>
                    <a:pt x="5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2969"/>
            <p:cNvSpPr>
              <a:spLocks/>
            </p:cNvSpPr>
            <p:nvPr/>
          </p:nvSpPr>
          <p:spPr bwMode="auto">
            <a:xfrm>
              <a:off x="3327" y="2009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2970"/>
            <p:cNvSpPr>
              <a:spLocks/>
            </p:cNvSpPr>
            <p:nvPr/>
          </p:nvSpPr>
          <p:spPr bwMode="auto">
            <a:xfrm>
              <a:off x="3356" y="1978"/>
              <a:ext cx="33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5 h 57"/>
                <a:gd name="T14" fmla="*/ 6 w 58"/>
                <a:gd name="T15" fmla="*/ 5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2971"/>
            <p:cNvSpPr>
              <a:spLocks/>
            </p:cNvSpPr>
            <p:nvPr/>
          </p:nvSpPr>
          <p:spPr bwMode="auto">
            <a:xfrm>
              <a:off x="3356" y="1978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2972"/>
            <p:cNvSpPr>
              <a:spLocks/>
            </p:cNvSpPr>
            <p:nvPr/>
          </p:nvSpPr>
          <p:spPr bwMode="auto">
            <a:xfrm>
              <a:off x="3386" y="2009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2973"/>
            <p:cNvSpPr>
              <a:spLocks/>
            </p:cNvSpPr>
            <p:nvPr/>
          </p:nvSpPr>
          <p:spPr bwMode="auto">
            <a:xfrm>
              <a:off x="3443" y="2009"/>
              <a:ext cx="32" cy="32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4 h 57"/>
                <a:gd name="T10" fmla="*/ 2 w 58"/>
                <a:gd name="T11" fmla="*/ 6 h 57"/>
                <a:gd name="T12" fmla="*/ 1 w 58"/>
                <a:gd name="T13" fmla="*/ 6 h 57"/>
                <a:gd name="T14" fmla="*/ 0 w 58"/>
                <a:gd name="T15" fmla="*/ 6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3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2974"/>
            <p:cNvSpPr>
              <a:spLocks/>
            </p:cNvSpPr>
            <p:nvPr/>
          </p:nvSpPr>
          <p:spPr bwMode="auto">
            <a:xfrm>
              <a:off x="3413" y="2009"/>
              <a:ext cx="32" cy="32"/>
            </a:xfrm>
            <a:custGeom>
              <a:avLst/>
              <a:gdLst>
                <a:gd name="T0" fmla="*/ 6 w 57"/>
                <a:gd name="T1" fmla="*/ 6 h 57"/>
                <a:gd name="T2" fmla="*/ 3 w 57"/>
                <a:gd name="T3" fmla="*/ 6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4 h 57"/>
                <a:gd name="T24" fmla="*/ 4 w 57"/>
                <a:gd name="T25" fmla="*/ 4 h 57"/>
                <a:gd name="T26" fmla="*/ 6 w 57"/>
                <a:gd name="T27" fmla="*/ 6 h 57"/>
                <a:gd name="T28" fmla="*/ 6 w 57"/>
                <a:gd name="T29" fmla="*/ 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2975"/>
            <p:cNvSpPr>
              <a:spLocks/>
            </p:cNvSpPr>
            <p:nvPr/>
          </p:nvSpPr>
          <p:spPr bwMode="auto">
            <a:xfrm>
              <a:off x="3443" y="2038"/>
              <a:ext cx="2" cy="3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2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2976"/>
            <p:cNvSpPr>
              <a:spLocks/>
            </p:cNvSpPr>
            <p:nvPr/>
          </p:nvSpPr>
          <p:spPr bwMode="auto">
            <a:xfrm>
              <a:off x="3413" y="1978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2977"/>
            <p:cNvSpPr>
              <a:spLocks/>
            </p:cNvSpPr>
            <p:nvPr/>
          </p:nvSpPr>
          <p:spPr bwMode="auto">
            <a:xfrm>
              <a:off x="3413" y="2009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2978"/>
            <p:cNvSpPr>
              <a:spLocks/>
            </p:cNvSpPr>
            <p:nvPr/>
          </p:nvSpPr>
          <p:spPr bwMode="auto">
            <a:xfrm>
              <a:off x="3443" y="1978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2979"/>
            <p:cNvSpPr>
              <a:spLocks/>
            </p:cNvSpPr>
            <p:nvPr/>
          </p:nvSpPr>
          <p:spPr bwMode="auto">
            <a:xfrm>
              <a:off x="3443" y="1978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2980"/>
            <p:cNvSpPr>
              <a:spLocks/>
            </p:cNvSpPr>
            <p:nvPr/>
          </p:nvSpPr>
          <p:spPr bwMode="auto">
            <a:xfrm>
              <a:off x="3472" y="2009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2981"/>
            <p:cNvSpPr>
              <a:spLocks/>
            </p:cNvSpPr>
            <p:nvPr/>
          </p:nvSpPr>
          <p:spPr bwMode="auto">
            <a:xfrm>
              <a:off x="3268" y="2067"/>
              <a:ext cx="32" cy="31"/>
            </a:xfrm>
            <a:custGeom>
              <a:avLst/>
              <a:gdLst>
                <a:gd name="T0" fmla="*/ 6 w 58"/>
                <a:gd name="T1" fmla="*/ 0 h 58"/>
                <a:gd name="T2" fmla="*/ 5 w 58"/>
                <a:gd name="T3" fmla="*/ 1 h 58"/>
                <a:gd name="T4" fmla="*/ 5 w 58"/>
                <a:gd name="T5" fmla="*/ 2 h 58"/>
                <a:gd name="T6" fmla="*/ 4 w 58"/>
                <a:gd name="T7" fmla="*/ 3 h 58"/>
                <a:gd name="T8" fmla="*/ 4 w 58"/>
                <a:gd name="T9" fmla="*/ 3 h 58"/>
                <a:gd name="T10" fmla="*/ 2 w 58"/>
                <a:gd name="T11" fmla="*/ 4 h 58"/>
                <a:gd name="T12" fmla="*/ 1 w 58"/>
                <a:gd name="T13" fmla="*/ 5 h 58"/>
                <a:gd name="T14" fmla="*/ 0 w 58"/>
                <a:gd name="T15" fmla="*/ 4 h 58"/>
                <a:gd name="T16" fmla="*/ 2 w 58"/>
                <a:gd name="T17" fmla="*/ 4 h 58"/>
                <a:gd name="T18" fmla="*/ 3 w 58"/>
                <a:gd name="T19" fmla="*/ 3 h 58"/>
                <a:gd name="T20" fmla="*/ 4 w 58"/>
                <a:gd name="T21" fmla="*/ 2 h 58"/>
                <a:gd name="T22" fmla="*/ 4 w 58"/>
                <a:gd name="T23" fmla="*/ 2 h 58"/>
                <a:gd name="T24" fmla="*/ 4 w 58"/>
                <a:gd name="T25" fmla="*/ 1 h 58"/>
                <a:gd name="T26" fmla="*/ 5 w 58"/>
                <a:gd name="T27" fmla="*/ 0 h 58"/>
                <a:gd name="T28" fmla="*/ 6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8" y="34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19" y="49"/>
                  </a:lnTo>
                  <a:lnTo>
                    <a:pt x="36" y="37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2982"/>
            <p:cNvSpPr>
              <a:spLocks/>
            </p:cNvSpPr>
            <p:nvPr/>
          </p:nvSpPr>
          <p:spPr bwMode="auto">
            <a:xfrm>
              <a:off x="3238" y="2067"/>
              <a:ext cx="31" cy="31"/>
            </a:xfrm>
            <a:custGeom>
              <a:avLst/>
              <a:gdLst>
                <a:gd name="T0" fmla="*/ 5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2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3 w 57"/>
                <a:gd name="T23" fmla="*/ 4 h 58"/>
                <a:gd name="T24" fmla="*/ 3 w 57"/>
                <a:gd name="T25" fmla="*/ 4 h 58"/>
                <a:gd name="T26" fmla="*/ 5 w 57"/>
                <a:gd name="T27" fmla="*/ 4 h 58"/>
                <a:gd name="T28" fmla="*/ 5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5" y="53"/>
                  </a:lnTo>
                  <a:lnTo>
                    <a:pt x="24" y="49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7"/>
                  </a:lnTo>
                  <a:lnTo>
                    <a:pt x="29" y="44"/>
                  </a:lnTo>
                  <a:lnTo>
                    <a:pt x="38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2983"/>
            <p:cNvSpPr>
              <a:spLocks/>
            </p:cNvSpPr>
            <p:nvPr/>
          </p:nvSpPr>
          <p:spPr bwMode="auto">
            <a:xfrm>
              <a:off x="3268" y="2096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2984"/>
            <p:cNvSpPr>
              <a:spLocks/>
            </p:cNvSpPr>
            <p:nvPr/>
          </p:nvSpPr>
          <p:spPr bwMode="auto">
            <a:xfrm>
              <a:off x="3238" y="2038"/>
              <a:ext cx="31" cy="29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3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2985"/>
            <p:cNvSpPr>
              <a:spLocks/>
            </p:cNvSpPr>
            <p:nvPr/>
          </p:nvSpPr>
          <p:spPr bwMode="auto">
            <a:xfrm>
              <a:off x="3238" y="2067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2986"/>
            <p:cNvSpPr>
              <a:spLocks/>
            </p:cNvSpPr>
            <p:nvPr/>
          </p:nvSpPr>
          <p:spPr bwMode="auto">
            <a:xfrm>
              <a:off x="3268" y="2038"/>
              <a:ext cx="32" cy="29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3 h 57"/>
                <a:gd name="T12" fmla="*/ 6 w 58"/>
                <a:gd name="T13" fmla="*/ 4 h 57"/>
                <a:gd name="T14" fmla="*/ 5 w 58"/>
                <a:gd name="T15" fmla="*/ 4 h 57"/>
                <a:gd name="T16" fmla="*/ 4 w 58"/>
                <a:gd name="T17" fmla="*/ 3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2987"/>
            <p:cNvSpPr>
              <a:spLocks/>
            </p:cNvSpPr>
            <p:nvPr/>
          </p:nvSpPr>
          <p:spPr bwMode="auto">
            <a:xfrm>
              <a:off x="3268" y="2038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2988"/>
            <p:cNvSpPr>
              <a:spLocks/>
            </p:cNvSpPr>
            <p:nvPr/>
          </p:nvSpPr>
          <p:spPr bwMode="auto">
            <a:xfrm>
              <a:off x="3296" y="2067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2989"/>
            <p:cNvSpPr>
              <a:spLocks/>
            </p:cNvSpPr>
            <p:nvPr/>
          </p:nvSpPr>
          <p:spPr bwMode="auto">
            <a:xfrm>
              <a:off x="3356" y="2067"/>
              <a:ext cx="33" cy="31"/>
            </a:xfrm>
            <a:custGeom>
              <a:avLst/>
              <a:gdLst>
                <a:gd name="T0" fmla="*/ 6 w 58"/>
                <a:gd name="T1" fmla="*/ 0 h 58"/>
                <a:gd name="T2" fmla="*/ 6 w 58"/>
                <a:gd name="T3" fmla="*/ 1 h 58"/>
                <a:gd name="T4" fmla="*/ 6 w 58"/>
                <a:gd name="T5" fmla="*/ 2 h 58"/>
                <a:gd name="T6" fmla="*/ 5 w 58"/>
                <a:gd name="T7" fmla="*/ 3 h 58"/>
                <a:gd name="T8" fmla="*/ 4 w 58"/>
                <a:gd name="T9" fmla="*/ 3 h 58"/>
                <a:gd name="T10" fmla="*/ 3 w 58"/>
                <a:gd name="T11" fmla="*/ 4 h 58"/>
                <a:gd name="T12" fmla="*/ 1 w 58"/>
                <a:gd name="T13" fmla="*/ 5 h 58"/>
                <a:gd name="T14" fmla="*/ 0 w 58"/>
                <a:gd name="T15" fmla="*/ 4 h 58"/>
                <a:gd name="T16" fmla="*/ 2 w 58"/>
                <a:gd name="T17" fmla="*/ 4 h 58"/>
                <a:gd name="T18" fmla="*/ 3 w 58"/>
                <a:gd name="T19" fmla="*/ 3 h 58"/>
                <a:gd name="T20" fmla="*/ 5 w 58"/>
                <a:gd name="T21" fmla="*/ 2 h 58"/>
                <a:gd name="T22" fmla="*/ 5 w 58"/>
                <a:gd name="T23" fmla="*/ 2 h 58"/>
                <a:gd name="T24" fmla="*/ 6 w 58"/>
                <a:gd name="T25" fmla="*/ 1 h 58"/>
                <a:gd name="T26" fmla="*/ 6 w 58"/>
                <a:gd name="T27" fmla="*/ 0 h 58"/>
                <a:gd name="T28" fmla="*/ 6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6" y="34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19" y="49"/>
                  </a:lnTo>
                  <a:lnTo>
                    <a:pt x="36" y="37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2990"/>
            <p:cNvSpPr>
              <a:spLocks/>
            </p:cNvSpPr>
            <p:nvPr/>
          </p:nvSpPr>
          <p:spPr bwMode="auto">
            <a:xfrm>
              <a:off x="3327" y="2067"/>
              <a:ext cx="30" cy="31"/>
            </a:xfrm>
            <a:custGeom>
              <a:avLst/>
              <a:gdLst>
                <a:gd name="T0" fmla="*/ 4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1 w 57"/>
                <a:gd name="T7" fmla="*/ 3 h 58"/>
                <a:gd name="T8" fmla="*/ 1 w 57"/>
                <a:gd name="T9" fmla="*/ 2 h 58"/>
                <a:gd name="T10" fmla="*/ 0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2 w 57"/>
                <a:gd name="T23" fmla="*/ 4 h 58"/>
                <a:gd name="T24" fmla="*/ 3 w 57"/>
                <a:gd name="T25" fmla="*/ 4 h 58"/>
                <a:gd name="T26" fmla="*/ 4 w 57"/>
                <a:gd name="T27" fmla="*/ 4 h 58"/>
                <a:gd name="T28" fmla="*/ 4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5" y="53"/>
                  </a:lnTo>
                  <a:lnTo>
                    <a:pt x="23" y="49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8" y="20"/>
                  </a:lnTo>
                  <a:lnTo>
                    <a:pt x="20" y="37"/>
                  </a:lnTo>
                  <a:lnTo>
                    <a:pt x="27" y="44"/>
                  </a:lnTo>
                  <a:lnTo>
                    <a:pt x="38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2991"/>
            <p:cNvSpPr>
              <a:spLocks/>
            </p:cNvSpPr>
            <p:nvPr/>
          </p:nvSpPr>
          <p:spPr bwMode="auto">
            <a:xfrm>
              <a:off x="3356" y="2096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2992"/>
            <p:cNvSpPr>
              <a:spLocks/>
            </p:cNvSpPr>
            <p:nvPr/>
          </p:nvSpPr>
          <p:spPr bwMode="auto">
            <a:xfrm>
              <a:off x="3327" y="2038"/>
              <a:ext cx="30" cy="29"/>
            </a:xfrm>
            <a:custGeom>
              <a:avLst/>
              <a:gdLst>
                <a:gd name="T0" fmla="*/ 0 w 57"/>
                <a:gd name="T1" fmla="*/ 4 h 57"/>
                <a:gd name="T2" fmla="*/ 0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3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0" y="23"/>
                  </a:lnTo>
                  <a:lnTo>
                    <a:pt x="14" y="30"/>
                  </a:lnTo>
                  <a:lnTo>
                    <a:pt x="8" y="39"/>
                  </a:lnTo>
                  <a:lnTo>
                    <a:pt x="5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2993"/>
            <p:cNvSpPr>
              <a:spLocks/>
            </p:cNvSpPr>
            <p:nvPr/>
          </p:nvSpPr>
          <p:spPr bwMode="auto">
            <a:xfrm>
              <a:off x="3327" y="2067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2994"/>
            <p:cNvSpPr>
              <a:spLocks/>
            </p:cNvSpPr>
            <p:nvPr/>
          </p:nvSpPr>
          <p:spPr bwMode="auto">
            <a:xfrm>
              <a:off x="3356" y="2038"/>
              <a:ext cx="33" cy="29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3 h 57"/>
                <a:gd name="T12" fmla="*/ 6 w 58"/>
                <a:gd name="T13" fmla="*/ 4 h 57"/>
                <a:gd name="T14" fmla="*/ 6 w 58"/>
                <a:gd name="T15" fmla="*/ 4 h 57"/>
                <a:gd name="T16" fmla="*/ 6 w 58"/>
                <a:gd name="T17" fmla="*/ 3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2995"/>
            <p:cNvSpPr>
              <a:spLocks/>
            </p:cNvSpPr>
            <p:nvPr/>
          </p:nvSpPr>
          <p:spPr bwMode="auto">
            <a:xfrm>
              <a:off x="3356" y="2038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2996"/>
            <p:cNvSpPr>
              <a:spLocks/>
            </p:cNvSpPr>
            <p:nvPr/>
          </p:nvSpPr>
          <p:spPr bwMode="auto">
            <a:xfrm>
              <a:off x="3386" y="2067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2997"/>
            <p:cNvSpPr>
              <a:spLocks/>
            </p:cNvSpPr>
            <p:nvPr/>
          </p:nvSpPr>
          <p:spPr bwMode="auto">
            <a:xfrm>
              <a:off x="3443" y="2067"/>
              <a:ext cx="32" cy="31"/>
            </a:xfrm>
            <a:custGeom>
              <a:avLst/>
              <a:gdLst>
                <a:gd name="T0" fmla="*/ 6 w 58"/>
                <a:gd name="T1" fmla="*/ 0 h 58"/>
                <a:gd name="T2" fmla="*/ 5 w 58"/>
                <a:gd name="T3" fmla="*/ 1 h 58"/>
                <a:gd name="T4" fmla="*/ 5 w 58"/>
                <a:gd name="T5" fmla="*/ 2 h 58"/>
                <a:gd name="T6" fmla="*/ 4 w 58"/>
                <a:gd name="T7" fmla="*/ 3 h 58"/>
                <a:gd name="T8" fmla="*/ 4 w 58"/>
                <a:gd name="T9" fmla="*/ 3 h 58"/>
                <a:gd name="T10" fmla="*/ 2 w 58"/>
                <a:gd name="T11" fmla="*/ 4 h 58"/>
                <a:gd name="T12" fmla="*/ 1 w 58"/>
                <a:gd name="T13" fmla="*/ 5 h 58"/>
                <a:gd name="T14" fmla="*/ 0 w 58"/>
                <a:gd name="T15" fmla="*/ 4 h 58"/>
                <a:gd name="T16" fmla="*/ 2 w 58"/>
                <a:gd name="T17" fmla="*/ 4 h 58"/>
                <a:gd name="T18" fmla="*/ 3 w 58"/>
                <a:gd name="T19" fmla="*/ 3 h 58"/>
                <a:gd name="T20" fmla="*/ 4 w 58"/>
                <a:gd name="T21" fmla="*/ 2 h 58"/>
                <a:gd name="T22" fmla="*/ 4 w 58"/>
                <a:gd name="T23" fmla="*/ 2 h 58"/>
                <a:gd name="T24" fmla="*/ 4 w 58"/>
                <a:gd name="T25" fmla="*/ 1 h 58"/>
                <a:gd name="T26" fmla="*/ 5 w 58"/>
                <a:gd name="T27" fmla="*/ 0 h 58"/>
                <a:gd name="T28" fmla="*/ 6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lnTo>
                    <a:pt x="57" y="11"/>
                  </a:lnTo>
                  <a:lnTo>
                    <a:pt x="54" y="22"/>
                  </a:lnTo>
                  <a:lnTo>
                    <a:pt x="48" y="34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19" y="49"/>
                  </a:lnTo>
                  <a:lnTo>
                    <a:pt x="36" y="37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2998"/>
            <p:cNvSpPr>
              <a:spLocks/>
            </p:cNvSpPr>
            <p:nvPr/>
          </p:nvSpPr>
          <p:spPr bwMode="auto">
            <a:xfrm>
              <a:off x="3413" y="2067"/>
              <a:ext cx="32" cy="31"/>
            </a:xfrm>
            <a:custGeom>
              <a:avLst/>
              <a:gdLst>
                <a:gd name="T0" fmla="*/ 6 w 57"/>
                <a:gd name="T1" fmla="*/ 5 h 58"/>
                <a:gd name="T2" fmla="*/ 3 w 57"/>
                <a:gd name="T3" fmla="*/ 4 h 58"/>
                <a:gd name="T4" fmla="*/ 2 w 57"/>
                <a:gd name="T5" fmla="*/ 4 h 58"/>
                <a:gd name="T6" fmla="*/ 2 w 57"/>
                <a:gd name="T7" fmla="*/ 3 h 58"/>
                <a:gd name="T8" fmla="*/ 1 w 57"/>
                <a:gd name="T9" fmla="*/ 2 h 58"/>
                <a:gd name="T10" fmla="*/ 1 w 57"/>
                <a:gd name="T11" fmla="*/ 1 h 58"/>
                <a:gd name="T12" fmla="*/ 0 w 57"/>
                <a:gd name="T13" fmla="*/ 0 h 58"/>
                <a:gd name="T14" fmla="*/ 1 w 57"/>
                <a:gd name="T15" fmla="*/ 0 h 58"/>
                <a:gd name="T16" fmla="*/ 1 w 57"/>
                <a:gd name="T17" fmla="*/ 1 h 58"/>
                <a:gd name="T18" fmla="*/ 1 w 57"/>
                <a:gd name="T19" fmla="*/ 2 h 58"/>
                <a:gd name="T20" fmla="*/ 2 w 57"/>
                <a:gd name="T21" fmla="*/ 3 h 58"/>
                <a:gd name="T22" fmla="*/ 3 w 57"/>
                <a:gd name="T23" fmla="*/ 4 h 58"/>
                <a:gd name="T24" fmla="*/ 4 w 57"/>
                <a:gd name="T25" fmla="*/ 4 h 58"/>
                <a:gd name="T26" fmla="*/ 6 w 57"/>
                <a:gd name="T27" fmla="*/ 4 h 58"/>
                <a:gd name="T28" fmla="*/ 6 w 57"/>
                <a:gd name="T29" fmla="*/ 5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57" y="58"/>
                  </a:moveTo>
                  <a:lnTo>
                    <a:pt x="35" y="53"/>
                  </a:lnTo>
                  <a:lnTo>
                    <a:pt x="24" y="49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7"/>
                  </a:lnTo>
                  <a:lnTo>
                    <a:pt x="28" y="44"/>
                  </a:lnTo>
                  <a:lnTo>
                    <a:pt x="38" y="49"/>
                  </a:lnTo>
                  <a:lnTo>
                    <a:pt x="57" y="53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2999"/>
            <p:cNvSpPr>
              <a:spLocks/>
            </p:cNvSpPr>
            <p:nvPr/>
          </p:nvSpPr>
          <p:spPr bwMode="auto">
            <a:xfrm>
              <a:off x="3443" y="2096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3000"/>
            <p:cNvSpPr>
              <a:spLocks/>
            </p:cNvSpPr>
            <p:nvPr/>
          </p:nvSpPr>
          <p:spPr bwMode="auto">
            <a:xfrm>
              <a:off x="3413" y="2038"/>
              <a:ext cx="32" cy="29"/>
            </a:xfrm>
            <a:custGeom>
              <a:avLst/>
              <a:gdLst>
                <a:gd name="T0" fmla="*/ 0 w 57"/>
                <a:gd name="T1" fmla="*/ 4 h 57"/>
                <a:gd name="T2" fmla="*/ 1 w 57"/>
                <a:gd name="T3" fmla="*/ 3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2 h 57"/>
                <a:gd name="T22" fmla="*/ 1 w 57"/>
                <a:gd name="T23" fmla="*/ 3 h 57"/>
                <a:gd name="T24" fmla="*/ 1 w 57"/>
                <a:gd name="T25" fmla="*/ 3 h 57"/>
                <a:gd name="T26" fmla="*/ 1 w 57"/>
                <a:gd name="T27" fmla="*/ 4 h 57"/>
                <a:gd name="T28" fmla="*/ 0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3001"/>
            <p:cNvSpPr>
              <a:spLocks/>
            </p:cNvSpPr>
            <p:nvPr/>
          </p:nvSpPr>
          <p:spPr bwMode="auto">
            <a:xfrm>
              <a:off x="3413" y="2067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3002"/>
            <p:cNvSpPr>
              <a:spLocks/>
            </p:cNvSpPr>
            <p:nvPr/>
          </p:nvSpPr>
          <p:spPr bwMode="auto">
            <a:xfrm>
              <a:off x="3443" y="2038"/>
              <a:ext cx="32" cy="29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3 h 57"/>
                <a:gd name="T12" fmla="*/ 6 w 58"/>
                <a:gd name="T13" fmla="*/ 4 h 57"/>
                <a:gd name="T14" fmla="*/ 5 w 58"/>
                <a:gd name="T15" fmla="*/ 4 h 57"/>
                <a:gd name="T16" fmla="*/ 4 w 58"/>
                <a:gd name="T17" fmla="*/ 3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3003"/>
            <p:cNvSpPr>
              <a:spLocks/>
            </p:cNvSpPr>
            <p:nvPr/>
          </p:nvSpPr>
          <p:spPr bwMode="auto">
            <a:xfrm>
              <a:off x="3443" y="2038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3004"/>
            <p:cNvSpPr>
              <a:spLocks/>
            </p:cNvSpPr>
            <p:nvPr/>
          </p:nvSpPr>
          <p:spPr bwMode="auto">
            <a:xfrm>
              <a:off x="3472" y="2067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3005"/>
            <p:cNvSpPr>
              <a:spLocks/>
            </p:cNvSpPr>
            <p:nvPr/>
          </p:nvSpPr>
          <p:spPr bwMode="auto">
            <a:xfrm>
              <a:off x="3268" y="2126"/>
              <a:ext cx="32" cy="31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4 h 57"/>
                <a:gd name="T10" fmla="*/ 2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2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3006"/>
            <p:cNvSpPr>
              <a:spLocks/>
            </p:cNvSpPr>
            <p:nvPr/>
          </p:nvSpPr>
          <p:spPr bwMode="auto">
            <a:xfrm>
              <a:off x="3238" y="2126"/>
              <a:ext cx="31" cy="31"/>
            </a:xfrm>
            <a:custGeom>
              <a:avLst/>
              <a:gdLst>
                <a:gd name="T0" fmla="*/ 5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4 h 57"/>
                <a:gd name="T24" fmla="*/ 3 w 57"/>
                <a:gd name="T25" fmla="*/ 4 h 57"/>
                <a:gd name="T26" fmla="*/ 5 w 57"/>
                <a:gd name="T27" fmla="*/ 5 h 57"/>
                <a:gd name="T28" fmla="*/ 5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7" y="40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3007"/>
            <p:cNvSpPr>
              <a:spLocks/>
            </p:cNvSpPr>
            <p:nvPr/>
          </p:nvSpPr>
          <p:spPr bwMode="auto">
            <a:xfrm>
              <a:off x="3268" y="2155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3008"/>
            <p:cNvSpPr>
              <a:spLocks/>
            </p:cNvSpPr>
            <p:nvPr/>
          </p:nvSpPr>
          <p:spPr bwMode="auto">
            <a:xfrm>
              <a:off x="3238" y="2095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4"/>
                  </a:lnTo>
                  <a:lnTo>
                    <a:pt x="9" y="25"/>
                  </a:lnTo>
                  <a:lnTo>
                    <a:pt x="17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1" y="22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3009"/>
            <p:cNvSpPr>
              <a:spLocks/>
            </p:cNvSpPr>
            <p:nvPr/>
          </p:nvSpPr>
          <p:spPr bwMode="auto">
            <a:xfrm>
              <a:off x="3238" y="2126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Freeform 3010"/>
            <p:cNvSpPr>
              <a:spLocks/>
            </p:cNvSpPr>
            <p:nvPr/>
          </p:nvSpPr>
          <p:spPr bwMode="auto">
            <a:xfrm>
              <a:off x="3268" y="2095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Freeform 3011"/>
            <p:cNvSpPr>
              <a:spLocks/>
            </p:cNvSpPr>
            <p:nvPr/>
          </p:nvSpPr>
          <p:spPr bwMode="auto">
            <a:xfrm>
              <a:off x="3268" y="2095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Freeform 3012"/>
            <p:cNvSpPr>
              <a:spLocks/>
            </p:cNvSpPr>
            <p:nvPr/>
          </p:nvSpPr>
          <p:spPr bwMode="auto">
            <a:xfrm>
              <a:off x="3296" y="2126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3013"/>
            <p:cNvSpPr>
              <a:spLocks/>
            </p:cNvSpPr>
            <p:nvPr/>
          </p:nvSpPr>
          <p:spPr bwMode="auto">
            <a:xfrm>
              <a:off x="3356" y="2126"/>
              <a:ext cx="33" cy="31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4 h 57"/>
                <a:gd name="T10" fmla="*/ 3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2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3014"/>
            <p:cNvSpPr>
              <a:spLocks/>
            </p:cNvSpPr>
            <p:nvPr/>
          </p:nvSpPr>
          <p:spPr bwMode="auto">
            <a:xfrm>
              <a:off x="3327" y="2126"/>
              <a:ext cx="30" cy="31"/>
            </a:xfrm>
            <a:custGeom>
              <a:avLst/>
              <a:gdLst>
                <a:gd name="T0" fmla="*/ 4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1 w 57"/>
                <a:gd name="T7" fmla="*/ 4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4 h 57"/>
                <a:gd name="T24" fmla="*/ 3 w 57"/>
                <a:gd name="T25" fmla="*/ 4 h 57"/>
                <a:gd name="T26" fmla="*/ 4 w 57"/>
                <a:gd name="T27" fmla="*/ 5 h 57"/>
                <a:gd name="T28" fmla="*/ 4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3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0"/>
                  </a:lnTo>
                  <a:lnTo>
                    <a:pt x="8" y="19"/>
                  </a:lnTo>
                  <a:lnTo>
                    <a:pt x="20" y="36"/>
                  </a:lnTo>
                  <a:lnTo>
                    <a:pt x="27" y="43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3015"/>
            <p:cNvSpPr>
              <a:spLocks/>
            </p:cNvSpPr>
            <p:nvPr/>
          </p:nvSpPr>
          <p:spPr bwMode="auto">
            <a:xfrm>
              <a:off x="3356" y="2155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3016"/>
            <p:cNvSpPr>
              <a:spLocks/>
            </p:cNvSpPr>
            <p:nvPr/>
          </p:nvSpPr>
          <p:spPr bwMode="auto">
            <a:xfrm>
              <a:off x="3327" y="2095"/>
              <a:ext cx="30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4"/>
                  </a:lnTo>
                  <a:lnTo>
                    <a:pt x="9" y="25"/>
                  </a:lnTo>
                  <a:lnTo>
                    <a:pt x="15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0" y="22"/>
                  </a:lnTo>
                  <a:lnTo>
                    <a:pt x="14" y="30"/>
                  </a:lnTo>
                  <a:lnTo>
                    <a:pt x="8" y="39"/>
                  </a:lnTo>
                  <a:lnTo>
                    <a:pt x="5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3017"/>
            <p:cNvSpPr>
              <a:spLocks/>
            </p:cNvSpPr>
            <p:nvPr/>
          </p:nvSpPr>
          <p:spPr bwMode="auto">
            <a:xfrm>
              <a:off x="3327" y="2126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3018"/>
            <p:cNvSpPr>
              <a:spLocks/>
            </p:cNvSpPr>
            <p:nvPr/>
          </p:nvSpPr>
          <p:spPr bwMode="auto">
            <a:xfrm>
              <a:off x="3356" y="2095"/>
              <a:ext cx="33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5 h 57"/>
                <a:gd name="T14" fmla="*/ 6 w 58"/>
                <a:gd name="T15" fmla="*/ 5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3019"/>
            <p:cNvSpPr>
              <a:spLocks/>
            </p:cNvSpPr>
            <p:nvPr/>
          </p:nvSpPr>
          <p:spPr bwMode="auto">
            <a:xfrm>
              <a:off x="3356" y="2095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3020"/>
            <p:cNvSpPr>
              <a:spLocks/>
            </p:cNvSpPr>
            <p:nvPr/>
          </p:nvSpPr>
          <p:spPr bwMode="auto">
            <a:xfrm>
              <a:off x="3386" y="2126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3021"/>
            <p:cNvSpPr>
              <a:spLocks/>
            </p:cNvSpPr>
            <p:nvPr/>
          </p:nvSpPr>
          <p:spPr bwMode="auto">
            <a:xfrm>
              <a:off x="3443" y="2126"/>
              <a:ext cx="32" cy="31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4 h 57"/>
                <a:gd name="T10" fmla="*/ 2 w 58"/>
                <a:gd name="T11" fmla="*/ 5 h 57"/>
                <a:gd name="T12" fmla="*/ 1 w 58"/>
                <a:gd name="T13" fmla="*/ 5 h 57"/>
                <a:gd name="T14" fmla="*/ 0 w 58"/>
                <a:gd name="T15" fmla="*/ 5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2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0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3022"/>
            <p:cNvSpPr>
              <a:spLocks/>
            </p:cNvSpPr>
            <p:nvPr/>
          </p:nvSpPr>
          <p:spPr bwMode="auto">
            <a:xfrm>
              <a:off x="3413" y="2126"/>
              <a:ext cx="32" cy="31"/>
            </a:xfrm>
            <a:custGeom>
              <a:avLst/>
              <a:gdLst>
                <a:gd name="T0" fmla="*/ 6 w 57"/>
                <a:gd name="T1" fmla="*/ 5 h 57"/>
                <a:gd name="T2" fmla="*/ 3 w 57"/>
                <a:gd name="T3" fmla="*/ 5 h 57"/>
                <a:gd name="T4" fmla="*/ 2 w 57"/>
                <a:gd name="T5" fmla="*/ 4 h 57"/>
                <a:gd name="T6" fmla="*/ 2 w 57"/>
                <a:gd name="T7" fmla="*/ 4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4 h 57"/>
                <a:gd name="T24" fmla="*/ 4 w 57"/>
                <a:gd name="T25" fmla="*/ 4 h 57"/>
                <a:gd name="T26" fmla="*/ 6 w 57"/>
                <a:gd name="T27" fmla="*/ 5 h 57"/>
                <a:gd name="T28" fmla="*/ 6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3023"/>
            <p:cNvSpPr>
              <a:spLocks/>
            </p:cNvSpPr>
            <p:nvPr/>
          </p:nvSpPr>
          <p:spPr bwMode="auto">
            <a:xfrm>
              <a:off x="3443" y="2155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3024"/>
            <p:cNvSpPr>
              <a:spLocks/>
            </p:cNvSpPr>
            <p:nvPr/>
          </p:nvSpPr>
          <p:spPr bwMode="auto">
            <a:xfrm>
              <a:off x="3413" y="2095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8"/>
                  </a:lnTo>
                  <a:lnTo>
                    <a:pt x="36" y="4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0"/>
                  </a:lnTo>
                  <a:lnTo>
                    <a:pt x="21" y="22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3025"/>
            <p:cNvSpPr>
              <a:spLocks/>
            </p:cNvSpPr>
            <p:nvPr/>
          </p:nvSpPr>
          <p:spPr bwMode="auto">
            <a:xfrm>
              <a:off x="3413" y="2126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3026"/>
            <p:cNvSpPr>
              <a:spLocks/>
            </p:cNvSpPr>
            <p:nvPr/>
          </p:nvSpPr>
          <p:spPr bwMode="auto">
            <a:xfrm>
              <a:off x="3443" y="2095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4"/>
                  </a:lnTo>
                  <a:lnTo>
                    <a:pt x="33" y="10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6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7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21" y="1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3027"/>
            <p:cNvSpPr>
              <a:spLocks/>
            </p:cNvSpPr>
            <p:nvPr/>
          </p:nvSpPr>
          <p:spPr bwMode="auto">
            <a:xfrm>
              <a:off x="3443" y="2095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3028"/>
            <p:cNvSpPr>
              <a:spLocks/>
            </p:cNvSpPr>
            <p:nvPr/>
          </p:nvSpPr>
          <p:spPr bwMode="auto">
            <a:xfrm>
              <a:off x="3472" y="2126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3029"/>
            <p:cNvSpPr>
              <a:spLocks/>
            </p:cNvSpPr>
            <p:nvPr/>
          </p:nvSpPr>
          <p:spPr bwMode="auto">
            <a:xfrm>
              <a:off x="3268" y="2185"/>
              <a:ext cx="32" cy="30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3 h 57"/>
                <a:gd name="T10" fmla="*/ 2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2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3030"/>
            <p:cNvSpPr>
              <a:spLocks/>
            </p:cNvSpPr>
            <p:nvPr/>
          </p:nvSpPr>
          <p:spPr bwMode="auto">
            <a:xfrm>
              <a:off x="3238" y="2185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7" y="41"/>
                  </a:ln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9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3031"/>
            <p:cNvSpPr>
              <a:spLocks/>
            </p:cNvSpPr>
            <p:nvPr/>
          </p:nvSpPr>
          <p:spPr bwMode="auto">
            <a:xfrm>
              <a:off x="3268" y="2213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3032"/>
            <p:cNvSpPr>
              <a:spLocks/>
            </p:cNvSpPr>
            <p:nvPr/>
          </p:nvSpPr>
          <p:spPr bwMode="auto">
            <a:xfrm>
              <a:off x="3238" y="2154"/>
              <a:ext cx="31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5 w 57"/>
                <a:gd name="T13" fmla="*/ 0 h 57"/>
                <a:gd name="T14" fmla="*/ 5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2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3033"/>
            <p:cNvSpPr>
              <a:spLocks/>
            </p:cNvSpPr>
            <p:nvPr/>
          </p:nvSpPr>
          <p:spPr bwMode="auto">
            <a:xfrm>
              <a:off x="3238" y="2185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3034"/>
            <p:cNvSpPr>
              <a:spLocks/>
            </p:cNvSpPr>
            <p:nvPr/>
          </p:nvSpPr>
          <p:spPr bwMode="auto">
            <a:xfrm>
              <a:off x="3268" y="2154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3035"/>
            <p:cNvSpPr>
              <a:spLocks/>
            </p:cNvSpPr>
            <p:nvPr/>
          </p:nvSpPr>
          <p:spPr bwMode="auto">
            <a:xfrm>
              <a:off x="3268" y="2154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3036"/>
            <p:cNvSpPr>
              <a:spLocks/>
            </p:cNvSpPr>
            <p:nvPr/>
          </p:nvSpPr>
          <p:spPr bwMode="auto">
            <a:xfrm>
              <a:off x="3296" y="2185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3037"/>
            <p:cNvSpPr>
              <a:spLocks/>
            </p:cNvSpPr>
            <p:nvPr/>
          </p:nvSpPr>
          <p:spPr bwMode="auto">
            <a:xfrm>
              <a:off x="3356" y="2185"/>
              <a:ext cx="33" cy="30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3 h 57"/>
                <a:gd name="T10" fmla="*/ 3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2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3038"/>
            <p:cNvSpPr>
              <a:spLocks/>
            </p:cNvSpPr>
            <p:nvPr/>
          </p:nvSpPr>
          <p:spPr bwMode="auto">
            <a:xfrm>
              <a:off x="3327" y="2185"/>
              <a:ext cx="30" cy="30"/>
            </a:xfrm>
            <a:custGeom>
              <a:avLst/>
              <a:gdLst>
                <a:gd name="T0" fmla="*/ 4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4 w 57"/>
                <a:gd name="T27" fmla="*/ 4 h 57"/>
                <a:gd name="T28" fmla="*/ 4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3" y="48"/>
                  </a:lnTo>
                  <a:lnTo>
                    <a:pt x="15" y="41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8" y="20"/>
                  </a:lnTo>
                  <a:lnTo>
                    <a:pt x="20" y="36"/>
                  </a:lnTo>
                  <a:lnTo>
                    <a:pt x="27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3039"/>
            <p:cNvSpPr>
              <a:spLocks/>
            </p:cNvSpPr>
            <p:nvPr/>
          </p:nvSpPr>
          <p:spPr bwMode="auto">
            <a:xfrm>
              <a:off x="3356" y="2213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3040"/>
            <p:cNvSpPr>
              <a:spLocks/>
            </p:cNvSpPr>
            <p:nvPr/>
          </p:nvSpPr>
          <p:spPr bwMode="auto">
            <a:xfrm>
              <a:off x="3327" y="2154"/>
              <a:ext cx="30" cy="31"/>
            </a:xfrm>
            <a:custGeom>
              <a:avLst/>
              <a:gdLst>
                <a:gd name="T0" fmla="*/ 0 w 57"/>
                <a:gd name="T1" fmla="*/ 5 h 57"/>
                <a:gd name="T2" fmla="*/ 0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1 w 57"/>
                <a:gd name="T9" fmla="*/ 2 h 57"/>
                <a:gd name="T10" fmla="*/ 3 w 57"/>
                <a:gd name="T11" fmla="*/ 1 h 57"/>
                <a:gd name="T12" fmla="*/ 4 w 57"/>
                <a:gd name="T13" fmla="*/ 0 h 57"/>
                <a:gd name="T14" fmla="*/ 4 w 57"/>
                <a:gd name="T15" fmla="*/ 1 h 57"/>
                <a:gd name="T16" fmla="*/ 3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45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0" y="23"/>
                  </a:lnTo>
                  <a:lnTo>
                    <a:pt x="14" y="30"/>
                  </a:lnTo>
                  <a:lnTo>
                    <a:pt x="8" y="39"/>
                  </a:lnTo>
                  <a:lnTo>
                    <a:pt x="5" y="48"/>
                  </a:lnTo>
                  <a:lnTo>
                    <a:pt x="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3041"/>
            <p:cNvSpPr>
              <a:spLocks/>
            </p:cNvSpPr>
            <p:nvPr/>
          </p:nvSpPr>
          <p:spPr bwMode="auto">
            <a:xfrm>
              <a:off x="3327" y="2185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3042"/>
            <p:cNvSpPr>
              <a:spLocks/>
            </p:cNvSpPr>
            <p:nvPr/>
          </p:nvSpPr>
          <p:spPr bwMode="auto">
            <a:xfrm>
              <a:off x="3356" y="2154"/>
              <a:ext cx="33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6 w 58"/>
                <a:gd name="T9" fmla="*/ 3 h 57"/>
                <a:gd name="T10" fmla="*/ 6 w 58"/>
                <a:gd name="T11" fmla="*/ 4 h 57"/>
                <a:gd name="T12" fmla="*/ 6 w 58"/>
                <a:gd name="T13" fmla="*/ 5 h 57"/>
                <a:gd name="T14" fmla="*/ 6 w 58"/>
                <a:gd name="T15" fmla="*/ 5 h 57"/>
                <a:gd name="T16" fmla="*/ 6 w 58"/>
                <a:gd name="T17" fmla="*/ 4 h 57"/>
                <a:gd name="T18" fmla="*/ 5 w 58"/>
                <a:gd name="T19" fmla="*/ 3 h 57"/>
                <a:gd name="T20" fmla="*/ 3 w 58"/>
                <a:gd name="T21" fmla="*/ 2 h 57"/>
                <a:gd name="T22" fmla="*/ 3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3043"/>
            <p:cNvSpPr>
              <a:spLocks/>
            </p:cNvSpPr>
            <p:nvPr/>
          </p:nvSpPr>
          <p:spPr bwMode="auto">
            <a:xfrm>
              <a:off x="3356" y="2154"/>
              <a:ext cx="1" cy="3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3044"/>
            <p:cNvSpPr>
              <a:spLocks/>
            </p:cNvSpPr>
            <p:nvPr/>
          </p:nvSpPr>
          <p:spPr bwMode="auto">
            <a:xfrm>
              <a:off x="3386" y="2185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3045"/>
            <p:cNvSpPr>
              <a:spLocks/>
            </p:cNvSpPr>
            <p:nvPr/>
          </p:nvSpPr>
          <p:spPr bwMode="auto">
            <a:xfrm>
              <a:off x="3443" y="2185"/>
              <a:ext cx="32" cy="30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3 h 57"/>
                <a:gd name="T10" fmla="*/ 2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2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1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1"/>
                  </a:lnTo>
                  <a:lnTo>
                    <a:pt x="24" y="53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1" y="11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3046"/>
            <p:cNvSpPr>
              <a:spLocks/>
            </p:cNvSpPr>
            <p:nvPr/>
          </p:nvSpPr>
          <p:spPr bwMode="auto">
            <a:xfrm>
              <a:off x="3413" y="2185"/>
              <a:ext cx="32" cy="30"/>
            </a:xfrm>
            <a:custGeom>
              <a:avLst/>
              <a:gdLst>
                <a:gd name="T0" fmla="*/ 6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3 h 57"/>
                <a:gd name="T24" fmla="*/ 4 w 57"/>
                <a:gd name="T25" fmla="*/ 4 h 57"/>
                <a:gd name="T26" fmla="*/ 6 w 57"/>
                <a:gd name="T27" fmla="*/ 4 h 57"/>
                <a:gd name="T28" fmla="*/ 6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3"/>
                  </a:lnTo>
                  <a:lnTo>
                    <a:pt x="24" y="48"/>
                  </a:lnTo>
                  <a:lnTo>
                    <a:pt x="16" y="41"/>
                  </a:lnTo>
                  <a:lnTo>
                    <a:pt x="4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21" y="36"/>
                  </a:lnTo>
                  <a:lnTo>
                    <a:pt x="28" y="44"/>
                  </a:lnTo>
                  <a:lnTo>
                    <a:pt x="38" y="48"/>
                  </a:lnTo>
                  <a:lnTo>
                    <a:pt x="57" y="53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3047"/>
            <p:cNvSpPr>
              <a:spLocks/>
            </p:cNvSpPr>
            <p:nvPr/>
          </p:nvSpPr>
          <p:spPr bwMode="auto">
            <a:xfrm>
              <a:off x="3443" y="2213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3048"/>
            <p:cNvSpPr>
              <a:spLocks/>
            </p:cNvSpPr>
            <p:nvPr/>
          </p:nvSpPr>
          <p:spPr bwMode="auto">
            <a:xfrm>
              <a:off x="3413" y="2154"/>
              <a:ext cx="32" cy="31"/>
            </a:xfrm>
            <a:custGeom>
              <a:avLst/>
              <a:gdLst>
                <a:gd name="T0" fmla="*/ 0 w 57"/>
                <a:gd name="T1" fmla="*/ 5 h 57"/>
                <a:gd name="T2" fmla="*/ 1 w 57"/>
                <a:gd name="T3" fmla="*/ 4 h 57"/>
                <a:gd name="T4" fmla="*/ 1 w 57"/>
                <a:gd name="T5" fmla="*/ 3 h 57"/>
                <a:gd name="T6" fmla="*/ 1 w 57"/>
                <a:gd name="T7" fmla="*/ 2 h 57"/>
                <a:gd name="T8" fmla="*/ 2 w 57"/>
                <a:gd name="T9" fmla="*/ 2 h 57"/>
                <a:gd name="T10" fmla="*/ 3 w 57"/>
                <a:gd name="T11" fmla="*/ 1 h 57"/>
                <a:gd name="T12" fmla="*/ 6 w 57"/>
                <a:gd name="T13" fmla="*/ 0 h 57"/>
                <a:gd name="T14" fmla="*/ 6 w 57"/>
                <a:gd name="T15" fmla="*/ 1 h 57"/>
                <a:gd name="T16" fmla="*/ 4 w 57"/>
                <a:gd name="T17" fmla="*/ 1 h 57"/>
                <a:gd name="T18" fmla="*/ 2 w 57"/>
                <a:gd name="T19" fmla="*/ 2 h 57"/>
                <a:gd name="T20" fmla="*/ 1 w 57"/>
                <a:gd name="T21" fmla="*/ 3 h 57"/>
                <a:gd name="T22" fmla="*/ 1 w 57"/>
                <a:gd name="T23" fmla="*/ 3 h 57"/>
                <a:gd name="T24" fmla="*/ 1 w 57"/>
                <a:gd name="T25" fmla="*/ 4 h 57"/>
                <a:gd name="T26" fmla="*/ 1 w 57"/>
                <a:gd name="T27" fmla="*/ 5 h 57"/>
                <a:gd name="T28" fmla="*/ 0 w 57"/>
                <a:gd name="T29" fmla="*/ 5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1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8"/>
                  </a:lnTo>
                  <a:lnTo>
                    <a:pt x="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3049"/>
            <p:cNvSpPr>
              <a:spLocks/>
            </p:cNvSpPr>
            <p:nvPr/>
          </p:nvSpPr>
          <p:spPr bwMode="auto">
            <a:xfrm>
              <a:off x="3413" y="2185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3050"/>
            <p:cNvSpPr>
              <a:spLocks/>
            </p:cNvSpPr>
            <p:nvPr/>
          </p:nvSpPr>
          <p:spPr bwMode="auto">
            <a:xfrm>
              <a:off x="3443" y="2154"/>
              <a:ext cx="32" cy="31"/>
            </a:xfrm>
            <a:custGeom>
              <a:avLst/>
              <a:gdLst>
                <a:gd name="T0" fmla="*/ 1 w 58"/>
                <a:gd name="T1" fmla="*/ 0 h 57"/>
                <a:gd name="T2" fmla="*/ 2 w 58"/>
                <a:gd name="T3" fmla="*/ 1 h 57"/>
                <a:gd name="T4" fmla="*/ 3 w 58"/>
                <a:gd name="T5" fmla="*/ 1 h 57"/>
                <a:gd name="T6" fmla="*/ 4 w 58"/>
                <a:gd name="T7" fmla="*/ 2 h 57"/>
                <a:gd name="T8" fmla="*/ 5 w 58"/>
                <a:gd name="T9" fmla="*/ 3 h 57"/>
                <a:gd name="T10" fmla="*/ 5 w 58"/>
                <a:gd name="T11" fmla="*/ 4 h 57"/>
                <a:gd name="T12" fmla="*/ 6 w 58"/>
                <a:gd name="T13" fmla="*/ 5 h 57"/>
                <a:gd name="T14" fmla="*/ 5 w 58"/>
                <a:gd name="T15" fmla="*/ 5 h 57"/>
                <a:gd name="T16" fmla="*/ 4 w 58"/>
                <a:gd name="T17" fmla="*/ 4 h 57"/>
                <a:gd name="T18" fmla="*/ 4 w 58"/>
                <a:gd name="T19" fmla="*/ 3 h 57"/>
                <a:gd name="T20" fmla="*/ 3 w 58"/>
                <a:gd name="T21" fmla="*/ 2 h 57"/>
                <a:gd name="T22" fmla="*/ 2 w 58"/>
                <a:gd name="T23" fmla="*/ 1 h 57"/>
                <a:gd name="T24" fmla="*/ 2 w 58"/>
                <a:gd name="T25" fmla="*/ 1 h 57"/>
                <a:gd name="T26" fmla="*/ 0 w 58"/>
                <a:gd name="T27" fmla="*/ 1 h 57"/>
                <a:gd name="T28" fmla="*/ 1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7"/>
                  </a:lnTo>
                  <a:lnTo>
                    <a:pt x="52" y="57"/>
                  </a:lnTo>
                  <a:lnTo>
                    <a:pt x="51" y="48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3051"/>
            <p:cNvSpPr>
              <a:spLocks/>
            </p:cNvSpPr>
            <p:nvPr/>
          </p:nvSpPr>
          <p:spPr bwMode="auto">
            <a:xfrm>
              <a:off x="3443" y="2154"/>
              <a:ext cx="2" cy="3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3052"/>
            <p:cNvSpPr>
              <a:spLocks/>
            </p:cNvSpPr>
            <p:nvPr/>
          </p:nvSpPr>
          <p:spPr bwMode="auto">
            <a:xfrm>
              <a:off x="3472" y="2185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3053"/>
            <p:cNvSpPr>
              <a:spLocks/>
            </p:cNvSpPr>
            <p:nvPr/>
          </p:nvSpPr>
          <p:spPr bwMode="auto">
            <a:xfrm>
              <a:off x="3268" y="2243"/>
              <a:ext cx="32" cy="30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3 h 57"/>
                <a:gd name="T10" fmla="*/ 2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2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3054"/>
            <p:cNvSpPr>
              <a:spLocks/>
            </p:cNvSpPr>
            <p:nvPr/>
          </p:nvSpPr>
          <p:spPr bwMode="auto">
            <a:xfrm>
              <a:off x="3238" y="2243"/>
              <a:ext cx="31" cy="30"/>
            </a:xfrm>
            <a:custGeom>
              <a:avLst/>
              <a:gdLst>
                <a:gd name="T0" fmla="*/ 5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3 h 57"/>
                <a:gd name="T24" fmla="*/ 3 w 57"/>
                <a:gd name="T25" fmla="*/ 4 h 57"/>
                <a:gd name="T26" fmla="*/ 5 w 57"/>
                <a:gd name="T27" fmla="*/ 4 h 57"/>
                <a:gd name="T28" fmla="*/ 5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2"/>
                  </a:lnTo>
                  <a:lnTo>
                    <a:pt x="24" y="48"/>
                  </a:lnTo>
                  <a:lnTo>
                    <a:pt x="17" y="40"/>
                  </a:lnTo>
                  <a:lnTo>
                    <a:pt x="5" y="22"/>
                  </a:lnTo>
                  <a:lnTo>
                    <a:pt x="2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3055"/>
            <p:cNvSpPr>
              <a:spLocks/>
            </p:cNvSpPr>
            <p:nvPr/>
          </p:nvSpPr>
          <p:spPr bwMode="auto">
            <a:xfrm>
              <a:off x="3268" y="2271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3056"/>
            <p:cNvSpPr>
              <a:spLocks/>
            </p:cNvSpPr>
            <p:nvPr/>
          </p:nvSpPr>
          <p:spPr bwMode="auto">
            <a:xfrm>
              <a:off x="3238" y="2211"/>
              <a:ext cx="31" cy="32"/>
            </a:xfrm>
            <a:custGeom>
              <a:avLst/>
              <a:gdLst>
                <a:gd name="T0" fmla="*/ 0 w 57"/>
                <a:gd name="T1" fmla="*/ 6 h 58"/>
                <a:gd name="T2" fmla="*/ 1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2 w 57"/>
                <a:gd name="T9" fmla="*/ 2 h 58"/>
                <a:gd name="T10" fmla="*/ 3 w 57"/>
                <a:gd name="T11" fmla="*/ 1 h 58"/>
                <a:gd name="T12" fmla="*/ 5 w 57"/>
                <a:gd name="T13" fmla="*/ 0 h 58"/>
                <a:gd name="T14" fmla="*/ 5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4 h 58"/>
                <a:gd name="T24" fmla="*/ 1 w 57"/>
                <a:gd name="T25" fmla="*/ 4 h 58"/>
                <a:gd name="T26" fmla="*/ 1 w 57"/>
                <a:gd name="T27" fmla="*/ 6 h 58"/>
                <a:gd name="T28" fmla="*/ 0 w 57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2" y="46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6" y="49"/>
                  </a:lnTo>
                  <a:lnTo>
                    <a:pt x="5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3057"/>
            <p:cNvSpPr>
              <a:spLocks/>
            </p:cNvSpPr>
            <p:nvPr/>
          </p:nvSpPr>
          <p:spPr bwMode="auto">
            <a:xfrm>
              <a:off x="3238" y="2243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3058"/>
            <p:cNvSpPr>
              <a:spLocks/>
            </p:cNvSpPr>
            <p:nvPr/>
          </p:nvSpPr>
          <p:spPr bwMode="auto">
            <a:xfrm>
              <a:off x="3268" y="2211"/>
              <a:ext cx="32" cy="32"/>
            </a:xfrm>
            <a:custGeom>
              <a:avLst/>
              <a:gdLst>
                <a:gd name="T0" fmla="*/ 1 w 58"/>
                <a:gd name="T1" fmla="*/ 0 h 58"/>
                <a:gd name="T2" fmla="*/ 2 w 58"/>
                <a:gd name="T3" fmla="*/ 1 h 58"/>
                <a:gd name="T4" fmla="*/ 3 w 58"/>
                <a:gd name="T5" fmla="*/ 1 h 58"/>
                <a:gd name="T6" fmla="*/ 4 w 58"/>
                <a:gd name="T7" fmla="*/ 2 h 58"/>
                <a:gd name="T8" fmla="*/ 5 w 58"/>
                <a:gd name="T9" fmla="*/ 3 h 58"/>
                <a:gd name="T10" fmla="*/ 5 w 58"/>
                <a:gd name="T11" fmla="*/ 4 h 58"/>
                <a:gd name="T12" fmla="*/ 6 w 58"/>
                <a:gd name="T13" fmla="*/ 6 h 58"/>
                <a:gd name="T14" fmla="*/ 5 w 58"/>
                <a:gd name="T15" fmla="*/ 6 h 58"/>
                <a:gd name="T16" fmla="*/ 4 w 58"/>
                <a:gd name="T17" fmla="*/ 4 h 58"/>
                <a:gd name="T18" fmla="*/ 4 w 58"/>
                <a:gd name="T19" fmla="*/ 4 h 58"/>
                <a:gd name="T20" fmla="*/ 3 w 58"/>
                <a:gd name="T21" fmla="*/ 2 h 58"/>
                <a:gd name="T22" fmla="*/ 2 w 58"/>
                <a:gd name="T23" fmla="*/ 1 h 58"/>
                <a:gd name="T24" fmla="*/ 2 w 58"/>
                <a:gd name="T25" fmla="*/ 1 h 58"/>
                <a:gd name="T26" fmla="*/ 0 w 58"/>
                <a:gd name="T27" fmla="*/ 1 h 58"/>
                <a:gd name="T28" fmla="*/ 1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8"/>
                  </a:lnTo>
                  <a:lnTo>
                    <a:pt x="52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3059"/>
            <p:cNvSpPr>
              <a:spLocks/>
            </p:cNvSpPr>
            <p:nvPr/>
          </p:nvSpPr>
          <p:spPr bwMode="auto">
            <a:xfrm>
              <a:off x="3268" y="2211"/>
              <a:ext cx="1" cy="4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3060"/>
            <p:cNvSpPr>
              <a:spLocks/>
            </p:cNvSpPr>
            <p:nvPr/>
          </p:nvSpPr>
          <p:spPr bwMode="auto">
            <a:xfrm>
              <a:off x="3296" y="2243"/>
              <a:ext cx="4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3061"/>
            <p:cNvSpPr>
              <a:spLocks/>
            </p:cNvSpPr>
            <p:nvPr/>
          </p:nvSpPr>
          <p:spPr bwMode="auto">
            <a:xfrm>
              <a:off x="3356" y="2243"/>
              <a:ext cx="33" cy="30"/>
            </a:xfrm>
            <a:custGeom>
              <a:avLst/>
              <a:gdLst>
                <a:gd name="T0" fmla="*/ 6 w 58"/>
                <a:gd name="T1" fmla="*/ 0 h 57"/>
                <a:gd name="T2" fmla="*/ 6 w 58"/>
                <a:gd name="T3" fmla="*/ 1 h 57"/>
                <a:gd name="T4" fmla="*/ 6 w 58"/>
                <a:gd name="T5" fmla="*/ 2 h 57"/>
                <a:gd name="T6" fmla="*/ 5 w 58"/>
                <a:gd name="T7" fmla="*/ 3 h 57"/>
                <a:gd name="T8" fmla="*/ 4 w 58"/>
                <a:gd name="T9" fmla="*/ 3 h 57"/>
                <a:gd name="T10" fmla="*/ 3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5 w 58"/>
                <a:gd name="T21" fmla="*/ 2 h 57"/>
                <a:gd name="T22" fmla="*/ 5 w 58"/>
                <a:gd name="T23" fmla="*/ 2 h 57"/>
                <a:gd name="T24" fmla="*/ 6 w 58"/>
                <a:gd name="T25" fmla="*/ 1 h 57"/>
                <a:gd name="T26" fmla="*/ 6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6" y="33"/>
                  </a:lnTo>
                  <a:lnTo>
                    <a:pt x="40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3062"/>
            <p:cNvSpPr>
              <a:spLocks/>
            </p:cNvSpPr>
            <p:nvPr/>
          </p:nvSpPr>
          <p:spPr bwMode="auto">
            <a:xfrm>
              <a:off x="3327" y="2243"/>
              <a:ext cx="30" cy="30"/>
            </a:xfrm>
            <a:custGeom>
              <a:avLst/>
              <a:gdLst>
                <a:gd name="T0" fmla="*/ 4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1 w 57"/>
                <a:gd name="T7" fmla="*/ 3 h 57"/>
                <a:gd name="T8" fmla="*/ 1 w 57"/>
                <a:gd name="T9" fmla="*/ 2 h 57"/>
                <a:gd name="T10" fmla="*/ 0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2 w 57"/>
                <a:gd name="T23" fmla="*/ 3 h 57"/>
                <a:gd name="T24" fmla="*/ 3 w 57"/>
                <a:gd name="T25" fmla="*/ 4 h 57"/>
                <a:gd name="T26" fmla="*/ 4 w 57"/>
                <a:gd name="T27" fmla="*/ 4 h 57"/>
                <a:gd name="T28" fmla="*/ 4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2"/>
                  </a:lnTo>
                  <a:lnTo>
                    <a:pt x="23" y="48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0"/>
                  </a:lnTo>
                  <a:lnTo>
                    <a:pt x="8" y="19"/>
                  </a:lnTo>
                  <a:lnTo>
                    <a:pt x="20" y="36"/>
                  </a:lnTo>
                  <a:lnTo>
                    <a:pt x="27" y="43"/>
                  </a:lnTo>
                  <a:lnTo>
                    <a:pt x="38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3063"/>
            <p:cNvSpPr>
              <a:spLocks/>
            </p:cNvSpPr>
            <p:nvPr/>
          </p:nvSpPr>
          <p:spPr bwMode="auto">
            <a:xfrm>
              <a:off x="3356" y="2271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3064"/>
            <p:cNvSpPr>
              <a:spLocks/>
            </p:cNvSpPr>
            <p:nvPr/>
          </p:nvSpPr>
          <p:spPr bwMode="auto">
            <a:xfrm>
              <a:off x="3327" y="2211"/>
              <a:ext cx="30" cy="32"/>
            </a:xfrm>
            <a:custGeom>
              <a:avLst/>
              <a:gdLst>
                <a:gd name="T0" fmla="*/ 0 w 57"/>
                <a:gd name="T1" fmla="*/ 6 h 58"/>
                <a:gd name="T2" fmla="*/ 0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1 w 57"/>
                <a:gd name="T9" fmla="*/ 2 h 58"/>
                <a:gd name="T10" fmla="*/ 3 w 57"/>
                <a:gd name="T11" fmla="*/ 1 h 58"/>
                <a:gd name="T12" fmla="*/ 4 w 57"/>
                <a:gd name="T13" fmla="*/ 0 h 58"/>
                <a:gd name="T14" fmla="*/ 4 w 57"/>
                <a:gd name="T15" fmla="*/ 1 h 58"/>
                <a:gd name="T16" fmla="*/ 3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4 h 58"/>
                <a:gd name="T24" fmla="*/ 1 w 57"/>
                <a:gd name="T25" fmla="*/ 4 h 58"/>
                <a:gd name="T26" fmla="*/ 1 w 57"/>
                <a:gd name="T27" fmla="*/ 6 h 58"/>
                <a:gd name="T28" fmla="*/ 0 w 57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0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5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0" y="23"/>
                  </a:lnTo>
                  <a:lnTo>
                    <a:pt x="14" y="30"/>
                  </a:lnTo>
                  <a:lnTo>
                    <a:pt x="8" y="39"/>
                  </a:lnTo>
                  <a:lnTo>
                    <a:pt x="5" y="49"/>
                  </a:lnTo>
                  <a:lnTo>
                    <a:pt x="5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Freeform 3065"/>
            <p:cNvSpPr>
              <a:spLocks/>
            </p:cNvSpPr>
            <p:nvPr/>
          </p:nvSpPr>
          <p:spPr bwMode="auto">
            <a:xfrm>
              <a:off x="3327" y="2243"/>
              <a:ext cx="2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Freeform 3066"/>
            <p:cNvSpPr>
              <a:spLocks/>
            </p:cNvSpPr>
            <p:nvPr/>
          </p:nvSpPr>
          <p:spPr bwMode="auto">
            <a:xfrm>
              <a:off x="3356" y="2211"/>
              <a:ext cx="33" cy="32"/>
            </a:xfrm>
            <a:custGeom>
              <a:avLst/>
              <a:gdLst>
                <a:gd name="T0" fmla="*/ 1 w 58"/>
                <a:gd name="T1" fmla="*/ 0 h 58"/>
                <a:gd name="T2" fmla="*/ 2 w 58"/>
                <a:gd name="T3" fmla="*/ 1 h 58"/>
                <a:gd name="T4" fmla="*/ 3 w 58"/>
                <a:gd name="T5" fmla="*/ 1 h 58"/>
                <a:gd name="T6" fmla="*/ 4 w 58"/>
                <a:gd name="T7" fmla="*/ 2 h 58"/>
                <a:gd name="T8" fmla="*/ 6 w 58"/>
                <a:gd name="T9" fmla="*/ 3 h 58"/>
                <a:gd name="T10" fmla="*/ 6 w 58"/>
                <a:gd name="T11" fmla="*/ 4 h 58"/>
                <a:gd name="T12" fmla="*/ 6 w 58"/>
                <a:gd name="T13" fmla="*/ 6 h 58"/>
                <a:gd name="T14" fmla="*/ 6 w 58"/>
                <a:gd name="T15" fmla="*/ 6 h 58"/>
                <a:gd name="T16" fmla="*/ 6 w 58"/>
                <a:gd name="T17" fmla="*/ 4 h 58"/>
                <a:gd name="T18" fmla="*/ 5 w 58"/>
                <a:gd name="T19" fmla="*/ 4 h 58"/>
                <a:gd name="T20" fmla="*/ 3 w 58"/>
                <a:gd name="T21" fmla="*/ 2 h 58"/>
                <a:gd name="T22" fmla="*/ 3 w 58"/>
                <a:gd name="T23" fmla="*/ 1 h 58"/>
                <a:gd name="T24" fmla="*/ 2 w 58"/>
                <a:gd name="T25" fmla="*/ 1 h 58"/>
                <a:gd name="T26" fmla="*/ 0 w 58"/>
                <a:gd name="T27" fmla="*/ 1 h 58"/>
                <a:gd name="T28" fmla="*/ 1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8"/>
                  </a:lnTo>
                  <a:lnTo>
                    <a:pt x="52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Freeform 3067"/>
            <p:cNvSpPr>
              <a:spLocks/>
            </p:cNvSpPr>
            <p:nvPr/>
          </p:nvSpPr>
          <p:spPr bwMode="auto">
            <a:xfrm>
              <a:off x="3356" y="2211"/>
              <a:ext cx="1" cy="4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1 w 1"/>
                <a:gd name="T5" fmla="*/ 1 h 6"/>
                <a:gd name="T6" fmla="*/ 1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Freeform 3068"/>
            <p:cNvSpPr>
              <a:spLocks/>
            </p:cNvSpPr>
            <p:nvPr/>
          </p:nvSpPr>
          <p:spPr bwMode="auto">
            <a:xfrm>
              <a:off x="3386" y="2243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Freeform 3069"/>
            <p:cNvSpPr>
              <a:spLocks/>
            </p:cNvSpPr>
            <p:nvPr/>
          </p:nvSpPr>
          <p:spPr bwMode="auto">
            <a:xfrm>
              <a:off x="3443" y="2243"/>
              <a:ext cx="32" cy="30"/>
            </a:xfrm>
            <a:custGeom>
              <a:avLst/>
              <a:gdLst>
                <a:gd name="T0" fmla="*/ 6 w 58"/>
                <a:gd name="T1" fmla="*/ 0 h 57"/>
                <a:gd name="T2" fmla="*/ 5 w 58"/>
                <a:gd name="T3" fmla="*/ 1 h 57"/>
                <a:gd name="T4" fmla="*/ 5 w 58"/>
                <a:gd name="T5" fmla="*/ 2 h 57"/>
                <a:gd name="T6" fmla="*/ 4 w 58"/>
                <a:gd name="T7" fmla="*/ 3 h 57"/>
                <a:gd name="T8" fmla="*/ 4 w 58"/>
                <a:gd name="T9" fmla="*/ 3 h 57"/>
                <a:gd name="T10" fmla="*/ 2 w 58"/>
                <a:gd name="T11" fmla="*/ 4 h 57"/>
                <a:gd name="T12" fmla="*/ 1 w 58"/>
                <a:gd name="T13" fmla="*/ 4 h 57"/>
                <a:gd name="T14" fmla="*/ 0 w 58"/>
                <a:gd name="T15" fmla="*/ 4 h 57"/>
                <a:gd name="T16" fmla="*/ 2 w 58"/>
                <a:gd name="T17" fmla="*/ 4 h 57"/>
                <a:gd name="T18" fmla="*/ 3 w 58"/>
                <a:gd name="T19" fmla="*/ 3 h 57"/>
                <a:gd name="T20" fmla="*/ 4 w 58"/>
                <a:gd name="T21" fmla="*/ 2 h 57"/>
                <a:gd name="T22" fmla="*/ 4 w 58"/>
                <a:gd name="T23" fmla="*/ 2 h 57"/>
                <a:gd name="T24" fmla="*/ 4 w 58"/>
                <a:gd name="T25" fmla="*/ 1 h 57"/>
                <a:gd name="T26" fmla="*/ 5 w 58"/>
                <a:gd name="T27" fmla="*/ 0 h 57"/>
                <a:gd name="T28" fmla="*/ 6 w 5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lnTo>
                    <a:pt x="57" y="10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0" y="40"/>
                  </a:lnTo>
                  <a:lnTo>
                    <a:pt x="24" y="52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19" y="48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3070"/>
            <p:cNvSpPr>
              <a:spLocks/>
            </p:cNvSpPr>
            <p:nvPr/>
          </p:nvSpPr>
          <p:spPr bwMode="auto">
            <a:xfrm>
              <a:off x="3413" y="2243"/>
              <a:ext cx="32" cy="30"/>
            </a:xfrm>
            <a:custGeom>
              <a:avLst/>
              <a:gdLst>
                <a:gd name="T0" fmla="*/ 6 w 57"/>
                <a:gd name="T1" fmla="*/ 4 h 57"/>
                <a:gd name="T2" fmla="*/ 3 w 57"/>
                <a:gd name="T3" fmla="*/ 4 h 57"/>
                <a:gd name="T4" fmla="*/ 2 w 57"/>
                <a:gd name="T5" fmla="*/ 4 h 57"/>
                <a:gd name="T6" fmla="*/ 2 w 57"/>
                <a:gd name="T7" fmla="*/ 3 h 57"/>
                <a:gd name="T8" fmla="*/ 1 w 57"/>
                <a:gd name="T9" fmla="*/ 2 h 57"/>
                <a:gd name="T10" fmla="*/ 1 w 57"/>
                <a:gd name="T11" fmla="*/ 1 h 57"/>
                <a:gd name="T12" fmla="*/ 0 w 57"/>
                <a:gd name="T13" fmla="*/ 0 h 57"/>
                <a:gd name="T14" fmla="*/ 1 w 57"/>
                <a:gd name="T15" fmla="*/ 0 h 57"/>
                <a:gd name="T16" fmla="*/ 1 w 57"/>
                <a:gd name="T17" fmla="*/ 1 h 57"/>
                <a:gd name="T18" fmla="*/ 1 w 57"/>
                <a:gd name="T19" fmla="*/ 2 h 57"/>
                <a:gd name="T20" fmla="*/ 2 w 57"/>
                <a:gd name="T21" fmla="*/ 3 h 57"/>
                <a:gd name="T22" fmla="*/ 3 w 57"/>
                <a:gd name="T23" fmla="*/ 3 h 57"/>
                <a:gd name="T24" fmla="*/ 4 w 57"/>
                <a:gd name="T25" fmla="*/ 4 h 57"/>
                <a:gd name="T26" fmla="*/ 6 w 57"/>
                <a:gd name="T27" fmla="*/ 4 h 57"/>
                <a:gd name="T28" fmla="*/ 6 w 57"/>
                <a:gd name="T29" fmla="*/ 4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35" y="52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0"/>
                  </a:lnTo>
                  <a:lnTo>
                    <a:pt x="9" y="19"/>
                  </a:lnTo>
                  <a:lnTo>
                    <a:pt x="21" y="36"/>
                  </a:lnTo>
                  <a:lnTo>
                    <a:pt x="28" y="43"/>
                  </a:lnTo>
                  <a:lnTo>
                    <a:pt x="38" y="48"/>
                  </a:lnTo>
                  <a:lnTo>
                    <a:pt x="57" y="52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3071"/>
            <p:cNvSpPr>
              <a:spLocks/>
            </p:cNvSpPr>
            <p:nvPr/>
          </p:nvSpPr>
          <p:spPr bwMode="auto">
            <a:xfrm>
              <a:off x="3443" y="2271"/>
              <a:ext cx="2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1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3072"/>
            <p:cNvSpPr>
              <a:spLocks/>
            </p:cNvSpPr>
            <p:nvPr/>
          </p:nvSpPr>
          <p:spPr bwMode="auto">
            <a:xfrm>
              <a:off x="3413" y="2211"/>
              <a:ext cx="32" cy="32"/>
            </a:xfrm>
            <a:custGeom>
              <a:avLst/>
              <a:gdLst>
                <a:gd name="T0" fmla="*/ 0 w 57"/>
                <a:gd name="T1" fmla="*/ 6 h 58"/>
                <a:gd name="T2" fmla="*/ 1 w 57"/>
                <a:gd name="T3" fmla="*/ 4 h 58"/>
                <a:gd name="T4" fmla="*/ 1 w 57"/>
                <a:gd name="T5" fmla="*/ 3 h 58"/>
                <a:gd name="T6" fmla="*/ 1 w 57"/>
                <a:gd name="T7" fmla="*/ 2 h 58"/>
                <a:gd name="T8" fmla="*/ 2 w 57"/>
                <a:gd name="T9" fmla="*/ 2 h 58"/>
                <a:gd name="T10" fmla="*/ 3 w 57"/>
                <a:gd name="T11" fmla="*/ 1 h 58"/>
                <a:gd name="T12" fmla="*/ 6 w 57"/>
                <a:gd name="T13" fmla="*/ 0 h 58"/>
                <a:gd name="T14" fmla="*/ 6 w 57"/>
                <a:gd name="T15" fmla="*/ 1 h 58"/>
                <a:gd name="T16" fmla="*/ 4 w 57"/>
                <a:gd name="T17" fmla="*/ 1 h 58"/>
                <a:gd name="T18" fmla="*/ 2 w 57"/>
                <a:gd name="T19" fmla="*/ 2 h 58"/>
                <a:gd name="T20" fmla="*/ 1 w 57"/>
                <a:gd name="T21" fmla="*/ 3 h 58"/>
                <a:gd name="T22" fmla="*/ 1 w 57"/>
                <a:gd name="T23" fmla="*/ 4 h 58"/>
                <a:gd name="T24" fmla="*/ 1 w 57"/>
                <a:gd name="T25" fmla="*/ 4 h 58"/>
                <a:gd name="T26" fmla="*/ 1 w 57"/>
                <a:gd name="T27" fmla="*/ 6 h 58"/>
                <a:gd name="T28" fmla="*/ 0 w 57"/>
                <a:gd name="T29" fmla="*/ 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8">
                  <a:moveTo>
                    <a:pt x="0" y="58"/>
                  </a:move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36" y="5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9" y="39"/>
                  </a:lnTo>
                  <a:lnTo>
                    <a:pt x="6" y="49"/>
                  </a:lnTo>
                  <a:lnTo>
                    <a:pt x="4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3073"/>
            <p:cNvSpPr>
              <a:spLocks/>
            </p:cNvSpPr>
            <p:nvPr/>
          </p:nvSpPr>
          <p:spPr bwMode="auto">
            <a:xfrm>
              <a:off x="3413" y="2243"/>
              <a:ext cx="2" cy="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3074"/>
            <p:cNvSpPr>
              <a:spLocks/>
            </p:cNvSpPr>
            <p:nvPr/>
          </p:nvSpPr>
          <p:spPr bwMode="auto">
            <a:xfrm>
              <a:off x="3443" y="2211"/>
              <a:ext cx="32" cy="32"/>
            </a:xfrm>
            <a:custGeom>
              <a:avLst/>
              <a:gdLst>
                <a:gd name="T0" fmla="*/ 1 w 58"/>
                <a:gd name="T1" fmla="*/ 0 h 58"/>
                <a:gd name="T2" fmla="*/ 2 w 58"/>
                <a:gd name="T3" fmla="*/ 1 h 58"/>
                <a:gd name="T4" fmla="*/ 3 w 58"/>
                <a:gd name="T5" fmla="*/ 1 h 58"/>
                <a:gd name="T6" fmla="*/ 4 w 58"/>
                <a:gd name="T7" fmla="*/ 2 h 58"/>
                <a:gd name="T8" fmla="*/ 5 w 58"/>
                <a:gd name="T9" fmla="*/ 3 h 58"/>
                <a:gd name="T10" fmla="*/ 5 w 58"/>
                <a:gd name="T11" fmla="*/ 4 h 58"/>
                <a:gd name="T12" fmla="*/ 6 w 58"/>
                <a:gd name="T13" fmla="*/ 6 h 58"/>
                <a:gd name="T14" fmla="*/ 5 w 58"/>
                <a:gd name="T15" fmla="*/ 6 h 58"/>
                <a:gd name="T16" fmla="*/ 4 w 58"/>
                <a:gd name="T17" fmla="*/ 4 h 58"/>
                <a:gd name="T18" fmla="*/ 4 w 58"/>
                <a:gd name="T19" fmla="*/ 4 h 58"/>
                <a:gd name="T20" fmla="*/ 3 w 58"/>
                <a:gd name="T21" fmla="*/ 2 h 58"/>
                <a:gd name="T22" fmla="*/ 2 w 58"/>
                <a:gd name="T23" fmla="*/ 1 h 58"/>
                <a:gd name="T24" fmla="*/ 2 w 58"/>
                <a:gd name="T25" fmla="*/ 1 h 58"/>
                <a:gd name="T26" fmla="*/ 0 w 58"/>
                <a:gd name="T27" fmla="*/ 1 h 58"/>
                <a:gd name="T28" fmla="*/ 1 w 58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8">
                  <a:moveTo>
                    <a:pt x="1" y="0"/>
                  </a:moveTo>
                  <a:lnTo>
                    <a:pt x="22" y="5"/>
                  </a:lnTo>
                  <a:lnTo>
                    <a:pt x="33" y="11"/>
                  </a:lnTo>
                  <a:lnTo>
                    <a:pt x="40" y="18"/>
                  </a:lnTo>
                  <a:lnTo>
                    <a:pt x="54" y="36"/>
                  </a:lnTo>
                  <a:lnTo>
                    <a:pt x="57" y="47"/>
                  </a:lnTo>
                  <a:lnTo>
                    <a:pt x="58" y="58"/>
                  </a:lnTo>
                  <a:lnTo>
                    <a:pt x="52" y="58"/>
                  </a:lnTo>
                  <a:lnTo>
                    <a:pt x="51" y="49"/>
                  </a:lnTo>
                  <a:lnTo>
                    <a:pt x="48" y="38"/>
                  </a:lnTo>
                  <a:lnTo>
                    <a:pt x="36" y="23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3075"/>
            <p:cNvSpPr>
              <a:spLocks/>
            </p:cNvSpPr>
            <p:nvPr/>
          </p:nvSpPr>
          <p:spPr bwMode="auto">
            <a:xfrm>
              <a:off x="3443" y="2211"/>
              <a:ext cx="2" cy="4"/>
            </a:xfrm>
            <a:custGeom>
              <a:avLst/>
              <a:gdLst>
                <a:gd name="T0" fmla="*/ 16 w 1"/>
                <a:gd name="T1" fmla="*/ 0 h 6"/>
                <a:gd name="T2" fmla="*/ 0 w 1"/>
                <a:gd name="T3" fmla="*/ 1 h 6"/>
                <a:gd name="T4" fmla="*/ 16 w 1"/>
                <a:gd name="T5" fmla="*/ 1 h 6"/>
                <a:gd name="T6" fmla="*/ 16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3076"/>
            <p:cNvSpPr>
              <a:spLocks/>
            </p:cNvSpPr>
            <p:nvPr/>
          </p:nvSpPr>
          <p:spPr bwMode="auto">
            <a:xfrm>
              <a:off x="3472" y="2243"/>
              <a:ext cx="3" cy="1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Freeform 3077"/>
            <p:cNvSpPr>
              <a:spLocks/>
            </p:cNvSpPr>
            <p:nvPr/>
          </p:nvSpPr>
          <p:spPr bwMode="auto">
            <a:xfrm>
              <a:off x="3239" y="1980"/>
              <a:ext cx="59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1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9" y="84"/>
                  </a:lnTo>
                  <a:lnTo>
                    <a:pt x="8" y="80"/>
                  </a:lnTo>
                  <a:lnTo>
                    <a:pt x="5" y="75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Freeform 3078"/>
            <p:cNvSpPr>
              <a:spLocks/>
            </p:cNvSpPr>
            <p:nvPr/>
          </p:nvSpPr>
          <p:spPr bwMode="auto">
            <a:xfrm>
              <a:off x="3328" y="1980"/>
              <a:ext cx="59" cy="59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0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20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Freeform 3079"/>
            <p:cNvSpPr>
              <a:spLocks/>
            </p:cNvSpPr>
            <p:nvPr/>
          </p:nvSpPr>
          <p:spPr bwMode="auto">
            <a:xfrm>
              <a:off x="3414" y="1980"/>
              <a:ext cx="60" cy="59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6 h 108"/>
                <a:gd name="T6" fmla="*/ 10 w 108"/>
                <a:gd name="T7" fmla="*/ 7 h 108"/>
                <a:gd name="T8" fmla="*/ 9 w 108"/>
                <a:gd name="T9" fmla="*/ 8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9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9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6 h 108"/>
                <a:gd name="T44" fmla="*/ 1 w 108"/>
                <a:gd name="T45" fmla="*/ 6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3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4" y="75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Freeform 3080"/>
            <p:cNvSpPr>
              <a:spLocks/>
            </p:cNvSpPr>
            <p:nvPr/>
          </p:nvSpPr>
          <p:spPr bwMode="auto">
            <a:xfrm>
              <a:off x="3239" y="2039"/>
              <a:ext cx="59" cy="57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6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8 h 109"/>
                <a:gd name="T22" fmla="*/ 6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2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3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8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20" y="97"/>
                  </a:lnTo>
                  <a:lnTo>
                    <a:pt x="17" y="94"/>
                  </a:lnTo>
                  <a:lnTo>
                    <a:pt x="9" y="85"/>
                  </a:lnTo>
                  <a:lnTo>
                    <a:pt x="8" y="80"/>
                  </a:lnTo>
                  <a:lnTo>
                    <a:pt x="5" y="76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" name="Freeform 3081"/>
            <p:cNvSpPr>
              <a:spLocks/>
            </p:cNvSpPr>
            <p:nvPr/>
          </p:nvSpPr>
          <p:spPr bwMode="auto">
            <a:xfrm>
              <a:off x="3328" y="2039"/>
              <a:ext cx="59" cy="57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6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8 h 109"/>
                <a:gd name="T22" fmla="*/ 6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1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7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8" y="85"/>
                  </a:lnTo>
                  <a:lnTo>
                    <a:pt x="95" y="89"/>
                  </a:lnTo>
                  <a:lnTo>
                    <a:pt x="92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20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" name="Freeform 3082"/>
            <p:cNvSpPr>
              <a:spLocks/>
            </p:cNvSpPr>
            <p:nvPr/>
          </p:nvSpPr>
          <p:spPr bwMode="auto">
            <a:xfrm>
              <a:off x="3414" y="2039"/>
              <a:ext cx="60" cy="57"/>
            </a:xfrm>
            <a:custGeom>
              <a:avLst/>
              <a:gdLst>
                <a:gd name="T0" fmla="*/ 10 w 108"/>
                <a:gd name="T1" fmla="*/ 4 h 109"/>
                <a:gd name="T2" fmla="*/ 10 w 108"/>
                <a:gd name="T3" fmla="*/ 5 h 109"/>
                <a:gd name="T4" fmla="*/ 10 w 108"/>
                <a:gd name="T5" fmla="*/ 5 h 109"/>
                <a:gd name="T6" fmla="*/ 10 w 108"/>
                <a:gd name="T7" fmla="*/ 6 h 109"/>
                <a:gd name="T8" fmla="*/ 9 w 108"/>
                <a:gd name="T9" fmla="*/ 6 h 109"/>
                <a:gd name="T10" fmla="*/ 9 w 108"/>
                <a:gd name="T11" fmla="*/ 7 h 109"/>
                <a:gd name="T12" fmla="*/ 9 w 108"/>
                <a:gd name="T13" fmla="*/ 7 h 109"/>
                <a:gd name="T14" fmla="*/ 8 w 108"/>
                <a:gd name="T15" fmla="*/ 7 h 109"/>
                <a:gd name="T16" fmla="*/ 7 w 108"/>
                <a:gd name="T17" fmla="*/ 8 h 109"/>
                <a:gd name="T18" fmla="*/ 7 w 108"/>
                <a:gd name="T19" fmla="*/ 8 h 109"/>
                <a:gd name="T20" fmla="*/ 7 w 108"/>
                <a:gd name="T21" fmla="*/ 8 h 109"/>
                <a:gd name="T22" fmla="*/ 6 w 108"/>
                <a:gd name="T23" fmla="*/ 8 h 109"/>
                <a:gd name="T24" fmla="*/ 5 w 108"/>
                <a:gd name="T25" fmla="*/ 8 h 109"/>
                <a:gd name="T26" fmla="*/ 4 w 108"/>
                <a:gd name="T27" fmla="*/ 8 h 109"/>
                <a:gd name="T28" fmla="*/ 3 w 108"/>
                <a:gd name="T29" fmla="*/ 8 h 109"/>
                <a:gd name="T30" fmla="*/ 2 w 108"/>
                <a:gd name="T31" fmla="*/ 7 h 109"/>
                <a:gd name="T32" fmla="*/ 2 w 108"/>
                <a:gd name="T33" fmla="*/ 7 h 109"/>
                <a:gd name="T34" fmla="*/ 2 w 108"/>
                <a:gd name="T35" fmla="*/ 7 h 109"/>
                <a:gd name="T36" fmla="*/ 1 w 108"/>
                <a:gd name="T37" fmla="*/ 6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5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3 w 108"/>
                <a:gd name="T65" fmla="*/ 1 h 109"/>
                <a:gd name="T66" fmla="*/ 3 w 108"/>
                <a:gd name="T67" fmla="*/ 1 h 109"/>
                <a:gd name="T68" fmla="*/ 4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9 w 108"/>
                <a:gd name="T83" fmla="*/ 2 h 109"/>
                <a:gd name="T84" fmla="*/ 9 w 108"/>
                <a:gd name="T85" fmla="*/ 2 h 109"/>
                <a:gd name="T86" fmla="*/ 10 w 108"/>
                <a:gd name="T87" fmla="*/ 2 h 109"/>
                <a:gd name="T88" fmla="*/ 10 w 108"/>
                <a:gd name="T89" fmla="*/ 3 h 109"/>
                <a:gd name="T90" fmla="*/ 10 w 108"/>
                <a:gd name="T91" fmla="*/ 3 h 109"/>
                <a:gd name="T92" fmla="*/ 10 w 108"/>
                <a:gd name="T93" fmla="*/ 3 h 109"/>
                <a:gd name="T94" fmla="*/ 10 w 108"/>
                <a:gd name="T95" fmla="*/ 4 h 109"/>
                <a:gd name="T96" fmla="*/ 10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8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Freeform 3083"/>
            <p:cNvSpPr>
              <a:spLocks/>
            </p:cNvSpPr>
            <p:nvPr/>
          </p:nvSpPr>
          <p:spPr bwMode="auto">
            <a:xfrm>
              <a:off x="3239" y="2096"/>
              <a:ext cx="59" cy="60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6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9 h 108"/>
                <a:gd name="T14" fmla="*/ 8 w 108"/>
                <a:gd name="T15" fmla="*/ 9 h 108"/>
                <a:gd name="T16" fmla="*/ 7 w 108"/>
                <a:gd name="T17" fmla="*/ 10 h 108"/>
                <a:gd name="T18" fmla="*/ 7 w 108"/>
                <a:gd name="T19" fmla="*/ 10 h 108"/>
                <a:gd name="T20" fmla="*/ 6 w 108"/>
                <a:gd name="T21" fmla="*/ 10 h 108"/>
                <a:gd name="T22" fmla="*/ 6 w 108"/>
                <a:gd name="T23" fmla="*/ 10 h 108"/>
                <a:gd name="T24" fmla="*/ 5 w 108"/>
                <a:gd name="T25" fmla="*/ 10 h 108"/>
                <a:gd name="T26" fmla="*/ 4 w 108"/>
                <a:gd name="T27" fmla="*/ 10 h 108"/>
                <a:gd name="T28" fmla="*/ 3 w 108"/>
                <a:gd name="T29" fmla="*/ 10 h 108"/>
                <a:gd name="T30" fmla="*/ 2 w 108"/>
                <a:gd name="T31" fmla="*/ 9 h 108"/>
                <a:gd name="T32" fmla="*/ 2 w 108"/>
                <a:gd name="T33" fmla="*/ 9 h 108"/>
                <a:gd name="T34" fmla="*/ 2 w 108"/>
                <a:gd name="T35" fmla="*/ 9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7 h 108"/>
                <a:gd name="T44" fmla="*/ 1 w 108"/>
                <a:gd name="T45" fmla="*/ 6 h 108"/>
                <a:gd name="T46" fmla="*/ 0 w 108"/>
                <a:gd name="T47" fmla="*/ 6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4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8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9" y="84"/>
                  </a:lnTo>
                  <a:lnTo>
                    <a:pt x="8" y="79"/>
                  </a:lnTo>
                  <a:lnTo>
                    <a:pt x="5" y="75"/>
                  </a:lnTo>
                  <a:lnTo>
                    <a:pt x="3" y="70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3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7" y="16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4" y="33"/>
                  </a:lnTo>
                  <a:lnTo>
                    <a:pt x="107" y="37"/>
                  </a:lnTo>
                  <a:lnTo>
                    <a:pt x="107" y="43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" name="Freeform 3084"/>
            <p:cNvSpPr>
              <a:spLocks/>
            </p:cNvSpPr>
            <p:nvPr/>
          </p:nvSpPr>
          <p:spPr bwMode="auto">
            <a:xfrm>
              <a:off x="3328" y="2096"/>
              <a:ext cx="59" cy="60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6 h 108"/>
                <a:gd name="T4" fmla="*/ 9 w 108"/>
                <a:gd name="T5" fmla="*/ 6 h 108"/>
                <a:gd name="T6" fmla="*/ 9 w 108"/>
                <a:gd name="T7" fmla="*/ 7 h 108"/>
                <a:gd name="T8" fmla="*/ 9 w 108"/>
                <a:gd name="T9" fmla="*/ 8 h 108"/>
                <a:gd name="T10" fmla="*/ 8 w 108"/>
                <a:gd name="T11" fmla="*/ 8 h 108"/>
                <a:gd name="T12" fmla="*/ 8 w 108"/>
                <a:gd name="T13" fmla="*/ 9 h 108"/>
                <a:gd name="T14" fmla="*/ 8 w 108"/>
                <a:gd name="T15" fmla="*/ 9 h 108"/>
                <a:gd name="T16" fmla="*/ 7 w 108"/>
                <a:gd name="T17" fmla="*/ 10 h 108"/>
                <a:gd name="T18" fmla="*/ 7 w 108"/>
                <a:gd name="T19" fmla="*/ 10 h 108"/>
                <a:gd name="T20" fmla="*/ 6 w 108"/>
                <a:gd name="T21" fmla="*/ 10 h 108"/>
                <a:gd name="T22" fmla="*/ 6 w 108"/>
                <a:gd name="T23" fmla="*/ 10 h 108"/>
                <a:gd name="T24" fmla="*/ 5 w 108"/>
                <a:gd name="T25" fmla="*/ 10 h 108"/>
                <a:gd name="T26" fmla="*/ 4 w 108"/>
                <a:gd name="T27" fmla="*/ 10 h 108"/>
                <a:gd name="T28" fmla="*/ 3 w 108"/>
                <a:gd name="T29" fmla="*/ 10 h 108"/>
                <a:gd name="T30" fmla="*/ 2 w 108"/>
                <a:gd name="T31" fmla="*/ 9 h 108"/>
                <a:gd name="T32" fmla="*/ 2 w 108"/>
                <a:gd name="T33" fmla="*/ 9 h 108"/>
                <a:gd name="T34" fmla="*/ 1 w 108"/>
                <a:gd name="T35" fmla="*/ 9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7 h 108"/>
                <a:gd name="T44" fmla="*/ 0 w 108"/>
                <a:gd name="T45" fmla="*/ 6 h 108"/>
                <a:gd name="T46" fmla="*/ 0 w 108"/>
                <a:gd name="T47" fmla="*/ 6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4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8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20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2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1" y="28"/>
                  </a:lnTo>
                  <a:lnTo>
                    <a:pt x="104" y="33"/>
                  </a:lnTo>
                  <a:lnTo>
                    <a:pt x="105" y="37"/>
                  </a:lnTo>
                  <a:lnTo>
                    <a:pt x="107" y="43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Freeform 3085"/>
            <p:cNvSpPr>
              <a:spLocks/>
            </p:cNvSpPr>
            <p:nvPr/>
          </p:nvSpPr>
          <p:spPr bwMode="auto">
            <a:xfrm>
              <a:off x="3414" y="2096"/>
              <a:ext cx="60" cy="60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6 h 108"/>
                <a:gd name="T4" fmla="*/ 10 w 108"/>
                <a:gd name="T5" fmla="*/ 6 h 108"/>
                <a:gd name="T6" fmla="*/ 10 w 108"/>
                <a:gd name="T7" fmla="*/ 7 h 108"/>
                <a:gd name="T8" fmla="*/ 9 w 108"/>
                <a:gd name="T9" fmla="*/ 8 h 108"/>
                <a:gd name="T10" fmla="*/ 9 w 108"/>
                <a:gd name="T11" fmla="*/ 8 h 108"/>
                <a:gd name="T12" fmla="*/ 9 w 108"/>
                <a:gd name="T13" fmla="*/ 9 h 108"/>
                <a:gd name="T14" fmla="*/ 8 w 108"/>
                <a:gd name="T15" fmla="*/ 9 h 108"/>
                <a:gd name="T16" fmla="*/ 7 w 108"/>
                <a:gd name="T17" fmla="*/ 10 h 108"/>
                <a:gd name="T18" fmla="*/ 7 w 108"/>
                <a:gd name="T19" fmla="*/ 10 h 108"/>
                <a:gd name="T20" fmla="*/ 7 w 108"/>
                <a:gd name="T21" fmla="*/ 10 h 108"/>
                <a:gd name="T22" fmla="*/ 6 w 108"/>
                <a:gd name="T23" fmla="*/ 10 h 108"/>
                <a:gd name="T24" fmla="*/ 5 w 108"/>
                <a:gd name="T25" fmla="*/ 10 h 108"/>
                <a:gd name="T26" fmla="*/ 4 w 108"/>
                <a:gd name="T27" fmla="*/ 10 h 108"/>
                <a:gd name="T28" fmla="*/ 3 w 108"/>
                <a:gd name="T29" fmla="*/ 10 h 108"/>
                <a:gd name="T30" fmla="*/ 2 w 108"/>
                <a:gd name="T31" fmla="*/ 9 h 108"/>
                <a:gd name="T32" fmla="*/ 2 w 108"/>
                <a:gd name="T33" fmla="*/ 9 h 108"/>
                <a:gd name="T34" fmla="*/ 2 w 108"/>
                <a:gd name="T35" fmla="*/ 9 h 108"/>
                <a:gd name="T36" fmla="*/ 1 w 108"/>
                <a:gd name="T37" fmla="*/ 8 h 108"/>
                <a:gd name="T38" fmla="*/ 1 w 108"/>
                <a:gd name="T39" fmla="*/ 7 h 108"/>
                <a:gd name="T40" fmla="*/ 1 w 108"/>
                <a:gd name="T41" fmla="*/ 7 h 108"/>
                <a:gd name="T42" fmla="*/ 1 w 108"/>
                <a:gd name="T43" fmla="*/ 7 h 108"/>
                <a:gd name="T44" fmla="*/ 1 w 108"/>
                <a:gd name="T45" fmla="*/ 6 h 108"/>
                <a:gd name="T46" fmla="*/ 0 w 108"/>
                <a:gd name="T47" fmla="*/ 6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3 h 108"/>
                <a:gd name="T88" fmla="*/ 10 w 108"/>
                <a:gd name="T89" fmla="*/ 3 h 108"/>
                <a:gd name="T90" fmla="*/ 10 w 108"/>
                <a:gd name="T91" fmla="*/ 4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4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8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79"/>
                  </a:lnTo>
                  <a:lnTo>
                    <a:pt x="4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2" y="28"/>
                  </a:lnTo>
                  <a:lnTo>
                    <a:pt x="104" y="33"/>
                  </a:lnTo>
                  <a:lnTo>
                    <a:pt x="107" y="37"/>
                  </a:lnTo>
                  <a:lnTo>
                    <a:pt x="107" y="43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" name="Freeform 3086"/>
            <p:cNvSpPr>
              <a:spLocks/>
            </p:cNvSpPr>
            <p:nvPr/>
          </p:nvSpPr>
          <p:spPr bwMode="auto">
            <a:xfrm>
              <a:off x="3239" y="2156"/>
              <a:ext cx="59" cy="58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7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20" y="96"/>
                  </a:lnTo>
                  <a:lnTo>
                    <a:pt x="17" y="93"/>
                  </a:lnTo>
                  <a:lnTo>
                    <a:pt x="9" y="84"/>
                  </a:lnTo>
                  <a:lnTo>
                    <a:pt x="8" y="80"/>
                  </a:lnTo>
                  <a:lnTo>
                    <a:pt x="5" y="75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Freeform 3087"/>
            <p:cNvSpPr>
              <a:spLocks/>
            </p:cNvSpPr>
            <p:nvPr/>
          </p:nvSpPr>
          <p:spPr bwMode="auto">
            <a:xfrm>
              <a:off x="3328" y="2156"/>
              <a:ext cx="59" cy="58"/>
            </a:xfrm>
            <a:custGeom>
              <a:avLst/>
              <a:gdLst>
                <a:gd name="T0" fmla="*/ 9 w 108"/>
                <a:gd name="T1" fmla="*/ 5 h 108"/>
                <a:gd name="T2" fmla="*/ 9 w 108"/>
                <a:gd name="T3" fmla="*/ 5 h 108"/>
                <a:gd name="T4" fmla="*/ 9 w 108"/>
                <a:gd name="T5" fmla="*/ 5 h 108"/>
                <a:gd name="T6" fmla="*/ 9 w 108"/>
                <a:gd name="T7" fmla="*/ 6 h 108"/>
                <a:gd name="T8" fmla="*/ 9 w 108"/>
                <a:gd name="T9" fmla="*/ 7 h 108"/>
                <a:gd name="T10" fmla="*/ 8 w 108"/>
                <a:gd name="T11" fmla="*/ 8 h 108"/>
                <a:gd name="T12" fmla="*/ 8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6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1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0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0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1 w 108"/>
                <a:gd name="T61" fmla="*/ 2 h 108"/>
                <a:gd name="T62" fmla="*/ 2 w 108"/>
                <a:gd name="T63" fmla="*/ 1 h 108"/>
                <a:gd name="T64" fmla="*/ 2 w 108"/>
                <a:gd name="T65" fmla="*/ 1 h 108"/>
                <a:gd name="T66" fmla="*/ 3 w 108"/>
                <a:gd name="T67" fmla="*/ 1 h 108"/>
                <a:gd name="T68" fmla="*/ 3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8 w 108"/>
                <a:gd name="T83" fmla="*/ 2 h 108"/>
                <a:gd name="T84" fmla="*/ 9 w 108"/>
                <a:gd name="T85" fmla="*/ 2 h 108"/>
                <a:gd name="T86" fmla="*/ 9 w 108"/>
                <a:gd name="T87" fmla="*/ 3 h 108"/>
                <a:gd name="T88" fmla="*/ 9 w 108"/>
                <a:gd name="T89" fmla="*/ 3 h 108"/>
                <a:gd name="T90" fmla="*/ 9 w 108"/>
                <a:gd name="T91" fmla="*/ 3 h 108"/>
                <a:gd name="T92" fmla="*/ 9 w 108"/>
                <a:gd name="T93" fmla="*/ 4 h 108"/>
                <a:gd name="T94" fmla="*/ 9 w 108"/>
                <a:gd name="T95" fmla="*/ 4 h 108"/>
                <a:gd name="T96" fmla="*/ 9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7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8" y="84"/>
                  </a:lnTo>
                  <a:lnTo>
                    <a:pt x="95" y="89"/>
                  </a:lnTo>
                  <a:lnTo>
                    <a:pt x="92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20" y="96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3" y="75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Freeform 3088"/>
            <p:cNvSpPr>
              <a:spLocks/>
            </p:cNvSpPr>
            <p:nvPr/>
          </p:nvSpPr>
          <p:spPr bwMode="auto">
            <a:xfrm>
              <a:off x="3414" y="2156"/>
              <a:ext cx="60" cy="58"/>
            </a:xfrm>
            <a:custGeom>
              <a:avLst/>
              <a:gdLst>
                <a:gd name="T0" fmla="*/ 10 w 108"/>
                <a:gd name="T1" fmla="*/ 5 h 108"/>
                <a:gd name="T2" fmla="*/ 10 w 108"/>
                <a:gd name="T3" fmla="*/ 5 h 108"/>
                <a:gd name="T4" fmla="*/ 10 w 108"/>
                <a:gd name="T5" fmla="*/ 5 h 108"/>
                <a:gd name="T6" fmla="*/ 10 w 108"/>
                <a:gd name="T7" fmla="*/ 6 h 108"/>
                <a:gd name="T8" fmla="*/ 9 w 108"/>
                <a:gd name="T9" fmla="*/ 7 h 108"/>
                <a:gd name="T10" fmla="*/ 9 w 108"/>
                <a:gd name="T11" fmla="*/ 8 h 108"/>
                <a:gd name="T12" fmla="*/ 9 w 108"/>
                <a:gd name="T13" fmla="*/ 8 h 108"/>
                <a:gd name="T14" fmla="*/ 8 w 108"/>
                <a:gd name="T15" fmla="*/ 8 h 108"/>
                <a:gd name="T16" fmla="*/ 7 w 108"/>
                <a:gd name="T17" fmla="*/ 9 h 108"/>
                <a:gd name="T18" fmla="*/ 7 w 108"/>
                <a:gd name="T19" fmla="*/ 9 h 108"/>
                <a:gd name="T20" fmla="*/ 7 w 108"/>
                <a:gd name="T21" fmla="*/ 9 h 108"/>
                <a:gd name="T22" fmla="*/ 6 w 108"/>
                <a:gd name="T23" fmla="*/ 9 h 108"/>
                <a:gd name="T24" fmla="*/ 5 w 108"/>
                <a:gd name="T25" fmla="*/ 9 h 108"/>
                <a:gd name="T26" fmla="*/ 4 w 108"/>
                <a:gd name="T27" fmla="*/ 9 h 108"/>
                <a:gd name="T28" fmla="*/ 3 w 108"/>
                <a:gd name="T29" fmla="*/ 9 h 108"/>
                <a:gd name="T30" fmla="*/ 2 w 108"/>
                <a:gd name="T31" fmla="*/ 8 h 108"/>
                <a:gd name="T32" fmla="*/ 2 w 108"/>
                <a:gd name="T33" fmla="*/ 8 h 108"/>
                <a:gd name="T34" fmla="*/ 2 w 108"/>
                <a:gd name="T35" fmla="*/ 8 h 108"/>
                <a:gd name="T36" fmla="*/ 1 w 108"/>
                <a:gd name="T37" fmla="*/ 7 h 108"/>
                <a:gd name="T38" fmla="*/ 1 w 108"/>
                <a:gd name="T39" fmla="*/ 6 h 108"/>
                <a:gd name="T40" fmla="*/ 1 w 108"/>
                <a:gd name="T41" fmla="*/ 6 h 108"/>
                <a:gd name="T42" fmla="*/ 1 w 108"/>
                <a:gd name="T43" fmla="*/ 6 h 108"/>
                <a:gd name="T44" fmla="*/ 1 w 108"/>
                <a:gd name="T45" fmla="*/ 5 h 108"/>
                <a:gd name="T46" fmla="*/ 0 w 108"/>
                <a:gd name="T47" fmla="*/ 5 h 108"/>
                <a:gd name="T48" fmla="*/ 0 w 108"/>
                <a:gd name="T49" fmla="*/ 5 h 108"/>
                <a:gd name="T50" fmla="*/ 0 w 108"/>
                <a:gd name="T51" fmla="*/ 4 h 108"/>
                <a:gd name="T52" fmla="*/ 1 w 108"/>
                <a:gd name="T53" fmla="*/ 4 h 108"/>
                <a:gd name="T54" fmla="*/ 1 w 108"/>
                <a:gd name="T55" fmla="*/ 3 h 108"/>
                <a:gd name="T56" fmla="*/ 1 w 108"/>
                <a:gd name="T57" fmla="*/ 2 h 108"/>
                <a:gd name="T58" fmla="*/ 1 w 108"/>
                <a:gd name="T59" fmla="*/ 2 h 108"/>
                <a:gd name="T60" fmla="*/ 2 w 108"/>
                <a:gd name="T61" fmla="*/ 2 h 108"/>
                <a:gd name="T62" fmla="*/ 2 w 108"/>
                <a:gd name="T63" fmla="*/ 1 h 108"/>
                <a:gd name="T64" fmla="*/ 3 w 108"/>
                <a:gd name="T65" fmla="*/ 1 h 108"/>
                <a:gd name="T66" fmla="*/ 3 w 108"/>
                <a:gd name="T67" fmla="*/ 1 h 108"/>
                <a:gd name="T68" fmla="*/ 4 w 108"/>
                <a:gd name="T69" fmla="*/ 1 h 108"/>
                <a:gd name="T70" fmla="*/ 4 w 108"/>
                <a:gd name="T71" fmla="*/ 1 h 108"/>
                <a:gd name="T72" fmla="*/ 5 w 108"/>
                <a:gd name="T73" fmla="*/ 0 h 108"/>
                <a:gd name="T74" fmla="*/ 6 w 108"/>
                <a:gd name="T75" fmla="*/ 1 h 108"/>
                <a:gd name="T76" fmla="*/ 7 w 108"/>
                <a:gd name="T77" fmla="*/ 1 h 108"/>
                <a:gd name="T78" fmla="*/ 8 w 108"/>
                <a:gd name="T79" fmla="*/ 1 h 108"/>
                <a:gd name="T80" fmla="*/ 8 w 108"/>
                <a:gd name="T81" fmla="*/ 1 h 108"/>
                <a:gd name="T82" fmla="*/ 9 w 108"/>
                <a:gd name="T83" fmla="*/ 2 h 108"/>
                <a:gd name="T84" fmla="*/ 9 w 108"/>
                <a:gd name="T85" fmla="*/ 2 h 108"/>
                <a:gd name="T86" fmla="*/ 10 w 108"/>
                <a:gd name="T87" fmla="*/ 3 h 108"/>
                <a:gd name="T88" fmla="*/ 10 w 108"/>
                <a:gd name="T89" fmla="*/ 3 h 108"/>
                <a:gd name="T90" fmla="*/ 10 w 108"/>
                <a:gd name="T91" fmla="*/ 3 h 108"/>
                <a:gd name="T92" fmla="*/ 10 w 108"/>
                <a:gd name="T93" fmla="*/ 4 h 108"/>
                <a:gd name="T94" fmla="*/ 10 w 108"/>
                <a:gd name="T95" fmla="*/ 4 h 108"/>
                <a:gd name="T96" fmla="*/ 10 w 108"/>
                <a:gd name="T97" fmla="*/ 5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8">
                  <a:moveTo>
                    <a:pt x="108" y="54"/>
                  </a:moveTo>
                  <a:lnTo>
                    <a:pt x="108" y="60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84" y="99"/>
                  </a:lnTo>
                  <a:lnTo>
                    <a:pt x="80" y="102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8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4" y="75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Freeform 3089"/>
            <p:cNvSpPr>
              <a:spLocks/>
            </p:cNvSpPr>
            <p:nvPr/>
          </p:nvSpPr>
          <p:spPr bwMode="auto">
            <a:xfrm>
              <a:off x="3239" y="2214"/>
              <a:ext cx="59" cy="58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7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9 h 109"/>
                <a:gd name="T22" fmla="*/ 6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2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3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8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20" y="97"/>
                  </a:lnTo>
                  <a:lnTo>
                    <a:pt x="17" y="94"/>
                  </a:lnTo>
                  <a:lnTo>
                    <a:pt x="9" y="85"/>
                  </a:lnTo>
                  <a:lnTo>
                    <a:pt x="8" y="80"/>
                  </a:lnTo>
                  <a:lnTo>
                    <a:pt x="5" y="76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Freeform 3090"/>
            <p:cNvSpPr>
              <a:spLocks/>
            </p:cNvSpPr>
            <p:nvPr/>
          </p:nvSpPr>
          <p:spPr bwMode="auto">
            <a:xfrm>
              <a:off x="3328" y="2214"/>
              <a:ext cx="59" cy="58"/>
            </a:xfrm>
            <a:custGeom>
              <a:avLst/>
              <a:gdLst>
                <a:gd name="T0" fmla="*/ 9 w 108"/>
                <a:gd name="T1" fmla="*/ 4 h 109"/>
                <a:gd name="T2" fmla="*/ 9 w 108"/>
                <a:gd name="T3" fmla="*/ 5 h 109"/>
                <a:gd name="T4" fmla="*/ 9 w 108"/>
                <a:gd name="T5" fmla="*/ 5 h 109"/>
                <a:gd name="T6" fmla="*/ 9 w 108"/>
                <a:gd name="T7" fmla="*/ 6 h 109"/>
                <a:gd name="T8" fmla="*/ 9 w 108"/>
                <a:gd name="T9" fmla="*/ 7 h 109"/>
                <a:gd name="T10" fmla="*/ 8 w 108"/>
                <a:gd name="T11" fmla="*/ 7 h 109"/>
                <a:gd name="T12" fmla="*/ 8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6 w 108"/>
                <a:gd name="T21" fmla="*/ 9 h 109"/>
                <a:gd name="T22" fmla="*/ 6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1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0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0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1 w 108"/>
                <a:gd name="T61" fmla="*/ 2 h 109"/>
                <a:gd name="T62" fmla="*/ 2 w 108"/>
                <a:gd name="T63" fmla="*/ 1 h 109"/>
                <a:gd name="T64" fmla="*/ 2 w 108"/>
                <a:gd name="T65" fmla="*/ 1 h 109"/>
                <a:gd name="T66" fmla="*/ 3 w 108"/>
                <a:gd name="T67" fmla="*/ 1 h 109"/>
                <a:gd name="T68" fmla="*/ 3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8 w 108"/>
                <a:gd name="T83" fmla="*/ 2 h 109"/>
                <a:gd name="T84" fmla="*/ 9 w 108"/>
                <a:gd name="T85" fmla="*/ 2 h 109"/>
                <a:gd name="T86" fmla="*/ 9 w 108"/>
                <a:gd name="T87" fmla="*/ 2 h 109"/>
                <a:gd name="T88" fmla="*/ 9 w 108"/>
                <a:gd name="T89" fmla="*/ 3 h 109"/>
                <a:gd name="T90" fmla="*/ 9 w 108"/>
                <a:gd name="T91" fmla="*/ 3 h 109"/>
                <a:gd name="T92" fmla="*/ 9 w 108"/>
                <a:gd name="T93" fmla="*/ 3 h 109"/>
                <a:gd name="T94" fmla="*/ 9 w 108"/>
                <a:gd name="T95" fmla="*/ 4 h 109"/>
                <a:gd name="T96" fmla="*/ 9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7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8" y="85"/>
                  </a:lnTo>
                  <a:lnTo>
                    <a:pt x="95" y="89"/>
                  </a:lnTo>
                  <a:lnTo>
                    <a:pt x="92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69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20" y="97"/>
                  </a:lnTo>
                  <a:lnTo>
                    <a:pt x="15" y="94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1" y="29"/>
                  </a:lnTo>
                  <a:lnTo>
                    <a:pt x="104" y="33"/>
                  </a:lnTo>
                  <a:lnTo>
                    <a:pt x="105" y="38"/>
                  </a:lnTo>
                  <a:lnTo>
                    <a:pt x="107" y="44"/>
                  </a:lnTo>
                  <a:lnTo>
                    <a:pt x="107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Freeform 3091"/>
            <p:cNvSpPr>
              <a:spLocks/>
            </p:cNvSpPr>
            <p:nvPr/>
          </p:nvSpPr>
          <p:spPr bwMode="auto">
            <a:xfrm>
              <a:off x="3414" y="2214"/>
              <a:ext cx="60" cy="58"/>
            </a:xfrm>
            <a:custGeom>
              <a:avLst/>
              <a:gdLst>
                <a:gd name="T0" fmla="*/ 10 w 108"/>
                <a:gd name="T1" fmla="*/ 4 h 109"/>
                <a:gd name="T2" fmla="*/ 10 w 108"/>
                <a:gd name="T3" fmla="*/ 5 h 109"/>
                <a:gd name="T4" fmla="*/ 10 w 108"/>
                <a:gd name="T5" fmla="*/ 5 h 109"/>
                <a:gd name="T6" fmla="*/ 10 w 108"/>
                <a:gd name="T7" fmla="*/ 6 h 109"/>
                <a:gd name="T8" fmla="*/ 9 w 108"/>
                <a:gd name="T9" fmla="*/ 7 h 109"/>
                <a:gd name="T10" fmla="*/ 9 w 108"/>
                <a:gd name="T11" fmla="*/ 7 h 109"/>
                <a:gd name="T12" fmla="*/ 9 w 108"/>
                <a:gd name="T13" fmla="*/ 7 h 109"/>
                <a:gd name="T14" fmla="*/ 8 w 108"/>
                <a:gd name="T15" fmla="*/ 8 h 109"/>
                <a:gd name="T16" fmla="*/ 7 w 108"/>
                <a:gd name="T17" fmla="*/ 8 h 109"/>
                <a:gd name="T18" fmla="*/ 7 w 108"/>
                <a:gd name="T19" fmla="*/ 8 h 109"/>
                <a:gd name="T20" fmla="*/ 7 w 108"/>
                <a:gd name="T21" fmla="*/ 9 h 109"/>
                <a:gd name="T22" fmla="*/ 6 w 108"/>
                <a:gd name="T23" fmla="*/ 9 h 109"/>
                <a:gd name="T24" fmla="*/ 5 w 108"/>
                <a:gd name="T25" fmla="*/ 9 h 109"/>
                <a:gd name="T26" fmla="*/ 4 w 108"/>
                <a:gd name="T27" fmla="*/ 9 h 109"/>
                <a:gd name="T28" fmla="*/ 3 w 108"/>
                <a:gd name="T29" fmla="*/ 8 h 109"/>
                <a:gd name="T30" fmla="*/ 2 w 108"/>
                <a:gd name="T31" fmla="*/ 8 h 109"/>
                <a:gd name="T32" fmla="*/ 2 w 108"/>
                <a:gd name="T33" fmla="*/ 8 h 109"/>
                <a:gd name="T34" fmla="*/ 2 w 108"/>
                <a:gd name="T35" fmla="*/ 7 h 109"/>
                <a:gd name="T36" fmla="*/ 1 w 108"/>
                <a:gd name="T37" fmla="*/ 7 h 109"/>
                <a:gd name="T38" fmla="*/ 1 w 108"/>
                <a:gd name="T39" fmla="*/ 6 h 109"/>
                <a:gd name="T40" fmla="*/ 1 w 108"/>
                <a:gd name="T41" fmla="*/ 6 h 109"/>
                <a:gd name="T42" fmla="*/ 1 w 108"/>
                <a:gd name="T43" fmla="*/ 6 h 109"/>
                <a:gd name="T44" fmla="*/ 1 w 108"/>
                <a:gd name="T45" fmla="*/ 5 h 109"/>
                <a:gd name="T46" fmla="*/ 0 w 108"/>
                <a:gd name="T47" fmla="*/ 5 h 109"/>
                <a:gd name="T48" fmla="*/ 0 w 108"/>
                <a:gd name="T49" fmla="*/ 4 h 109"/>
                <a:gd name="T50" fmla="*/ 0 w 108"/>
                <a:gd name="T51" fmla="*/ 4 h 109"/>
                <a:gd name="T52" fmla="*/ 1 w 108"/>
                <a:gd name="T53" fmla="*/ 3 h 109"/>
                <a:gd name="T54" fmla="*/ 1 w 108"/>
                <a:gd name="T55" fmla="*/ 3 h 109"/>
                <a:gd name="T56" fmla="*/ 1 w 108"/>
                <a:gd name="T57" fmla="*/ 2 h 109"/>
                <a:gd name="T58" fmla="*/ 1 w 108"/>
                <a:gd name="T59" fmla="*/ 2 h 109"/>
                <a:gd name="T60" fmla="*/ 2 w 108"/>
                <a:gd name="T61" fmla="*/ 2 h 109"/>
                <a:gd name="T62" fmla="*/ 2 w 108"/>
                <a:gd name="T63" fmla="*/ 1 h 109"/>
                <a:gd name="T64" fmla="*/ 3 w 108"/>
                <a:gd name="T65" fmla="*/ 1 h 109"/>
                <a:gd name="T66" fmla="*/ 3 w 108"/>
                <a:gd name="T67" fmla="*/ 1 h 109"/>
                <a:gd name="T68" fmla="*/ 4 w 108"/>
                <a:gd name="T69" fmla="*/ 1 h 109"/>
                <a:gd name="T70" fmla="*/ 4 w 108"/>
                <a:gd name="T71" fmla="*/ 1 h 109"/>
                <a:gd name="T72" fmla="*/ 5 w 108"/>
                <a:gd name="T73" fmla="*/ 0 h 109"/>
                <a:gd name="T74" fmla="*/ 6 w 108"/>
                <a:gd name="T75" fmla="*/ 1 h 109"/>
                <a:gd name="T76" fmla="*/ 7 w 108"/>
                <a:gd name="T77" fmla="*/ 1 h 109"/>
                <a:gd name="T78" fmla="*/ 8 w 108"/>
                <a:gd name="T79" fmla="*/ 1 h 109"/>
                <a:gd name="T80" fmla="*/ 8 w 108"/>
                <a:gd name="T81" fmla="*/ 1 h 109"/>
                <a:gd name="T82" fmla="*/ 9 w 108"/>
                <a:gd name="T83" fmla="*/ 2 h 109"/>
                <a:gd name="T84" fmla="*/ 9 w 108"/>
                <a:gd name="T85" fmla="*/ 2 h 109"/>
                <a:gd name="T86" fmla="*/ 10 w 108"/>
                <a:gd name="T87" fmla="*/ 2 h 109"/>
                <a:gd name="T88" fmla="*/ 10 w 108"/>
                <a:gd name="T89" fmla="*/ 3 h 109"/>
                <a:gd name="T90" fmla="*/ 10 w 108"/>
                <a:gd name="T91" fmla="*/ 3 h 109"/>
                <a:gd name="T92" fmla="*/ 10 w 108"/>
                <a:gd name="T93" fmla="*/ 3 h 109"/>
                <a:gd name="T94" fmla="*/ 10 w 108"/>
                <a:gd name="T95" fmla="*/ 4 h 109"/>
                <a:gd name="T96" fmla="*/ 10 w 108"/>
                <a:gd name="T97" fmla="*/ 4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lnTo>
                    <a:pt x="108" y="61"/>
                  </a:lnTo>
                  <a:lnTo>
                    <a:pt x="107" y="65"/>
                  </a:lnTo>
                  <a:lnTo>
                    <a:pt x="104" y="76"/>
                  </a:lnTo>
                  <a:lnTo>
                    <a:pt x="99" y="85"/>
                  </a:lnTo>
                  <a:lnTo>
                    <a:pt x="96" y="89"/>
                  </a:lnTo>
                  <a:lnTo>
                    <a:pt x="93" y="94"/>
                  </a:lnTo>
                  <a:lnTo>
                    <a:pt x="84" y="100"/>
                  </a:lnTo>
                  <a:lnTo>
                    <a:pt x="80" y="103"/>
                  </a:lnTo>
                  <a:lnTo>
                    <a:pt x="75" y="104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54" y="109"/>
                  </a:lnTo>
                  <a:lnTo>
                    <a:pt x="44" y="107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89" y="12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2" y="29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8" y="49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70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Arquitectura</a:t>
            </a:r>
            <a:r>
              <a:rPr lang="en-US" dirty="0" smtClean="0"/>
              <a:t> ACT-3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81600" y="1600200"/>
            <a:ext cx="1435100" cy="16938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905375" y="1800225"/>
            <a:ext cx="269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916488" y="2236788"/>
            <a:ext cx="269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916488" y="2236788"/>
            <a:ext cx="269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916488" y="2678113"/>
            <a:ext cx="269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921250" y="3111500"/>
            <a:ext cx="269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176838" y="1711325"/>
            <a:ext cx="53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D00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165725" y="2141538"/>
            <a:ext cx="53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D01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164138" y="2568575"/>
            <a:ext cx="53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D10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140325" y="2998788"/>
            <a:ext cx="53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D11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330950" y="2278063"/>
            <a:ext cx="53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 dirty="0"/>
              <a:t>Z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623050" y="2403475"/>
            <a:ext cx="269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rot="16200000">
            <a:off x="5311775" y="3395663"/>
            <a:ext cx="212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rot="5400000" flipH="1">
            <a:off x="6226175" y="3341688"/>
            <a:ext cx="109538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076825" y="3730625"/>
            <a:ext cx="49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A1</a:t>
            </a:r>
          </a:p>
        </p:txBody>
      </p: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5310188" y="3495675"/>
            <a:ext cx="214312" cy="192088"/>
            <a:chOff x="3607" y="2459"/>
            <a:chExt cx="94" cy="94"/>
          </a:xfrm>
        </p:grpSpPr>
        <p:sp>
          <p:nvSpPr>
            <p:cNvPr id="23" name="Freeform 20"/>
            <p:cNvSpPr>
              <a:spLocks/>
            </p:cNvSpPr>
            <p:nvPr/>
          </p:nvSpPr>
          <p:spPr bwMode="auto">
            <a:xfrm rot="-5400000">
              <a:off x="3609" y="2457"/>
              <a:ext cx="88" cy="92"/>
            </a:xfrm>
            <a:custGeom>
              <a:avLst/>
              <a:gdLst>
                <a:gd name="T0" fmla="*/ 0 w 36"/>
                <a:gd name="T1" fmla="*/ 0 h 92"/>
                <a:gd name="T2" fmla="*/ 1286 w 36"/>
                <a:gd name="T3" fmla="*/ 46 h 92"/>
                <a:gd name="T4" fmla="*/ 71 w 36"/>
                <a:gd name="T5" fmla="*/ 92 h 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92">
                  <a:moveTo>
                    <a:pt x="0" y="0"/>
                  </a:moveTo>
                  <a:cubicBezTo>
                    <a:pt x="18" y="15"/>
                    <a:pt x="36" y="31"/>
                    <a:pt x="36" y="46"/>
                  </a:cubicBezTo>
                  <a:cubicBezTo>
                    <a:pt x="36" y="61"/>
                    <a:pt x="19" y="76"/>
                    <a:pt x="2" y="9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 rot="-5400000">
              <a:off x="3633" y="2485"/>
              <a:ext cx="44" cy="92"/>
            </a:xfrm>
            <a:custGeom>
              <a:avLst/>
              <a:gdLst>
                <a:gd name="T0" fmla="*/ 0 w 36"/>
                <a:gd name="T1" fmla="*/ 0 h 92"/>
                <a:gd name="T2" fmla="*/ 81 w 36"/>
                <a:gd name="T3" fmla="*/ 46 h 92"/>
                <a:gd name="T4" fmla="*/ 2 w 36"/>
                <a:gd name="T5" fmla="*/ 92 h 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92">
                  <a:moveTo>
                    <a:pt x="0" y="0"/>
                  </a:moveTo>
                  <a:cubicBezTo>
                    <a:pt x="18" y="15"/>
                    <a:pt x="36" y="31"/>
                    <a:pt x="36" y="46"/>
                  </a:cubicBezTo>
                  <a:cubicBezTo>
                    <a:pt x="36" y="61"/>
                    <a:pt x="19" y="76"/>
                    <a:pt x="2" y="9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Line 22"/>
          <p:cNvSpPr>
            <a:spLocks noChangeShapeType="1"/>
          </p:cNvSpPr>
          <p:nvPr/>
        </p:nvSpPr>
        <p:spPr bwMode="auto">
          <a:xfrm rot="16200000">
            <a:off x="5307806" y="3691732"/>
            <a:ext cx="109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rot="16200000">
            <a:off x="5426869" y="3691732"/>
            <a:ext cx="109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356225" y="3730625"/>
            <a:ext cx="49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B1</a:t>
            </a:r>
          </a:p>
        </p:txBody>
      </p:sp>
      <p:grpSp>
        <p:nvGrpSpPr>
          <p:cNvPr id="28" name="Group 25"/>
          <p:cNvGrpSpPr>
            <a:grpSpLocks/>
          </p:cNvGrpSpPr>
          <p:nvPr/>
        </p:nvGrpSpPr>
        <p:grpSpPr bwMode="auto">
          <a:xfrm rot="-5400000">
            <a:off x="6148388" y="3416300"/>
            <a:ext cx="261938" cy="223837"/>
            <a:chOff x="3692" y="1970"/>
            <a:chExt cx="128" cy="98"/>
          </a:xfrm>
        </p:grpSpPr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3696" y="1970"/>
              <a:ext cx="0" cy="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3698" y="1972"/>
              <a:ext cx="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3692" y="2066"/>
              <a:ext cx="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3784" y="1972"/>
              <a:ext cx="36" cy="92"/>
            </a:xfrm>
            <a:custGeom>
              <a:avLst/>
              <a:gdLst>
                <a:gd name="T0" fmla="*/ 0 w 36"/>
                <a:gd name="T1" fmla="*/ 0 h 92"/>
                <a:gd name="T2" fmla="*/ 36 w 36"/>
                <a:gd name="T3" fmla="*/ 46 h 92"/>
                <a:gd name="T4" fmla="*/ 2 w 36"/>
                <a:gd name="T5" fmla="*/ 92 h 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92">
                  <a:moveTo>
                    <a:pt x="0" y="0"/>
                  </a:moveTo>
                  <a:cubicBezTo>
                    <a:pt x="18" y="15"/>
                    <a:pt x="36" y="31"/>
                    <a:pt x="36" y="46"/>
                  </a:cubicBezTo>
                  <a:cubicBezTo>
                    <a:pt x="36" y="61"/>
                    <a:pt x="19" y="76"/>
                    <a:pt x="2" y="9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Line 30"/>
          <p:cNvSpPr>
            <a:spLocks noChangeShapeType="1"/>
          </p:cNvSpPr>
          <p:nvPr/>
        </p:nvSpPr>
        <p:spPr bwMode="auto">
          <a:xfrm rot="16200000">
            <a:off x="6165056" y="3712369"/>
            <a:ext cx="109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rot="16200000">
            <a:off x="6284119" y="3712369"/>
            <a:ext cx="109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934075" y="3771900"/>
            <a:ext cx="49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A0</a:t>
            </a: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rot="16200000">
            <a:off x="6165056" y="3720307"/>
            <a:ext cx="109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rot="16200000">
            <a:off x="6284119" y="3720307"/>
            <a:ext cx="109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6232525" y="3765550"/>
            <a:ext cx="49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B0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7296150" y="1600200"/>
            <a:ext cx="825500" cy="171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6889750" y="24003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H="1" flipV="1">
            <a:off x="6889750" y="1993900"/>
            <a:ext cx="3175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6877050" y="199390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Oval 40"/>
          <p:cNvSpPr>
            <a:spLocks noChangeArrowheads="1"/>
          </p:cNvSpPr>
          <p:nvPr/>
        </p:nvSpPr>
        <p:spPr bwMode="auto">
          <a:xfrm>
            <a:off x="7699375" y="3324225"/>
            <a:ext cx="60325" cy="555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7731125" y="3384550"/>
            <a:ext cx="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7464425" y="3535363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Clear</a:t>
            </a:r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 flipH="1">
            <a:off x="7051675" y="2994025"/>
            <a:ext cx="247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H="1">
            <a:off x="7031038" y="2997200"/>
            <a:ext cx="0" cy="1287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6392863" y="4268788"/>
            <a:ext cx="1295400" cy="6159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2000" b="1"/>
              <a:t>Clock Select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8128000" y="198120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7251700" y="1874838"/>
            <a:ext cx="53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D</a:t>
            </a:r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7864475" y="1852613"/>
            <a:ext cx="53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Q</a:t>
            </a: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2359819" y="1598993"/>
            <a:ext cx="1435100" cy="16938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53" name="Line 5"/>
          <p:cNvSpPr>
            <a:spLocks noChangeShapeType="1"/>
          </p:cNvSpPr>
          <p:nvPr/>
        </p:nvSpPr>
        <p:spPr bwMode="auto">
          <a:xfrm>
            <a:off x="2083594" y="1799018"/>
            <a:ext cx="269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6"/>
          <p:cNvSpPr>
            <a:spLocks noChangeShapeType="1"/>
          </p:cNvSpPr>
          <p:nvPr/>
        </p:nvSpPr>
        <p:spPr bwMode="auto">
          <a:xfrm>
            <a:off x="2094707" y="2235581"/>
            <a:ext cx="269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2094707" y="2235581"/>
            <a:ext cx="269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/>
        </p:nvSpPr>
        <p:spPr bwMode="auto">
          <a:xfrm>
            <a:off x="2094707" y="2676906"/>
            <a:ext cx="269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9"/>
          <p:cNvSpPr>
            <a:spLocks noChangeShapeType="1"/>
          </p:cNvSpPr>
          <p:nvPr/>
        </p:nvSpPr>
        <p:spPr bwMode="auto">
          <a:xfrm>
            <a:off x="2099469" y="3110293"/>
            <a:ext cx="269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2355057" y="1710118"/>
            <a:ext cx="53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D00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2343944" y="2140331"/>
            <a:ext cx="53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D01</a:t>
            </a: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2342357" y="2567368"/>
            <a:ext cx="53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D10</a:t>
            </a: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2318544" y="2997581"/>
            <a:ext cx="53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D11</a:t>
            </a:r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 rot="16200000">
            <a:off x="2489994" y="3394456"/>
            <a:ext cx="212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 rot="5400000" flipH="1">
            <a:off x="3404394" y="3340481"/>
            <a:ext cx="109538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2255044" y="3729418"/>
            <a:ext cx="49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A1</a:t>
            </a:r>
          </a:p>
        </p:txBody>
      </p:sp>
      <p:grpSp>
        <p:nvGrpSpPr>
          <p:cNvPr id="65" name="Group 19"/>
          <p:cNvGrpSpPr>
            <a:grpSpLocks/>
          </p:cNvGrpSpPr>
          <p:nvPr/>
        </p:nvGrpSpPr>
        <p:grpSpPr bwMode="auto">
          <a:xfrm>
            <a:off x="2488407" y="3494468"/>
            <a:ext cx="214312" cy="192088"/>
            <a:chOff x="3607" y="2459"/>
            <a:chExt cx="94" cy="94"/>
          </a:xfrm>
        </p:grpSpPr>
        <p:sp>
          <p:nvSpPr>
            <p:cNvPr id="66" name="Freeform 20"/>
            <p:cNvSpPr>
              <a:spLocks/>
            </p:cNvSpPr>
            <p:nvPr/>
          </p:nvSpPr>
          <p:spPr bwMode="auto">
            <a:xfrm rot="-5400000">
              <a:off x="3609" y="2457"/>
              <a:ext cx="88" cy="92"/>
            </a:xfrm>
            <a:custGeom>
              <a:avLst/>
              <a:gdLst>
                <a:gd name="T0" fmla="*/ 0 w 36"/>
                <a:gd name="T1" fmla="*/ 0 h 92"/>
                <a:gd name="T2" fmla="*/ 1286 w 36"/>
                <a:gd name="T3" fmla="*/ 46 h 92"/>
                <a:gd name="T4" fmla="*/ 71 w 36"/>
                <a:gd name="T5" fmla="*/ 92 h 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92">
                  <a:moveTo>
                    <a:pt x="0" y="0"/>
                  </a:moveTo>
                  <a:cubicBezTo>
                    <a:pt x="18" y="15"/>
                    <a:pt x="36" y="31"/>
                    <a:pt x="36" y="46"/>
                  </a:cubicBezTo>
                  <a:cubicBezTo>
                    <a:pt x="36" y="61"/>
                    <a:pt x="19" y="76"/>
                    <a:pt x="2" y="9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 rot="-5400000">
              <a:off x="3633" y="2485"/>
              <a:ext cx="44" cy="92"/>
            </a:xfrm>
            <a:custGeom>
              <a:avLst/>
              <a:gdLst>
                <a:gd name="T0" fmla="*/ 0 w 36"/>
                <a:gd name="T1" fmla="*/ 0 h 92"/>
                <a:gd name="T2" fmla="*/ 81 w 36"/>
                <a:gd name="T3" fmla="*/ 46 h 92"/>
                <a:gd name="T4" fmla="*/ 2 w 36"/>
                <a:gd name="T5" fmla="*/ 92 h 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92">
                  <a:moveTo>
                    <a:pt x="0" y="0"/>
                  </a:moveTo>
                  <a:cubicBezTo>
                    <a:pt x="18" y="15"/>
                    <a:pt x="36" y="31"/>
                    <a:pt x="36" y="46"/>
                  </a:cubicBezTo>
                  <a:cubicBezTo>
                    <a:pt x="36" y="61"/>
                    <a:pt x="19" y="76"/>
                    <a:pt x="2" y="9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Line 22"/>
          <p:cNvSpPr>
            <a:spLocks noChangeShapeType="1"/>
          </p:cNvSpPr>
          <p:nvPr/>
        </p:nvSpPr>
        <p:spPr bwMode="auto">
          <a:xfrm rot="16200000">
            <a:off x="2486025" y="3690525"/>
            <a:ext cx="109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23"/>
          <p:cNvSpPr>
            <a:spLocks noChangeShapeType="1"/>
          </p:cNvSpPr>
          <p:nvPr/>
        </p:nvSpPr>
        <p:spPr bwMode="auto">
          <a:xfrm rot="16200000">
            <a:off x="2605088" y="3690525"/>
            <a:ext cx="109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Text Box 24"/>
          <p:cNvSpPr txBox="1">
            <a:spLocks noChangeArrowheads="1"/>
          </p:cNvSpPr>
          <p:nvPr/>
        </p:nvSpPr>
        <p:spPr bwMode="auto">
          <a:xfrm>
            <a:off x="2534444" y="3729418"/>
            <a:ext cx="49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B1</a:t>
            </a:r>
          </a:p>
        </p:txBody>
      </p:sp>
      <p:grpSp>
        <p:nvGrpSpPr>
          <p:cNvPr id="71" name="Group 25"/>
          <p:cNvGrpSpPr>
            <a:grpSpLocks/>
          </p:cNvGrpSpPr>
          <p:nvPr/>
        </p:nvGrpSpPr>
        <p:grpSpPr bwMode="auto">
          <a:xfrm rot="-5400000">
            <a:off x="3326607" y="3415093"/>
            <a:ext cx="261938" cy="223837"/>
            <a:chOff x="3692" y="1970"/>
            <a:chExt cx="128" cy="98"/>
          </a:xfrm>
        </p:grpSpPr>
        <p:sp>
          <p:nvSpPr>
            <p:cNvPr id="72" name="Line 26"/>
            <p:cNvSpPr>
              <a:spLocks noChangeShapeType="1"/>
            </p:cNvSpPr>
            <p:nvPr/>
          </p:nvSpPr>
          <p:spPr bwMode="auto">
            <a:xfrm>
              <a:off x="3696" y="1970"/>
              <a:ext cx="0" cy="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7"/>
            <p:cNvSpPr>
              <a:spLocks noChangeShapeType="1"/>
            </p:cNvSpPr>
            <p:nvPr/>
          </p:nvSpPr>
          <p:spPr bwMode="auto">
            <a:xfrm>
              <a:off x="3698" y="1972"/>
              <a:ext cx="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3692" y="2066"/>
              <a:ext cx="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9"/>
            <p:cNvSpPr>
              <a:spLocks/>
            </p:cNvSpPr>
            <p:nvPr/>
          </p:nvSpPr>
          <p:spPr bwMode="auto">
            <a:xfrm>
              <a:off x="3784" y="1972"/>
              <a:ext cx="36" cy="92"/>
            </a:xfrm>
            <a:custGeom>
              <a:avLst/>
              <a:gdLst>
                <a:gd name="T0" fmla="*/ 0 w 36"/>
                <a:gd name="T1" fmla="*/ 0 h 92"/>
                <a:gd name="T2" fmla="*/ 36 w 36"/>
                <a:gd name="T3" fmla="*/ 46 h 92"/>
                <a:gd name="T4" fmla="*/ 2 w 36"/>
                <a:gd name="T5" fmla="*/ 92 h 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92">
                  <a:moveTo>
                    <a:pt x="0" y="0"/>
                  </a:moveTo>
                  <a:cubicBezTo>
                    <a:pt x="18" y="15"/>
                    <a:pt x="36" y="31"/>
                    <a:pt x="36" y="46"/>
                  </a:cubicBezTo>
                  <a:cubicBezTo>
                    <a:pt x="36" y="61"/>
                    <a:pt x="19" y="76"/>
                    <a:pt x="2" y="9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Line 30"/>
          <p:cNvSpPr>
            <a:spLocks noChangeShapeType="1"/>
          </p:cNvSpPr>
          <p:nvPr/>
        </p:nvSpPr>
        <p:spPr bwMode="auto">
          <a:xfrm rot="16200000">
            <a:off x="3343275" y="3711162"/>
            <a:ext cx="109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31"/>
          <p:cNvSpPr>
            <a:spLocks noChangeShapeType="1"/>
          </p:cNvSpPr>
          <p:nvPr/>
        </p:nvSpPr>
        <p:spPr bwMode="auto">
          <a:xfrm rot="16200000">
            <a:off x="3462338" y="3711162"/>
            <a:ext cx="109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Text Box 32"/>
          <p:cNvSpPr txBox="1">
            <a:spLocks noChangeArrowheads="1"/>
          </p:cNvSpPr>
          <p:nvPr/>
        </p:nvSpPr>
        <p:spPr bwMode="auto">
          <a:xfrm>
            <a:off x="3112294" y="3770693"/>
            <a:ext cx="49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A0</a:t>
            </a:r>
          </a:p>
        </p:txBody>
      </p:sp>
      <p:sp>
        <p:nvSpPr>
          <p:cNvPr id="79" name="Line 33"/>
          <p:cNvSpPr>
            <a:spLocks noChangeShapeType="1"/>
          </p:cNvSpPr>
          <p:nvPr/>
        </p:nvSpPr>
        <p:spPr bwMode="auto">
          <a:xfrm rot="16200000">
            <a:off x="3343275" y="3719100"/>
            <a:ext cx="109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34"/>
          <p:cNvSpPr>
            <a:spLocks noChangeShapeType="1"/>
          </p:cNvSpPr>
          <p:nvPr/>
        </p:nvSpPr>
        <p:spPr bwMode="auto">
          <a:xfrm rot="16200000">
            <a:off x="3462338" y="3719100"/>
            <a:ext cx="109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Text Box 35"/>
          <p:cNvSpPr txBox="1">
            <a:spLocks noChangeArrowheads="1"/>
          </p:cNvSpPr>
          <p:nvPr/>
        </p:nvSpPr>
        <p:spPr bwMode="auto">
          <a:xfrm>
            <a:off x="3410744" y="3764343"/>
            <a:ext cx="49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/>
              <a:t>B0</a:t>
            </a: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3491706" y="2361391"/>
            <a:ext cx="53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400" b="1" dirty="0"/>
              <a:t>Z</a:t>
            </a:r>
          </a:p>
        </p:txBody>
      </p:sp>
      <p:sp>
        <p:nvSpPr>
          <p:cNvPr id="83" name="Line 39"/>
          <p:cNvSpPr>
            <a:spLocks noChangeShapeType="1"/>
          </p:cNvSpPr>
          <p:nvPr/>
        </p:nvSpPr>
        <p:spPr bwMode="auto">
          <a:xfrm>
            <a:off x="3813969" y="2473756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CuadroTexto 83"/>
          <p:cNvSpPr txBox="1"/>
          <p:nvPr/>
        </p:nvSpPr>
        <p:spPr>
          <a:xfrm>
            <a:off x="2546614" y="4108676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Bloque</a:t>
            </a:r>
            <a:r>
              <a:rPr lang="en-US" dirty="0" smtClean="0"/>
              <a:t> C</a:t>
            </a:r>
            <a:endParaRPr lang="en-US" dirty="0"/>
          </a:p>
        </p:txBody>
      </p:sp>
      <p:sp>
        <p:nvSpPr>
          <p:cNvPr id="85" name="CuadroTexto 84"/>
          <p:cNvSpPr txBox="1"/>
          <p:nvPr/>
        </p:nvSpPr>
        <p:spPr>
          <a:xfrm>
            <a:off x="5114326" y="4116234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Bloque</a:t>
            </a:r>
            <a:r>
              <a:rPr lang="en-US" dirty="0" smtClean="0"/>
              <a:t>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altLang="en-US" sz="4000" dirty="0" smtClean="0"/>
              <a:t>Programación: ANTIFUSIBLES</a:t>
            </a:r>
          </a:p>
        </p:txBody>
      </p:sp>
      <p:sp>
        <p:nvSpPr>
          <p:cNvPr id="16386" name="Marcador de fecha 3"/>
          <p:cNvSpPr>
            <a:spLocks noGrp="1"/>
          </p:cNvSpPr>
          <p:nvPr>
            <p:ph type="dt" sz="quarter" idx="4294967295"/>
          </p:nvPr>
        </p:nvSpPr>
        <p:spPr>
          <a:xfrm>
            <a:off x="0" y="63214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3C0AC2-3BF4-4378-A027-4591E7F55C13}" type="datetime1">
              <a:rPr lang="es-ES_tradnl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18/11/2016</a:t>
            </a:fld>
            <a:endParaRPr lang="es-ES_tradnl" altLang="en-US" sz="1400" smtClean="0"/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560388" y="3369952"/>
            <a:ext cx="1577975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558800" y="3373127"/>
            <a:ext cx="4763" cy="12271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391" name="Rectangle 14"/>
          <p:cNvSpPr>
            <a:spLocks noChangeArrowheads="1"/>
          </p:cNvSpPr>
          <p:nvPr/>
        </p:nvSpPr>
        <p:spPr bwMode="auto">
          <a:xfrm>
            <a:off x="560388" y="4598677"/>
            <a:ext cx="1577975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4064000" y="3373127"/>
            <a:ext cx="4763" cy="12271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393" name="Rectangle 23"/>
          <p:cNvSpPr>
            <a:spLocks noChangeArrowheads="1"/>
          </p:cNvSpPr>
          <p:nvPr/>
        </p:nvSpPr>
        <p:spPr bwMode="auto">
          <a:xfrm>
            <a:off x="4065588" y="4598677"/>
            <a:ext cx="1577975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394" name="Rectangle 32"/>
          <p:cNvSpPr>
            <a:spLocks noChangeArrowheads="1"/>
          </p:cNvSpPr>
          <p:nvPr/>
        </p:nvSpPr>
        <p:spPr bwMode="auto">
          <a:xfrm>
            <a:off x="2489200" y="3019115"/>
            <a:ext cx="1225550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395" name="Rectangle 43"/>
          <p:cNvSpPr>
            <a:spLocks noChangeArrowheads="1"/>
          </p:cNvSpPr>
          <p:nvPr/>
        </p:nvSpPr>
        <p:spPr bwMode="auto">
          <a:xfrm>
            <a:off x="2487613" y="4951102"/>
            <a:ext cx="4762" cy="1577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396" name="Rectangle 47"/>
          <p:cNvSpPr>
            <a:spLocks noChangeArrowheads="1"/>
          </p:cNvSpPr>
          <p:nvPr/>
        </p:nvSpPr>
        <p:spPr bwMode="auto">
          <a:xfrm>
            <a:off x="2489200" y="3019115"/>
            <a:ext cx="1225550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397" name="Rectangle 48"/>
          <p:cNvSpPr>
            <a:spLocks noChangeArrowheads="1"/>
          </p:cNvSpPr>
          <p:nvPr/>
        </p:nvSpPr>
        <p:spPr bwMode="auto">
          <a:xfrm>
            <a:off x="2487613" y="3022290"/>
            <a:ext cx="4762" cy="3508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398" name="Rectangle 50"/>
          <p:cNvSpPr>
            <a:spLocks noChangeArrowheads="1"/>
          </p:cNvSpPr>
          <p:nvPr/>
        </p:nvSpPr>
        <p:spPr bwMode="auto">
          <a:xfrm>
            <a:off x="2489200" y="3369952"/>
            <a:ext cx="12255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399" name="Rectangle 52"/>
          <p:cNvSpPr>
            <a:spLocks noChangeArrowheads="1"/>
          </p:cNvSpPr>
          <p:nvPr/>
        </p:nvSpPr>
        <p:spPr bwMode="auto">
          <a:xfrm>
            <a:off x="3713163" y="3022290"/>
            <a:ext cx="4762" cy="3508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00" name="Rectangle 56"/>
          <p:cNvSpPr>
            <a:spLocks noChangeArrowheads="1"/>
          </p:cNvSpPr>
          <p:nvPr/>
        </p:nvSpPr>
        <p:spPr bwMode="auto">
          <a:xfrm>
            <a:off x="2489200" y="4598677"/>
            <a:ext cx="12255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01" name="Rectangle 57"/>
          <p:cNvSpPr>
            <a:spLocks noChangeArrowheads="1"/>
          </p:cNvSpPr>
          <p:nvPr/>
        </p:nvSpPr>
        <p:spPr bwMode="auto">
          <a:xfrm>
            <a:off x="2487613" y="4600265"/>
            <a:ext cx="4762" cy="3508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02" name="Rectangle 61"/>
          <p:cNvSpPr>
            <a:spLocks noChangeArrowheads="1"/>
          </p:cNvSpPr>
          <p:nvPr/>
        </p:nvSpPr>
        <p:spPr bwMode="auto">
          <a:xfrm>
            <a:off x="3713163" y="4600265"/>
            <a:ext cx="4762" cy="3508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03" name="Rectangle 65"/>
          <p:cNvSpPr>
            <a:spLocks noChangeArrowheads="1"/>
          </p:cNvSpPr>
          <p:nvPr/>
        </p:nvSpPr>
        <p:spPr bwMode="auto">
          <a:xfrm>
            <a:off x="2138363" y="3369952"/>
            <a:ext cx="350837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04" name="Rectangle 68"/>
          <p:cNvSpPr>
            <a:spLocks noChangeArrowheads="1"/>
          </p:cNvSpPr>
          <p:nvPr/>
        </p:nvSpPr>
        <p:spPr bwMode="auto">
          <a:xfrm>
            <a:off x="2138363" y="4598677"/>
            <a:ext cx="350837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05" name="Rectangle 70"/>
          <p:cNvSpPr>
            <a:spLocks noChangeArrowheads="1"/>
          </p:cNvSpPr>
          <p:nvPr/>
        </p:nvSpPr>
        <p:spPr bwMode="auto">
          <a:xfrm>
            <a:off x="2487613" y="3373127"/>
            <a:ext cx="4762" cy="12271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06" name="Rectangle 74"/>
          <p:cNvSpPr>
            <a:spLocks noChangeArrowheads="1"/>
          </p:cNvSpPr>
          <p:nvPr/>
        </p:nvSpPr>
        <p:spPr bwMode="auto">
          <a:xfrm>
            <a:off x="3714750" y="3369952"/>
            <a:ext cx="350838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07" name="Rectangle 75"/>
          <p:cNvSpPr>
            <a:spLocks noChangeArrowheads="1"/>
          </p:cNvSpPr>
          <p:nvPr/>
        </p:nvSpPr>
        <p:spPr bwMode="auto">
          <a:xfrm>
            <a:off x="3713163" y="3373127"/>
            <a:ext cx="4762" cy="12271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08" name="Rectangle 77"/>
          <p:cNvSpPr>
            <a:spLocks noChangeArrowheads="1"/>
          </p:cNvSpPr>
          <p:nvPr/>
        </p:nvSpPr>
        <p:spPr bwMode="auto">
          <a:xfrm>
            <a:off x="3714750" y="4598677"/>
            <a:ext cx="350838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09" name="Rectangle 79"/>
          <p:cNvSpPr>
            <a:spLocks noChangeArrowheads="1"/>
          </p:cNvSpPr>
          <p:nvPr/>
        </p:nvSpPr>
        <p:spPr bwMode="auto">
          <a:xfrm>
            <a:off x="4064000" y="3373127"/>
            <a:ext cx="4763" cy="12271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10" name="Rectangle 82"/>
          <p:cNvSpPr>
            <a:spLocks noChangeArrowheads="1"/>
          </p:cNvSpPr>
          <p:nvPr/>
        </p:nvSpPr>
        <p:spPr bwMode="auto">
          <a:xfrm>
            <a:off x="2489200" y="3369952"/>
            <a:ext cx="12255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11" name="Rectangle 83"/>
          <p:cNvSpPr>
            <a:spLocks noChangeArrowheads="1"/>
          </p:cNvSpPr>
          <p:nvPr/>
        </p:nvSpPr>
        <p:spPr bwMode="auto">
          <a:xfrm>
            <a:off x="2487613" y="3373127"/>
            <a:ext cx="4762" cy="12271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12" name="Rectangle 85"/>
          <p:cNvSpPr>
            <a:spLocks noChangeArrowheads="1"/>
          </p:cNvSpPr>
          <p:nvPr/>
        </p:nvSpPr>
        <p:spPr bwMode="auto">
          <a:xfrm>
            <a:off x="2489200" y="4598677"/>
            <a:ext cx="12255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13" name="Rectangle 87"/>
          <p:cNvSpPr>
            <a:spLocks noChangeArrowheads="1"/>
          </p:cNvSpPr>
          <p:nvPr/>
        </p:nvSpPr>
        <p:spPr bwMode="auto">
          <a:xfrm>
            <a:off x="3713163" y="3373127"/>
            <a:ext cx="4762" cy="12271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14" name="Rectangle 90"/>
          <p:cNvSpPr>
            <a:spLocks noChangeArrowheads="1"/>
          </p:cNvSpPr>
          <p:nvPr/>
        </p:nvSpPr>
        <p:spPr bwMode="auto">
          <a:xfrm>
            <a:off x="911225" y="3369952"/>
            <a:ext cx="1227138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15" name="Rectangle 93"/>
          <p:cNvSpPr>
            <a:spLocks noChangeArrowheads="1"/>
          </p:cNvSpPr>
          <p:nvPr/>
        </p:nvSpPr>
        <p:spPr bwMode="auto">
          <a:xfrm>
            <a:off x="911225" y="4598677"/>
            <a:ext cx="1227138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16" name="Rectangle 99"/>
          <p:cNvSpPr>
            <a:spLocks noChangeArrowheads="1"/>
          </p:cNvSpPr>
          <p:nvPr/>
        </p:nvSpPr>
        <p:spPr bwMode="auto">
          <a:xfrm>
            <a:off x="2489200" y="3019115"/>
            <a:ext cx="1225550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17" name="Rectangle 100"/>
          <p:cNvSpPr>
            <a:spLocks noChangeArrowheads="1"/>
          </p:cNvSpPr>
          <p:nvPr/>
        </p:nvSpPr>
        <p:spPr bwMode="auto">
          <a:xfrm>
            <a:off x="2487613" y="3022290"/>
            <a:ext cx="4762" cy="3508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18" name="Rectangle 102"/>
          <p:cNvSpPr>
            <a:spLocks noChangeArrowheads="1"/>
          </p:cNvSpPr>
          <p:nvPr/>
        </p:nvSpPr>
        <p:spPr bwMode="auto">
          <a:xfrm>
            <a:off x="2489200" y="3369952"/>
            <a:ext cx="12255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19" name="Rectangle 104"/>
          <p:cNvSpPr>
            <a:spLocks noChangeArrowheads="1"/>
          </p:cNvSpPr>
          <p:nvPr/>
        </p:nvSpPr>
        <p:spPr bwMode="auto">
          <a:xfrm>
            <a:off x="3713163" y="3022290"/>
            <a:ext cx="4762" cy="3508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20" name="Rectangle 157"/>
          <p:cNvSpPr>
            <a:spLocks noChangeArrowheads="1"/>
          </p:cNvSpPr>
          <p:nvPr/>
        </p:nvSpPr>
        <p:spPr bwMode="auto">
          <a:xfrm>
            <a:off x="911225" y="3369952"/>
            <a:ext cx="1227138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21" name="Rectangle 160"/>
          <p:cNvSpPr>
            <a:spLocks noChangeArrowheads="1"/>
          </p:cNvSpPr>
          <p:nvPr/>
        </p:nvSpPr>
        <p:spPr bwMode="auto">
          <a:xfrm>
            <a:off x="911225" y="4598677"/>
            <a:ext cx="1227138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22" name="Rectangle 173"/>
          <p:cNvSpPr>
            <a:spLocks noChangeArrowheads="1"/>
          </p:cNvSpPr>
          <p:nvPr/>
        </p:nvSpPr>
        <p:spPr bwMode="auto">
          <a:xfrm>
            <a:off x="2489200" y="1791977"/>
            <a:ext cx="12255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23" name="Rectangle 176"/>
          <p:cNvSpPr>
            <a:spLocks noChangeArrowheads="1"/>
          </p:cNvSpPr>
          <p:nvPr/>
        </p:nvSpPr>
        <p:spPr bwMode="auto">
          <a:xfrm>
            <a:off x="2489200" y="3019115"/>
            <a:ext cx="1225550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24" name="Rectangle 198"/>
          <p:cNvSpPr>
            <a:spLocks noChangeArrowheads="1"/>
          </p:cNvSpPr>
          <p:nvPr/>
        </p:nvSpPr>
        <p:spPr bwMode="auto">
          <a:xfrm>
            <a:off x="2487613" y="4951102"/>
            <a:ext cx="4762" cy="12287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25" name="Rectangle 206"/>
          <p:cNvSpPr>
            <a:spLocks noChangeArrowheads="1"/>
          </p:cNvSpPr>
          <p:nvPr/>
        </p:nvSpPr>
        <p:spPr bwMode="auto">
          <a:xfrm>
            <a:off x="4064000" y="3373127"/>
            <a:ext cx="4763" cy="12271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26" name="Rectangle 208"/>
          <p:cNvSpPr>
            <a:spLocks noChangeArrowheads="1"/>
          </p:cNvSpPr>
          <p:nvPr/>
        </p:nvSpPr>
        <p:spPr bwMode="auto">
          <a:xfrm>
            <a:off x="4065588" y="4598677"/>
            <a:ext cx="1227137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27" name="Freeform 19"/>
          <p:cNvSpPr>
            <a:spLocks/>
          </p:cNvSpPr>
          <p:nvPr/>
        </p:nvSpPr>
        <p:spPr bwMode="auto">
          <a:xfrm>
            <a:off x="4090988" y="3360427"/>
            <a:ext cx="1577975" cy="1227138"/>
          </a:xfrm>
          <a:custGeom>
            <a:avLst/>
            <a:gdLst>
              <a:gd name="T0" fmla="*/ 2147483646 w 1987"/>
              <a:gd name="T1" fmla="*/ 0 h 1546"/>
              <a:gd name="T2" fmla="*/ 2147483646 w 1987"/>
              <a:gd name="T3" fmla="*/ 0 h 1546"/>
              <a:gd name="T4" fmla="*/ 0 w 1987"/>
              <a:gd name="T5" fmla="*/ 0 h 1546"/>
              <a:gd name="T6" fmla="*/ 0 w 1987"/>
              <a:gd name="T7" fmla="*/ 2147483646 h 1546"/>
              <a:gd name="T8" fmla="*/ 0 w 1987"/>
              <a:gd name="T9" fmla="*/ 2147483646 h 1546"/>
              <a:gd name="T10" fmla="*/ 2147483646 w 1987"/>
              <a:gd name="T11" fmla="*/ 2147483646 h 1546"/>
              <a:gd name="T12" fmla="*/ 2147483646 w 1987"/>
              <a:gd name="T13" fmla="*/ 2147483646 h 1546"/>
              <a:gd name="T14" fmla="*/ 2147483646 w 1987"/>
              <a:gd name="T15" fmla="*/ 2147483646 h 1546"/>
              <a:gd name="T16" fmla="*/ 2147483646 w 1987"/>
              <a:gd name="T17" fmla="*/ 0 h 15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7" h="1546">
                <a:moveTo>
                  <a:pt x="1987" y="0"/>
                </a:moveTo>
                <a:lnTo>
                  <a:pt x="993" y="0"/>
                </a:lnTo>
                <a:lnTo>
                  <a:pt x="0" y="0"/>
                </a:lnTo>
                <a:lnTo>
                  <a:pt x="0" y="773"/>
                </a:lnTo>
                <a:lnTo>
                  <a:pt x="0" y="1546"/>
                </a:lnTo>
                <a:lnTo>
                  <a:pt x="993" y="1546"/>
                </a:lnTo>
                <a:lnTo>
                  <a:pt x="1987" y="1546"/>
                </a:lnTo>
                <a:lnTo>
                  <a:pt x="1987" y="773"/>
                </a:lnTo>
                <a:lnTo>
                  <a:pt x="1987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8" name="Text Box 6"/>
          <p:cNvSpPr txBox="1">
            <a:spLocks noChangeArrowheads="1"/>
          </p:cNvSpPr>
          <p:nvPr/>
        </p:nvSpPr>
        <p:spPr bwMode="auto">
          <a:xfrm>
            <a:off x="5348288" y="1407802"/>
            <a:ext cx="12319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solidFill>
                  <a:schemeClr val="tx2"/>
                </a:solidFill>
              </a:rPr>
              <a:t>PLICE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200" b="1">
                <a:solidFill>
                  <a:schemeClr val="tx2"/>
                </a:solidFill>
              </a:rPr>
              <a:t>Programable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200" b="1">
                <a:solidFill>
                  <a:schemeClr val="tx2"/>
                </a:solidFill>
              </a:rPr>
              <a:t>Low Impedance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200" b="1">
                <a:solidFill>
                  <a:schemeClr val="tx2"/>
                </a:solidFill>
              </a:rPr>
              <a:t>Circuit Element</a:t>
            </a:r>
            <a:endParaRPr lang="es-ES_tradnl" altLang="en-US" sz="1200">
              <a:solidFill>
                <a:schemeClr val="tx2"/>
              </a:solidFill>
            </a:endParaRPr>
          </a:p>
        </p:txBody>
      </p:sp>
      <p:sp>
        <p:nvSpPr>
          <p:cNvPr id="16429" name="Freeform 37"/>
          <p:cNvSpPr>
            <a:spLocks/>
          </p:cNvSpPr>
          <p:nvPr/>
        </p:nvSpPr>
        <p:spPr bwMode="auto">
          <a:xfrm>
            <a:off x="2514600" y="4938402"/>
            <a:ext cx="1225550" cy="1577975"/>
          </a:xfrm>
          <a:custGeom>
            <a:avLst/>
            <a:gdLst>
              <a:gd name="T0" fmla="*/ 0 w 1545"/>
              <a:gd name="T1" fmla="*/ 0 h 1989"/>
              <a:gd name="T2" fmla="*/ 2147483646 w 1545"/>
              <a:gd name="T3" fmla="*/ 0 h 1989"/>
              <a:gd name="T4" fmla="*/ 2147483646 w 1545"/>
              <a:gd name="T5" fmla="*/ 0 h 1989"/>
              <a:gd name="T6" fmla="*/ 2147483646 w 1545"/>
              <a:gd name="T7" fmla="*/ 2147483646 h 1989"/>
              <a:gd name="T8" fmla="*/ 2147483646 w 1545"/>
              <a:gd name="T9" fmla="*/ 2147483646 h 1989"/>
              <a:gd name="T10" fmla="*/ 2147483646 w 1545"/>
              <a:gd name="T11" fmla="*/ 2147483646 h 1989"/>
              <a:gd name="T12" fmla="*/ 0 w 1545"/>
              <a:gd name="T13" fmla="*/ 2147483646 h 1989"/>
              <a:gd name="T14" fmla="*/ 0 w 1545"/>
              <a:gd name="T15" fmla="*/ 2147483646 h 1989"/>
              <a:gd name="T16" fmla="*/ 0 w 1545"/>
              <a:gd name="T17" fmla="*/ 0 h 19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45" h="1989">
                <a:moveTo>
                  <a:pt x="0" y="0"/>
                </a:moveTo>
                <a:lnTo>
                  <a:pt x="772" y="0"/>
                </a:lnTo>
                <a:lnTo>
                  <a:pt x="1545" y="0"/>
                </a:lnTo>
                <a:lnTo>
                  <a:pt x="1545" y="995"/>
                </a:lnTo>
                <a:lnTo>
                  <a:pt x="1545" y="1989"/>
                </a:lnTo>
                <a:lnTo>
                  <a:pt x="772" y="1989"/>
                </a:lnTo>
                <a:lnTo>
                  <a:pt x="0" y="1989"/>
                </a:lnTo>
                <a:lnTo>
                  <a:pt x="0" y="995"/>
                </a:lnTo>
                <a:lnTo>
                  <a:pt x="0" y="0"/>
                </a:lnTo>
                <a:close/>
              </a:path>
            </a:pathLst>
          </a:custGeom>
          <a:solidFill>
            <a:srgbClr val="87C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0" name="Freeform 10"/>
          <p:cNvSpPr>
            <a:spLocks/>
          </p:cNvSpPr>
          <p:nvPr/>
        </p:nvSpPr>
        <p:spPr bwMode="auto">
          <a:xfrm>
            <a:off x="585788" y="3360427"/>
            <a:ext cx="1577975" cy="1227138"/>
          </a:xfrm>
          <a:custGeom>
            <a:avLst/>
            <a:gdLst>
              <a:gd name="T0" fmla="*/ 2147483646 w 1988"/>
              <a:gd name="T1" fmla="*/ 0 h 1546"/>
              <a:gd name="T2" fmla="*/ 2147483646 w 1988"/>
              <a:gd name="T3" fmla="*/ 0 h 1546"/>
              <a:gd name="T4" fmla="*/ 0 w 1988"/>
              <a:gd name="T5" fmla="*/ 0 h 1546"/>
              <a:gd name="T6" fmla="*/ 0 w 1988"/>
              <a:gd name="T7" fmla="*/ 2147483646 h 1546"/>
              <a:gd name="T8" fmla="*/ 0 w 1988"/>
              <a:gd name="T9" fmla="*/ 2147483646 h 1546"/>
              <a:gd name="T10" fmla="*/ 2147483646 w 1988"/>
              <a:gd name="T11" fmla="*/ 2147483646 h 1546"/>
              <a:gd name="T12" fmla="*/ 2147483646 w 1988"/>
              <a:gd name="T13" fmla="*/ 2147483646 h 1546"/>
              <a:gd name="T14" fmla="*/ 2147483646 w 1988"/>
              <a:gd name="T15" fmla="*/ 2147483646 h 1546"/>
              <a:gd name="T16" fmla="*/ 2147483646 w 1988"/>
              <a:gd name="T17" fmla="*/ 0 h 15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8" h="1546">
                <a:moveTo>
                  <a:pt x="1988" y="0"/>
                </a:moveTo>
                <a:lnTo>
                  <a:pt x="994" y="0"/>
                </a:lnTo>
                <a:lnTo>
                  <a:pt x="0" y="0"/>
                </a:lnTo>
                <a:lnTo>
                  <a:pt x="0" y="773"/>
                </a:lnTo>
                <a:lnTo>
                  <a:pt x="0" y="1546"/>
                </a:lnTo>
                <a:lnTo>
                  <a:pt x="994" y="1546"/>
                </a:lnTo>
                <a:lnTo>
                  <a:pt x="1988" y="1546"/>
                </a:lnTo>
                <a:lnTo>
                  <a:pt x="1988" y="773"/>
                </a:lnTo>
                <a:lnTo>
                  <a:pt x="1988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1" name="Freeform 13"/>
          <p:cNvSpPr>
            <a:spLocks/>
          </p:cNvSpPr>
          <p:nvPr/>
        </p:nvSpPr>
        <p:spPr bwMode="auto">
          <a:xfrm>
            <a:off x="584200" y="3357252"/>
            <a:ext cx="4763" cy="4763"/>
          </a:xfrm>
          <a:custGeom>
            <a:avLst/>
            <a:gdLst>
              <a:gd name="T0" fmla="*/ 2147483646 w 6"/>
              <a:gd name="T1" fmla="*/ 0 h 7"/>
              <a:gd name="T2" fmla="*/ 0 w 6"/>
              <a:gd name="T3" fmla="*/ 0 h 7"/>
              <a:gd name="T4" fmla="*/ 0 w 6"/>
              <a:gd name="T5" fmla="*/ 2147483646 h 7"/>
              <a:gd name="T6" fmla="*/ 2147483646 w 6"/>
              <a:gd name="T7" fmla="*/ 2147483646 h 7"/>
              <a:gd name="T8" fmla="*/ 2147483646 w 6"/>
              <a:gd name="T9" fmla="*/ 2147483646 h 7"/>
              <a:gd name="T10" fmla="*/ 2147483646 w 6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6" y="4"/>
                </a:lnTo>
                <a:lnTo>
                  <a:pt x="3" y="7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2" name="Freeform 15"/>
          <p:cNvSpPr>
            <a:spLocks/>
          </p:cNvSpPr>
          <p:nvPr/>
        </p:nvSpPr>
        <p:spPr bwMode="auto">
          <a:xfrm>
            <a:off x="584200" y="4585977"/>
            <a:ext cx="4763" cy="4763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2147483646 w 6"/>
              <a:gd name="T5" fmla="*/ 2147483646 h 6"/>
              <a:gd name="T6" fmla="*/ 2147483646 w 6"/>
              <a:gd name="T7" fmla="*/ 0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0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3" name="Rectangle 16"/>
          <p:cNvSpPr>
            <a:spLocks noChangeArrowheads="1"/>
          </p:cNvSpPr>
          <p:nvPr/>
        </p:nvSpPr>
        <p:spPr bwMode="auto">
          <a:xfrm>
            <a:off x="2162175" y="3360427"/>
            <a:ext cx="4763" cy="12271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34" name="Freeform 18"/>
          <p:cNvSpPr>
            <a:spLocks/>
          </p:cNvSpPr>
          <p:nvPr/>
        </p:nvSpPr>
        <p:spPr bwMode="auto">
          <a:xfrm>
            <a:off x="2162175" y="3357252"/>
            <a:ext cx="4763" cy="4763"/>
          </a:xfrm>
          <a:custGeom>
            <a:avLst/>
            <a:gdLst>
              <a:gd name="T0" fmla="*/ 2147483646 w 6"/>
              <a:gd name="T1" fmla="*/ 2147483646 h 7"/>
              <a:gd name="T2" fmla="*/ 2147483646 w 6"/>
              <a:gd name="T3" fmla="*/ 0 h 7"/>
              <a:gd name="T4" fmla="*/ 2147483646 w 6"/>
              <a:gd name="T5" fmla="*/ 0 h 7"/>
              <a:gd name="T6" fmla="*/ 2147483646 w 6"/>
              <a:gd name="T7" fmla="*/ 2147483646 h 7"/>
              <a:gd name="T8" fmla="*/ 0 w 6"/>
              <a:gd name="T9" fmla="*/ 2147483646 h 7"/>
              <a:gd name="T10" fmla="*/ 2147483646 w 6"/>
              <a:gd name="T11" fmla="*/ 214748364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6" y="4"/>
                </a:moveTo>
                <a:lnTo>
                  <a:pt x="6" y="0"/>
                </a:lnTo>
                <a:lnTo>
                  <a:pt x="3" y="0"/>
                </a:lnTo>
                <a:lnTo>
                  <a:pt x="3" y="7"/>
                </a:lnTo>
                <a:lnTo>
                  <a:pt x="0" y="4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Freeform 22"/>
          <p:cNvSpPr>
            <a:spLocks/>
          </p:cNvSpPr>
          <p:nvPr/>
        </p:nvSpPr>
        <p:spPr bwMode="auto">
          <a:xfrm>
            <a:off x="4089400" y="3357252"/>
            <a:ext cx="4763" cy="4763"/>
          </a:xfrm>
          <a:custGeom>
            <a:avLst/>
            <a:gdLst>
              <a:gd name="T0" fmla="*/ 2147483646 w 6"/>
              <a:gd name="T1" fmla="*/ 0 h 7"/>
              <a:gd name="T2" fmla="*/ 0 w 6"/>
              <a:gd name="T3" fmla="*/ 0 h 7"/>
              <a:gd name="T4" fmla="*/ 0 w 6"/>
              <a:gd name="T5" fmla="*/ 2147483646 h 7"/>
              <a:gd name="T6" fmla="*/ 2147483646 w 6"/>
              <a:gd name="T7" fmla="*/ 2147483646 h 7"/>
              <a:gd name="T8" fmla="*/ 2147483646 w 6"/>
              <a:gd name="T9" fmla="*/ 2147483646 h 7"/>
              <a:gd name="T10" fmla="*/ 2147483646 w 6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6" y="4"/>
                </a:lnTo>
                <a:lnTo>
                  <a:pt x="3" y="7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6" name="Freeform 24"/>
          <p:cNvSpPr>
            <a:spLocks/>
          </p:cNvSpPr>
          <p:nvPr/>
        </p:nvSpPr>
        <p:spPr bwMode="auto">
          <a:xfrm>
            <a:off x="4089400" y="4585977"/>
            <a:ext cx="4763" cy="4763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2147483646 w 6"/>
              <a:gd name="T5" fmla="*/ 2147483646 h 6"/>
              <a:gd name="T6" fmla="*/ 2147483646 w 6"/>
              <a:gd name="T7" fmla="*/ 0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0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7" name="Freeform 26"/>
          <p:cNvSpPr>
            <a:spLocks/>
          </p:cNvSpPr>
          <p:nvPr/>
        </p:nvSpPr>
        <p:spPr bwMode="auto">
          <a:xfrm>
            <a:off x="5667375" y="4585977"/>
            <a:ext cx="4763" cy="4763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2147483646 h 6"/>
              <a:gd name="T4" fmla="*/ 2147483646 w 6"/>
              <a:gd name="T5" fmla="*/ 2147483646 h 6"/>
              <a:gd name="T6" fmla="*/ 0 w 6"/>
              <a:gd name="T7" fmla="*/ 2147483646 h 6"/>
              <a:gd name="T8" fmla="*/ 2147483646 w 6"/>
              <a:gd name="T9" fmla="*/ 0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6" y="6"/>
                </a:lnTo>
                <a:lnTo>
                  <a:pt x="6" y="3"/>
                </a:lnTo>
                <a:lnTo>
                  <a:pt x="0" y="3"/>
                </a:lnTo>
                <a:lnTo>
                  <a:pt x="3" y="0"/>
                </a:lnTo>
                <a:lnTo>
                  <a:pt x="3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8" name="Freeform 27"/>
          <p:cNvSpPr>
            <a:spLocks/>
          </p:cNvSpPr>
          <p:nvPr/>
        </p:nvSpPr>
        <p:spPr bwMode="auto">
          <a:xfrm>
            <a:off x="5667375" y="3357252"/>
            <a:ext cx="4763" cy="4763"/>
          </a:xfrm>
          <a:custGeom>
            <a:avLst/>
            <a:gdLst>
              <a:gd name="T0" fmla="*/ 2147483646 w 6"/>
              <a:gd name="T1" fmla="*/ 2147483646 h 7"/>
              <a:gd name="T2" fmla="*/ 2147483646 w 6"/>
              <a:gd name="T3" fmla="*/ 0 h 7"/>
              <a:gd name="T4" fmla="*/ 2147483646 w 6"/>
              <a:gd name="T5" fmla="*/ 0 h 7"/>
              <a:gd name="T6" fmla="*/ 2147483646 w 6"/>
              <a:gd name="T7" fmla="*/ 2147483646 h 7"/>
              <a:gd name="T8" fmla="*/ 0 w 6"/>
              <a:gd name="T9" fmla="*/ 2147483646 h 7"/>
              <a:gd name="T10" fmla="*/ 2147483646 w 6"/>
              <a:gd name="T11" fmla="*/ 214748364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6" y="4"/>
                </a:moveTo>
                <a:lnTo>
                  <a:pt x="6" y="0"/>
                </a:lnTo>
                <a:lnTo>
                  <a:pt x="3" y="0"/>
                </a:lnTo>
                <a:lnTo>
                  <a:pt x="3" y="7"/>
                </a:lnTo>
                <a:lnTo>
                  <a:pt x="0" y="4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9" name="Freeform 28"/>
          <p:cNvSpPr>
            <a:spLocks/>
          </p:cNvSpPr>
          <p:nvPr/>
        </p:nvSpPr>
        <p:spPr bwMode="auto">
          <a:xfrm>
            <a:off x="2514600" y="1423677"/>
            <a:ext cx="1225550" cy="1579563"/>
          </a:xfrm>
          <a:custGeom>
            <a:avLst/>
            <a:gdLst>
              <a:gd name="T0" fmla="*/ 0 w 1545"/>
              <a:gd name="T1" fmla="*/ 0 h 1989"/>
              <a:gd name="T2" fmla="*/ 2147483646 w 1545"/>
              <a:gd name="T3" fmla="*/ 0 h 1989"/>
              <a:gd name="T4" fmla="*/ 2147483646 w 1545"/>
              <a:gd name="T5" fmla="*/ 0 h 1989"/>
              <a:gd name="T6" fmla="*/ 2147483646 w 1545"/>
              <a:gd name="T7" fmla="*/ 2147483646 h 1989"/>
              <a:gd name="T8" fmla="*/ 2147483646 w 1545"/>
              <a:gd name="T9" fmla="*/ 2147483646 h 1989"/>
              <a:gd name="T10" fmla="*/ 2147483646 w 1545"/>
              <a:gd name="T11" fmla="*/ 2147483646 h 1989"/>
              <a:gd name="T12" fmla="*/ 0 w 1545"/>
              <a:gd name="T13" fmla="*/ 2147483646 h 1989"/>
              <a:gd name="T14" fmla="*/ 0 w 1545"/>
              <a:gd name="T15" fmla="*/ 2147483646 h 1989"/>
              <a:gd name="T16" fmla="*/ 0 w 1545"/>
              <a:gd name="T17" fmla="*/ 0 h 19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45" h="1989">
                <a:moveTo>
                  <a:pt x="0" y="0"/>
                </a:moveTo>
                <a:lnTo>
                  <a:pt x="772" y="0"/>
                </a:lnTo>
                <a:lnTo>
                  <a:pt x="1545" y="0"/>
                </a:lnTo>
                <a:lnTo>
                  <a:pt x="1545" y="994"/>
                </a:lnTo>
                <a:lnTo>
                  <a:pt x="1545" y="1989"/>
                </a:lnTo>
                <a:lnTo>
                  <a:pt x="772" y="1989"/>
                </a:lnTo>
                <a:lnTo>
                  <a:pt x="0" y="1989"/>
                </a:lnTo>
                <a:lnTo>
                  <a:pt x="0" y="994"/>
                </a:lnTo>
                <a:lnTo>
                  <a:pt x="0" y="0"/>
                </a:lnTo>
                <a:close/>
              </a:path>
            </a:pathLst>
          </a:custGeom>
          <a:solidFill>
            <a:srgbClr val="87C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0" name="Freeform 31"/>
          <p:cNvSpPr>
            <a:spLocks/>
          </p:cNvSpPr>
          <p:nvPr/>
        </p:nvSpPr>
        <p:spPr bwMode="auto">
          <a:xfrm>
            <a:off x="3738563" y="1428440"/>
            <a:ext cx="4762" cy="4762"/>
          </a:xfrm>
          <a:custGeom>
            <a:avLst/>
            <a:gdLst>
              <a:gd name="T0" fmla="*/ 2147483646 w 6"/>
              <a:gd name="T1" fmla="*/ 0 h 6"/>
              <a:gd name="T2" fmla="*/ 2147483646 w 6"/>
              <a:gd name="T3" fmla="*/ 0 h 6"/>
              <a:gd name="T4" fmla="*/ 2147483646 w 6"/>
              <a:gd name="T5" fmla="*/ 2147483646 h 6"/>
              <a:gd name="T6" fmla="*/ 0 w 6"/>
              <a:gd name="T7" fmla="*/ 2147483646 h 6"/>
              <a:gd name="T8" fmla="*/ 2147483646 w 6"/>
              <a:gd name="T9" fmla="*/ 2147483646 h 6"/>
              <a:gd name="T10" fmla="*/ 2147483646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0"/>
                </a:moveTo>
                <a:lnTo>
                  <a:pt x="6" y="0"/>
                </a:lnTo>
                <a:lnTo>
                  <a:pt x="6" y="3"/>
                </a:lnTo>
                <a:lnTo>
                  <a:pt x="0" y="3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1" name="Freeform 33"/>
          <p:cNvSpPr>
            <a:spLocks/>
          </p:cNvSpPr>
          <p:nvPr/>
        </p:nvSpPr>
        <p:spPr bwMode="auto">
          <a:xfrm>
            <a:off x="3738563" y="3006415"/>
            <a:ext cx="4762" cy="4762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2147483646 h 6"/>
              <a:gd name="T4" fmla="*/ 2147483646 w 6"/>
              <a:gd name="T5" fmla="*/ 2147483646 h 6"/>
              <a:gd name="T6" fmla="*/ 2147483646 w 6"/>
              <a:gd name="T7" fmla="*/ 0 h 6"/>
              <a:gd name="T8" fmla="*/ 0 w 6"/>
              <a:gd name="T9" fmla="*/ 2147483646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6" y="3"/>
                </a:moveTo>
                <a:lnTo>
                  <a:pt x="6" y="6"/>
                </a:lnTo>
                <a:lnTo>
                  <a:pt x="3" y="6"/>
                </a:lnTo>
                <a:lnTo>
                  <a:pt x="3" y="0"/>
                </a:lnTo>
                <a:lnTo>
                  <a:pt x="0" y="3"/>
                </a:lnTo>
                <a:lnTo>
                  <a:pt x="6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2" name="Freeform 35"/>
          <p:cNvSpPr>
            <a:spLocks/>
          </p:cNvSpPr>
          <p:nvPr/>
        </p:nvSpPr>
        <p:spPr bwMode="auto">
          <a:xfrm>
            <a:off x="2513013" y="3006415"/>
            <a:ext cx="4762" cy="4762"/>
          </a:xfrm>
          <a:custGeom>
            <a:avLst/>
            <a:gdLst>
              <a:gd name="T0" fmla="*/ 2147483646 w 6"/>
              <a:gd name="T1" fmla="*/ 2147483646 h 6"/>
              <a:gd name="T2" fmla="*/ 0 w 6"/>
              <a:gd name="T3" fmla="*/ 2147483646 h 6"/>
              <a:gd name="T4" fmla="*/ 0 w 6"/>
              <a:gd name="T5" fmla="*/ 2147483646 h 6"/>
              <a:gd name="T6" fmla="*/ 2147483646 w 6"/>
              <a:gd name="T7" fmla="*/ 2147483646 h 6"/>
              <a:gd name="T8" fmla="*/ 2147483646 w 6"/>
              <a:gd name="T9" fmla="*/ 0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0" y="6"/>
                </a:lnTo>
                <a:lnTo>
                  <a:pt x="0" y="3"/>
                </a:lnTo>
                <a:lnTo>
                  <a:pt x="6" y="3"/>
                </a:lnTo>
                <a:lnTo>
                  <a:pt x="3" y="0"/>
                </a:lnTo>
                <a:lnTo>
                  <a:pt x="3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3" name="Freeform 36"/>
          <p:cNvSpPr>
            <a:spLocks/>
          </p:cNvSpPr>
          <p:nvPr/>
        </p:nvSpPr>
        <p:spPr bwMode="auto">
          <a:xfrm>
            <a:off x="2513013" y="1428440"/>
            <a:ext cx="4762" cy="4762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0 h 6"/>
              <a:gd name="T4" fmla="*/ 2147483646 w 6"/>
              <a:gd name="T5" fmla="*/ 0 h 6"/>
              <a:gd name="T6" fmla="*/ 2147483646 w 6"/>
              <a:gd name="T7" fmla="*/ 2147483646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3"/>
                </a:moveTo>
                <a:lnTo>
                  <a:pt x="0" y="0"/>
                </a:lnTo>
                <a:lnTo>
                  <a:pt x="3" y="0"/>
                </a:lnTo>
                <a:lnTo>
                  <a:pt x="3" y="6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4" name="Rectangle 38"/>
          <p:cNvSpPr>
            <a:spLocks noChangeArrowheads="1"/>
          </p:cNvSpPr>
          <p:nvPr/>
        </p:nvSpPr>
        <p:spPr bwMode="auto">
          <a:xfrm>
            <a:off x="2514600" y="4936815"/>
            <a:ext cx="1225550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45" name="Freeform 40"/>
          <p:cNvSpPr>
            <a:spLocks/>
          </p:cNvSpPr>
          <p:nvPr/>
        </p:nvSpPr>
        <p:spPr bwMode="auto">
          <a:xfrm>
            <a:off x="3738563" y="4936815"/>
            <a:ext cx="4762" cy="4762"/>
          </a:xfrm>
          <a:custGeom>
            <a:avLst/>
            <a:gdLst>
              <a:gd name="T0" fmla="*/ 2147483646 w 6"/>
              <a:gd name="T1" fmla="*/ 0 h 6"/>
              <a:gd name="T2" fmla="*/ 2147483646 w 6"/>
              <a:gd name="T3" fmla="*/ 0 h 6"/>
              <a:gd name="T4" fmla="*/ 2147483646 w 6"/>
              <a:gd name="T5" fmla="*/ 2147483646 h 6"/>
              <a:gd name="T6" fmla="*/ 0 w 6"/>
              <a:gd name="T7" fmla="*/ 2147483646 h 6"/>
              <a:gd name="T8" fmla="*/ 2147483646 w 6"/>
              <a:gd name="T9" fmla="*/ 2147483646 h 6"/>
              <a:gd name="T10" fmla="*/ 2147483646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0"/>
                </a:moveTo>
                <a:lnTo>
                  <a:pt x="6" y="0"/>
                </a:lnTo>
                <a:lnTo>
                  <a:pt x="6" y="3"/>
                </a:lnTo>
                <a:lnTo>
                  <a:pt x="0" y="3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6" name="Rectangle 41"/>
          <p:cNvSpPr>
            <a:spLocks noChangeArrowheads="1"/>
          </p:cNvSpPr>
          <p:nvPr/>
        </p:nvSpPr>
        <p:spPr bwMode="auto">
          <a:xfrm>
            <a:off x="2514600" y="6514790"/>
            <a:ext cx="1225550" cy="47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47" name="Freeform 42"/>
          <p:cNvSpPr>
            <a:spLocks/>
          </p:cNvSpPr>
          <p:nvPr/>
        </p:nvSpPr>
        <p:spPr bwMode="auto">
          <a:xfrm>
            <a:off x="3738563" y="6514790"/>
            <a:ext cx="4762" cy="4762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2147483646 h 6"/>
              <a:gd name="T4" fmla="*/ 2147483646 w 6"/>
              <a:gd name="T5" fmla="*/ 2147483646 h 6"/>
              <a:gd name="T6" fmla="*/ 2147483646 w 6"/>
              <a:gd name="T7" fmla="*/ 0 h 6"/>
              <a:gd name="T8" fmla="*/ 0 w 6"/>
              <a:gd name="T9" fmla="*/ 2147483646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6" y="3"/>
                </a:moveTo>
                <a:lnTo>
                  <a:pt x="6" y="6"/>
                </a:lnTo>
                <a:lnTo>
                  <a:pt x="3" y="6"/>
                </a:lnTo>
                <a:lnTo>
                  <a:pt x="3" y="0"/>
                </a:lnTo>
                <a:lnTo>
                  <a:pt x="0" y="3"/>
                </a:lnTo>
                <a:lnTo>
                  <a:pt x="6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8" name="Freeform 44"/>
          <p:cNvSpPr>
            <a:spLocks/>
          </p:cNvSpPr>
          <p:nvPr/>
        </p:nvSpPr>
        <p:spPr bwMode="auto">
          <a:xfrm>
            <a:off x="2513013" y="6514790"/>
            <a:ext cx="4762" cy="4762"/>
          </a:xfrm>
          <a:custGeom>
            <a:avLst/>
            <a:gdLst>
              <a:gd name="T0" fmla="*/ 2147483646 w 6"/>
              <a:gd name="T1" fmla="*/ 2147483646 h 6"/>
              <a:gd name="T2" fmla="*/ 0 w 6"/>
              <a:gd name="T3" fmla="*/ 2147483646 h 6"/>
              <a:gd name="T4" fmla="*/ 0 w 6"/>
              <a:gd name="T5" fmla="*/ 2147483646 h 6"/>
              <a:gd name="T6" fmla="*/ 2147483646 w 6"/>
              <a:gd name="T7" fmla="*/ 2147483646 h 6"/>
              <a:gd name="T8" fmla="*/ 2147483646 w 6"/>
              <a:gd name="T9" fmla="*/ 0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0" y="6"/>
                </a:lnTo>
                <a:lnTo>
                  <a:pt x="0" y="3"/>
                </a:lnTo>
                <a:lnTo>
                  <a:pt x="6" y="3"/>
                </a:lnTo>
                <a:lnTo>
                  <a:pt x="3" y="0"/>
                </a:lnTo>
                <a:lnTo>
                  <a:pt x="3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9" name="Freeform 45"/>
          <p:cNvSpPr>
            <a:spLocks/>
          </p:cNvSpPr>
          <p:nvPr/>
        </p:nvSpPr>
        <p:spPr bwMode="auto">
          <a:xfrm>
            <a:off x="2513013" y="4936815"/>
            <a:ext cx="4762" cy="4762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0 h 6"/>
              <a:gd name="T4" fmla="*/ 2147483646 w 6"/>
              <a:gd name="T5" fmla="*/ 0 h 6"/>
              <a:gd name="T6" fmla="*/ 2147483646 w 6"/>
              <a:gd name="T7" fmla="*/ 2147483646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3"/>
                </a:moveTo>
                <a:lnTo>
                  <a:pt x="0" y="0"/>
                </a:lnTo>
                <a:lnTo>
                  <a:pt x="3" y="0"/>
                </a:lnTo>
                <a:lnTo>
                  <a:pt x="3" y="6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0" name="Freeform 46"/>
          <p:cNvSpPr>
            <a:spLocks/>
          </p:cNvSpPr>
          <p:nvPr/>
        </p:nvSpPr>
        <p:spPr bwMode="auto">
          <a:xfrm>
            <a:off x="2514600" y="3009590"/>
            <a:ext cx="1225550" cy="350837"/>
          </a:xfrm>
          <a:custGeom>
            <a:avLst/>
            <a:gdLst>
              <a:gd name="T0" fmla="*/ 2147483646 w 1545"/>
              <a:gd name="T1" fmla="*/ 0 h 442"/>
              <a:gd name="T2" fmla="*/ 2147483646 w 1545"/>
              <a:gd name="T3" fmla="*/ 0 h 442"/>
              <a:gd name="T4" fmla="*/ 0 w 1545"/>
              <a:gd name="T5" fmla="*/ 0 h 442"/>
              <a:gd name="T6" fmla="*/ 0 w 1545"/>
              <a:gd name="T7" fmla="*/ 2147483646 h 442"/>
              <a:gd name="T8" fmla="*/ 2147483646 w 1545"/>
              <a:gd name="T9" fmla="*/ 2147483646 h 442"/>
              <a:gd name="T10" fmla="*/ 2147483646 w 1545"/>
              <a:gd name="T11" fmla="*/ 2147483646 h 442"/>
              <a:gd name="T12" fmla="*/ 2147483646 w 1545"/>
              <a:gd name="T13" fmla="*/ 0 h 4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45" h="442">
                <a:moveTo>
                  <a:pt x="1545" y="0"/>
                </a:moveTo>
                <a:lnTo>
                  <a:pt x="772" y="0"/>
                </a:lnTo>
                <a:lnTo>
                  <a:pt x="0" y="0"/>
                </a:lnTo>
                <a:lnTo>
                  <a:pt x="0" y="442"/>
                </a:lnTo>
                <a:lnTo>
                  <a:pt x="772" y="442"/>
                </a:lnTo>
                <a:lnTo>
                  <a:pt x="1545" y="442"/>
                </a:lnTo>
                <a:lnTo>
                  <a:pt x="154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1" name="Freeform 49"/>
          <p:cNvSpPr>
            <a:spLocks/>
          </p:cNvSpPr>
          <p:nvPr/>
        </p:nvSpPr>
        <p:spPr bwMode="auto">
          <a:xfrm>
            <a:off x="2513013" y="3006415"/>
            <a:ext cx="4762" cy="4762"/>
          </a:xfrm>
          <a:custGeom>
            <a:avLst/>
            <a:gdLst>
              <a:gd name="T0" fmla="*/ 2147483646 w 6"/>
              <a:gd name="T1" fmla="*/ 0 h 6"/>
              <a:gd name="T2" fmla="*/ 0 w 6"/>
              <a:gd name="T3" fmla="*/ 0 h 6"/>
              <a:gd name="T4" fmla="*/ 0 w 6"/>
              <a:gd name="T5" fmla="*/ 2147483646 h 6"/>
              <a:gd name="T6" fmla="*/ 2147483646 w 6"/>
              <a:gd name="T7" fmla="*/ 2147483646 h 6"/>
              <a:gd name="T8" fmla="*/ 2147483646 w 6"/>
              <a:gd name="T9" fmla="*/ 2147483646 h 6"/>
              <a:gd name="T10" fmla="*/ 2147483646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2" name="Freeform 51"/>
          <p:cNvSpPr>
            <a:spLocks/>
          </p:cNvSpPr>
          <p:nvPr/>
        </p:nvSpPr>
        <p:spPr bwMode="auto">
          <a:xfrm>
            <a:off x="2513013" y="3357252"/>
            <a:ext cx="4762" cy="4763"/>
          </a:xfrm>
          <a:custGeom>
            <a:avLst/>
            <a:gdLst>
              <a:gd name="T0" fmla="*/ 0 w 6"/>
              <a:gd name="T1" fmla="*/ 2147483646 h 7"/>
              <a:gd name="T2" fmla="*/ 0 w 6"/>
              <a:gd name="T3" fmla="*/ 2147483646 h 7"/>
              <a:gd name="T4" fmla="*/ 2147483646 w 6"/>
              <a:gd name="T5" fmla="*/ 2147483646 h 7"/>
              <a:gd name="T6" fmla="*/ 2147483646 w 6"/>
              <a:gd name="T7" fmla="*/ 0 h 7"/>
              <a:gd name="T8" fmla="*/ 2147483646 w 6"/>
              <a:gd name="T9" fmla="*/ 2147483646 h 7"/>
              <a:gd name="T10" fmla="*/ 0 w 6"/>
              <a:gd name="T11" fmla="*/ 214748364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0" y="4"/>
                </a:moveTo>
                <a:lnTo>
                  <a:pt x="0" y="7"/>
                </a:lnTo>
                <a:lnTo>
                  <a:pt x="3" y="7"/>
                </a:lnTo>
                <a:lnTo>
                  <a:pt x="3" y="0"/>
                </a:lnTo>
                <a:lnTo>
                  <a:pt x="6" y="4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3" name="Freeform 53"/>
          <p:cNvSpPr>
            <a:spLocks/>
          </p:cNvSpPr>
          <p:nvPr/>
        </p:nvSpPr>
        <p:spPr bwMode="auto">
          <a:xfrm>
            <a:off x="3738563" y="3357252"/>
            <a:ext cx="4762" cy="4763"/>
          </a:xfrm>
          <a:custGeom>
            <a:avLst/>
            <a:gdLst>
              <a:gd name="T0" fmla="*/ 2147483646 w 6"/>
              <a:gd name="T1" fmla="*/ 2147483646 h 7"/>
              <a:gd name="T2" fmla="*/ 2147483646 w 6"/>
              <a:gd name="T3" fmla="*/ 2147483646 h 7"/>
              <a:gd name="T4" fmla="*/ 2147483646 w 6"/>
              <a:gd name="T5" fmla="*/ 2147483646 h 7"/>
              <a:gd name="T6" fmla="*/ 0 w 6"/>
              <a:gd name="T7" fmla="*/ 2147483646 h 7"/>
              <a:gd name="T8" fmla="*/ 2147483646 w 6"/>
              <a:gd name="T9" fmla="*/ 0 h 7"/>
              <a:gd name="T10" fmla="*/ 2147483646 w 6"/>
              <a:gd name="T11" fmla="*/ 214748364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3" y="7"/>
                </a:moveTo>
                <a:lnTo>
                  <a:pt x="6" y="7"/>
                </a:lnTo>
                <a:lnTo>
                  <a:pt x="6" y="4"/>
                </a:lnTo>
                <a:lnTo>
                  <a:pt x="0" y="4"/>
                </a:lnTo>
                <a:lnTo>
                  <a:pt x="3" y="0"/>
                </a:lnTo>
                <a:lnTo>
                  <a:pt x="3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4" name="Freeform 54"/>
          <p:cNvSpPr>
            <a:spLocks/>
          </p:cNvSpPr>
          <p:nvPr/>
        </p:nvSpPr>
        <p:spPr bwMode="auto">
          <a:xfrm>
            <a:off x="3738563" y="3006415"/>
            <a:ext cx="4762" cy="4762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0 h 6"/>
              <a:gd name="T4" fmla="*/ 2147483646 w 6"/>
              <a:gd name="T5" fmla="*/ 0 h 6"/>
              <a:gd name="T6" fmla="*/ 2147483646 w 6"/>
              <a:gd name="T7" fmla="*/ 2147483646 h 6"/>
              <a:gd name="T8" fmla="*/ 0 w 6"/>
              <a:gd name="T9" fmla="*/ 2147483646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6" y="3"/>
                </a:moveTo>
                <a:lnTo>
                  <a:pt x="6" y="0"/>
                </a:lnTo>
                <a:lnTo>
                  <a:pt x="3" y="0"/>
                </a:lnTo>
                <a:lnTo>
                  <a:pt x="3" y="6"/>
                </a:lnTo>
                <a:lnTo>
                  <a:pt x="0" y="3"/>
                </a:lnTo>
                <a:lnTo>
                  <a:pt x="6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5" name="Freeform 58"/>
          <p:cNvSpPr>
            <a:spLocks/>
          </p:cNvSpPr>
          <p:nvPr/>
        </p:nvSpPr>
        <p:spPr bwMode="auto">
          <a:xfrm>
            <a:off x="2513013" y="4585977"/>
            <a:ext cx="4762" cy="4763"/>
          </a:xfrm>
          <a:custGeom>
            <a:avLst/>
            <a:gdLst>
              <a:gd name="T0" fmla="*/ 2147483646 w 6"/>
              <a:gd name="T1" fmla="*/ 0 h 6"/>
              <a:gd name="T2" fmla="*/ 0 w 6"/>
              <a:gd name="T3" fmla="*/ 0 h 6"/>
              <a:gd name="T4" fmla="*/ 0 w 6"/>
              <a:gd name="T5" fmla="*/ 2147483646 h 6"/>
              <a:gd name="T6" fmla="*/ 2147483646 w 6"/>
              <a:gd name="T7" fmla="*/ 2147483646 h 6"/>
              <a:gd name="T8" fmla="*/ 2147483646 w 6"/>
              <a:gd name="T9" fmla="*/ 2147483646 h 6"/>
              <a:gd name="T10" fmla="*/ 2147483646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6" name="Rectangle 59"/>
          <p:cNvSpPr>
            <a:spLocks noChangeArrowheads="1"/>
          </p:cNvSpPr>
          <p:nvPr/>
        </p:nvSpPr>
        <p:spPr bwMode="auto">
          <a:xfrm>
            <a:off x="2514600" y="4936815"/>
            <a:ext cx="1225550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57" name="Freeform 60"/>
          <p:cNvSpPr>
            <a:spLocks/>
          </p:cNvSpPr>
          <p:nvPr/>
        </p:nvSpPr>
        <p:spPr bwMode="auto">
          <a:xfrm>
            <a:off x="2513013" y="4936815"/>
            <a:ext cx="4762" cy="4762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2147483646 w 6"/>
              <a:gd name="T5" fmla="*/ 2147483646 h 6"/>
              <a:gd name="T6" fmla="*/ 2147483646 w 6"/>
              <a:gd name="T7" fmla="*/ 0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0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8" name="Freeform 62"/>
          <p:cNvSpPr>
            <a:spLocks/>
          </p:cNvSpPr>
          <p:nvPr/>
        </p:nvSpPr>
        <p:spPr bwMode="auto">
          <a:xfrm>
            <a:off x="3738563" y="4936815"/>
            <a:ext cx="4762" cy="4762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2147483646 h 6"/>
              <a:gd name="T4" fmla="*/ 2147483646 w 6"/>
              <a:gd name="T5" fmla="*/ 2147483646 h 6"/>
              <a:gd name="T6" fmla="*/ 0 w 6"/>
              <a:gd name="T7" fmla="*/ 2147483646 h 6"/>
              <a:gd name="T8" fmla="*/ 2147483646 w 6"/>
              <a:gd name="T9" fmla="*/ 0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6" y="6"/>
                </a:lnTo>
                <a:lnTo>
                  <a:pt x="6" y="3"/>
                </a:lnTo>
                <a:lnTo>
                  <a:pt x="0" y="3"/>
                </a:lnTo>
                <a:lnTo>
                  <a:pt x="3" y="0"/>
                </a:lnTo>
                <a:lnTo>
                  <a:pt x="3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9" name="Freeform 63"/>
          <p:cNvSpPr>
            <a:spLocks/>
          </p:cNvSpPr>
          <p:nvPr/>
        </p:nvSpPr>
        <p:spPr bwMode="auto">
          <a:xfrm>
            <a:off x="3738563" y="4585977"/>
            <a:ext cx="4762" cy="4763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0 h 6"/>
              <a:gd name="T4" fmla="*/ 2147483646 w 6"/>
              <a:gd name="T5" fmla="*/ 0 h 6"/>
              <a:gd name="T6" fmla="*/ 2147483646 w 6"/>
              <a:gd name="T7" fmla="*/ 2147483646 h 6"/>
              <a:gd name="T8" fmla="*/ 0 w 6"/>
              <a:gd name="T9" fmla="*/ 2147483646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6" y="3"/>
                </a:moveTo>
                <a:lnTo>
                  <a:pt x="6" y="0"/>
                </a:lnTo>
                <a:lnTo>
                  <a:pt x="3" y="0"/>
                </a:lnTo>
                <a:lnTo>
                  <a:pt x="3" y="6"/>
                </a:lnTo>
                <a:lnTo>
                  <a:pt x="0" y="3"/>
                </a:lnTo>
                <a:lnTo>
                  <a:pt x="6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0" name="Rectangle 66"/>
          <p:cNvSpPr>
            <a:spLocks noChangeArrowheads="1"/>
          </p:cNvSpPr>
          <p:nvPr/>
        </p:nvSpPr>
        <p:spPr bwMode="auto">
          <a:xfrm>
            <a:off x="2162175" y="3360427"/>
            <a:ext cx="4763" cy="12271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61" name="Freeform 67"/>
          <p:cNvSpPr>
            <a:spLocks/>
          </p:cNvSpPr>
          <p:nvPr/>
        </p:nvSpPr>
        <p:spPr bwMode="auto">
          <a:xfrm>
            <a:off x="2162175" y="3357252"/>
            <a:ext cx="4763" cy="4763"/>
          </a:xfrm>
          <a:custGeom>
            <a:avLst/>
            <a:gdLst>
              <a:gd name="T0" fmla="*/ 2147483646 w 6"/>
              <a:gd name="T1" fmla="*/ 0 h 7"/>
              <a:gd name="T2" fmla="*/ 0 w 6"/>
              <a:gd name="T3" fmla="*/ 0 h 7"/>
              <a:gd name="T4" fmla="*/ 0 w 6"/>
              <a:gd name="T5" fmla="*/ 2147483646 h 7"/>
              <a:gd name="T6" fmla="*/ 2147483646 w 6"/>
              <a:gd name="T7" fmla="*/ 2147483646 h 7"/>
              <a:gd name="T8" fmla="*/ 2147483646 w 6"/>
              <a:gd name="T9" fmla="*/ 2147483646 h 7"/>
              <a:gd name="T10" fmla="*/ 2147483646 w 6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6" y="4"/>
                </a:lnTo>
                <a:lnTo>
                  <a:pt x="3" y="7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2" name="Freeform 71"/>
          <p:cNvSpPr>
            <a:spLocks/>
          </p:cNvSpPr>
          <p:nvPr/>
        </p:nvSpPr>
        <p:spPr bwMode="auto">
          <a:xfrm>
            <a:off x="2513013" y="4585977"/>
            <a:ext cx="4762" cy="4763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2147483646 h 6"/>
              <a:gd name="T4" fmla="*/ 2147483646 w 6"/>
              <a:gd name="T5" fmla="*/ 2147483646 h 6"/>
              <a:gd name="T6" fmla="*/ 0 w 6"/>
              <a:gd name="T7" fmla="*/ 2147483646 h 6"/>
              <a:gd name="T8" fmla="*/ 2147483646 w 6"/>
              <a:gd name="T9" fmla="*/ 0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6" y="6"/>
                </a:lnTo>
                <a:lnTo>
                  <a:pt x="6" y="3"/>
                </a:lnTo>
                <a:lnTo>
                  <a:pt x="0" y="3"/>
                </a:lnTo>
                <a:lnTo>
                  <a:pt x="3" y="0"/>
                </a:lnTo>
                <a:lnTo>
                  <a:pt x="3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3" name="Freeform 72"/>
          <p:cNvSpPr>
            <a:spLocks/>
          </p:cNvSpPr>
          <p:nvPr/>
        </p:nvSpPr>
        <p:spPr bwMode="auto">
          <a:xfrm>
            <a:off x="2513013" y="3357252"/>
            <a:ext cx="4762" cy="4763"/>
          </a:xfrm>
          <a:custGeom>
            <a:avLst/>
            <a:gdLst>
              <a:gd name="T0" fmla="*/ 2147483646 w 6"/>
              <a:gd name="T1" fmla="*/ 2147483646 h 7"/>
              <a:gd name="T2" fmla="*/ 2147483646 w 6"/>
              <a:gd name="T3" fmla="*/ 0 h 7"/>
              <a:gd name="T4" fmla="*/ 2147483646 w 6"/>
              <a:gd name="T5" fmla="*/ 0 h 7"/>
              <a:gd name="T6" fmla="*/ 2147483646 w 6"/>
              <a:gd name="T7" fmla="*/ 2147483646 h 7"/>
              <a:gd name="T8" fmla="*/ 0 w 6"/>
              <a:gd name="T9" fmla="*/ 2147483646 h 7"/>
              <a:gd name="T10" fmla="*/ 2147483646 w 6"/>
              <a:gd name="T11" fmla="*/ 214748364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6" y="4"/>
                </a:moveTo>
                <a:lnTo>
                  <a:pt x="6" y="0"/>
                </a:lnTo>
                <a:lnTo>
                  <a:pt x="3" y="0"/>
                </a:lnTo>
                <a:lnTo>
                  <a:pt x="3" y="7"/>
                </a:lnTo>
                <a:lnTo>
                  <a:pt x="0" y="4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4" name="Freeform 73"/>
          <p:cNvSpPr>
            <a:spLocks/>
          </p:cNvSpPr>
          <p:nvPr/>
        </p:nvSpPr>
        <p:spPr bwMode="auto">
          <a:xfrm>
            <a:off x="3740150" y="3360427"/>
            <a:ext cx="350838" cy="1227138"/>
          </a:xfrm>
          <a:custGeom>
            <a:avLst/>
            <a:gdLst>
              <a:gd name="T0" fmla="*/ 2147483646 w 442"/>
              <a:gd name="T1" fmla="*/ 0 h 1546"/>
              <a:gd name="T2" fmla="*/ 0 w 442"/>
              <a:gd name="T3" fmla="*/ 0 h 1546"/>
              <a:gd name="T4" fmla="*/ 0 w 442"/>
              <a:gd name="T5" fmla="*/ 2147483646 h 1546"/>
              <a:gd name="T6" fmla="*/ 0 w 442"/>
              <a:gd name="T7" fmla="*/ 2147483646 h 1546"/>
              <a:gd name="T8" fmla="*/ 2147483646 w 442"/>
              <a:gd name="T9" fmla="*/ 2147483646 h 1546"/>
              <a:gd name="T10" fmla="*/ 2147483646 w 442"/>
              <a:gd name="T11" fmla="*/ 2147483646 h 1546"/>
              <a:gd name="T12" fmla="*/ 2147483646 w 442"/>
              <a:gd name="T13" fmla="*/ 0 h 15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2" h="1546">
                <a:moveTo>
                  <a:pt x="442" y="0"/>
                </a:moveTo>
                <a:lnTo>
                  <a:pt x="0" y="0"/>
                </a:lnTo>
                <a:lnTo>
                  <a:pt x="0" y="773"/>
                </a:lnTo>
                <a:lnTo>
                  <a:pt x="0" y="1546"/>
                </a:lnTo>
                <a:lnTo>
                  <a:pt x="442" y="1546"/>
                </a:lnTo>
                <a:lnTo>
                  <a:pt x="442" y="773"/>
                </a:lnTo>
                <a:lnTo>
                  <a:pt x="442" y="0"/>
                </a:lnTo>
                <a:close/>
              </a:path>
            </a:pathLst>
          </a:custGeom>
          <a:solidFill>
            <a:srgbClr val="00B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5" name="Freeform 76"/>
          <p:cNvSpPr>
            <a:spLocks/>
          </p:cNvSpPr>
          <p:nvPr/>
        </p:nvSpPr>
        <p:spPr bwMode="auto">
          <a:xfrm>
            <a:off x="3738563" y="3357252"/>
            <a:ext cx="4762" cy="4763"/>
          </a:xfrm>
          <a:custGeom>
            <a:avLst/>
            <a:gdLst>
              <a:gd name="T0" fmla="*/ 2147483646 w 6"/>
              <a:gd name="T1" fmla="*/ 0 h 7"/>
              <a:gd name="T2" fmla="*/ 0 w 6"/>
              <a:gd name="T3" fmla="*/ 0 h 7"/>
              <a:gd name="T4" fmla="*/ 0 w 6"/>
              <a:gd name="T5" fmla="*/ 2147483646 h 7"/>
              <a:gd name="T6" fmla="*/ 2147483646 w 6"/>
              <a:gd name="T7" fmla="*/ 2147483646 h 7"/>
              <a:gd name="T8" fmla="*/ 2147483646 w 6"/>
              <a:gd name="T9" fmla="*/ 2147483646 h 7"/>
              <a:gd name="T10" fmla="*/ 2147483646 w 6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6" y="4"/>
                </a:lnTo>
                <a:lnTo>
                  <a:pt x="3" y="7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6" name="Freeform 78"/>
          <p:cNvSpPr>
            <a:spLocks/>
          </p:cNvSpPr>
          <p:nvPr/>
        </p:nvSpPr>
        <p:spPr bwMode="auto">
          <a:xfrm>
            <a:off x="3738563" y="4585977"/>
            <a:ext cx="4762" cy="4763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2147483646 w 6"/>
              <a:gd name="T5" fmla="*/ 2147483646 h 6"/>
              <a:gd name="T6" fmla="*/ 2147483646 w 6"/>
              <a:gd name="T7" fmla="*/ 0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0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7" name="Freeform 80"/>
          <p:cNvSpPr>
            <a:spLocks/>
          </p:cNvSpPr>
          <p:nvPr/>
        </p:nvSpPr>
        <p:spPr bwMode="auto">
          <a:xfrm>
            <a:off x="4089400" y="4585977"/>
            <a:ext cx="4763" cy="4763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2147483646 h 6"/>
              <a:gd name="T4" fmla="*/ 2147483646 w 6"/>
              <a:gd name="T5" fmla="*/ 2147483646 h 6"/>
              <a:gd name="T6" fmla="*/ 0 w 6"/>
              <a:gd name="T7" fmla="*/ 2147483646 h 6"/>
              <a:gd name="T8" fmla="*/ 2147483646 w 6"/>
              <a:gd name="T9" fmla="*/ 0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6" y="6"/>
                </a:lnTo>
                <a:lnTo>
                  <a:pt x="6" y="3"/>
                </a:lnTo>
                <a:lnTo>
                  <a:pt x="0" y="3"/>
                </a:lnTo>
                <a:lnTo>
                  <a:pt x="3" y="0"/>
                </a:lnTo>
                <a:lnTo>
                  <a:pt x="3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8" name="Freeform 81"/>
          <p:cNvSpPr>
            <a:spLocks/>
          </p:cNvSpPr>
          <p:nvPr/>
        </p:nvSpPr>
        <p:spPr bwMode="auto">
          <a:xfrm>
            <a:off x="4089400" y="3357252"/>
            <a:ext cx="4763" cy="4763"/>
          </a:xfrm>
          <a:custGeom>
            <a:avLst/>
            <a:gdLst>
              <a:gd name="T0" fmla="*/ 2147483646 w 6"/>
              <a:gd name="T1" fmla="*/ 2147483646 h 7"/>
              <a:gd name="T2" fmla="*/ 2147483646 w 6"/>
              <a:gd name="T3" fmla="*/ 0 h 7"/>
              <a:gd name="T4" fmla="*/ 2147483646 w 6"/>
              <a:gd name="T5" fmla="*/ 0 h 7"/>
              <a:gd name="T6" fmla="*/ 2147483646 w 6"/>
              <a:gd name="T7" fmla="*/ 2147483646 h 7"/>
              <a:gd name="T8" fmla="*/ 0 w 6"/>
              <a:gd name="T9" fmla="*/ 2147483646 h 7"/>
              <a:gd name="T10" fmla="*/ 2147483646 w 6"/>
              <a:gd name="T11" fmla="*/ 214748364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6" y="4"/>
                </a:moveTo>
                <a:lnTo>
                  <a:pt x="6" y="0"/>
                </a:lnTo>
                <a:lnTo>
                  <a:pt x="3" y="0"/>
                </a:lnTo>
                <a:lnTo>
                  <a:pt x="3" y="7"/>
                </a:lnTo>
                <a:lnTo>
                  <a:pt x="0" y="4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9" name="Freeform 84"/>
          <p:cNvSpPr>
            <a:spLocks/>
          </p:cNvSpPr>
          <p:nvPr/>
        </p:nvSpPr>
        <p:spPr bwMode="auto">
          <a:xfrm>
            <a:off x="2513013" y="3357252"/>
            <a:ext cx="4762" cy="4763"/>
          </a:xfrm>
          <a:custGeom>
            <a:avLst/>
            <a:gdLst>
              <a:gd name="T0" fmla="*/ 2147483646 w 6"/>
              <a:gd name="T1" fmla="*/ 0 h 7"/>
              <a:gd name="T2" fmla="*/ 0 w 6"/>
              <a:gd name="T3" fmla="*/ 0 h 7"/>
              <a:gd name="T4" fmla="*/ 0 w 6"/>
              <a:gd name="T5" fmla="*/ 2147483646 h 7"/>
              <a:gd name="T6" fmla="*/ 2147483646 w 6"/>
              <a:gd name="T7" fmla="*/ 2147483646 h 7"/>
              <a:gd name="T8" fmla="*/ 2147483646 w 6"/>
              <a:gd name="T9" fmla="*/ 2147483646 h 7"/>
              <a:gd name="T10" fmla="*/ 2147483646 w 6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6" y="4"/>
                </a:lnTo>
                <a:lnTo>
                  <a:pt x="3" y="7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0" name="Freeform 86"/>
          <p:cNvSpPr>
            <a:spLocks/>
          </p:cNvSpPr>
          <p:nvPr/>
        </p:nvSpPr>
        <p:spPr bwMode="auto">
          <a:xfrm>
            <a:off x="2513013" y="4585977"/>
            <a:ext cx="4762" cy="4763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2147483646 w 6"/>
              <a:gd name="T5" fmla="*/ 2147483646 h 6"/>
              <a:gd name="T6" fmla="*/ 2147483646 w 6"/>
              <a:gd name="T7" fmla="*/ 0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0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1" name="Freeform 88"/>
          <p:cNvSpPr>
            <a:spLocks/>
          </p:cNvSpPr>
          <p:nvPr/>
        </p:nvSpPr>
        <p:spPr bwMode="auto">
          <a:xfrm>
            <a:off x="3738563" y="4585977"/>
            <a:ext cx="4762" cy="4763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2147483646 h 6"/>
              <a:gd name="T4" fmla="*/ 2147483646 w 6"/>
              <a:gd name="T5" fmla="*/ 2147483646 h 6"/>
              <a:gd name="T6" fmla="*/ 0 w 6"/>
              <a:gd name="T7" fmla="*/ 2147483646 h 6"/>
              <a:gd name="T8" fmla="*/ 2147483646 w 6"/>
              <a:gd name="T9" fmla="*/ 0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6" y="6"/>
                </a:lnTo>
                <a:lnTo>
                  <a:pt x="6" y="3"/>
                </a:lnTo>
                <a:lnTo>
                  <a:pt x="0" y="3"/>
                </a:lnTo>
                <a:lnTo>
                  <a:pt x="3" y="0"/>
                </a:lnTo>
                <a:lnTo>
                  <a:pt x="3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2" name="Freeform 89"/>
          <p:cNvSpPr>
            <a:spLocks/>
          </p:cNvSpPr>
          <p:nvPr/>
        </p:nvSpPr>
        <p:spPr bwMode="auto">
          <a:xfrm>
            <a:off x="3738563" y="3357252"/>
            <a:ext cx="4762" cy="4763"/>
          </a:xfrm>
          <a:custGeom>
            <a:avLst/>
            <a:gdLst>
              <a:gd name="T0" fmla="*/ 2147483646 w 6"/>
              <a:gd name="T1" fmla="*/ 2147483646 h 7"/>
              <a:gd name="T2" fmla="*/ 2147483646 w 6"/>
              <a:gd name="T3" fmla="*/ 0 h 7"/>
              <a:gd name="T4" fmla="*/ 2147483646 w 6"/>
              <a:gd name="T5" fmla="*/ 0 h 7"/>
              <a:gd name="T6" fmla="*/ 2147483646 w 6"/>
              <a:gd name="T7" fmla="*/ 2147483646 h 7"/>
              <a:gd name="T8" fmla="*/ 0 w 6"/>
              <a:gd name="T9" fmla="*/ 2147483646 h 7"/>
              <a:gd name="T10" fmla="*/ 2147483646 w 6"/>
              <a:gd name="T11" fmla="*/ 214748364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6" y="4"/>
                </a:moveTo>
                <a:lnTo>
                  <a:pt x="6" y="0"/>
                </a:lnTo>
                <a:lnTo>
                  <a:pt x="3" y="0"/>
                </a:lnTo>
                <a:lnTo>
                  <a:pt x="3" y="7"/>
                </a:lnTo>
                <a:lnTo>
                  <a:pt x="0" y="4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3" name="Rectangle 91"/>
          <p:cNvSpPr>
            <a:spLocks noChangeArrowheads="1"/>
          </p:cNvSpPr>
          <p:nvPr/>
        </p:nvSpPr>
        <p:spPr bwMode="auto">
          <a:xfrm>
            <a:off x="935038" y="3360427"/>
            <a:ext cx="4762" cy="12271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74" name="Freeform 92"/>
          <p:cNvSpPr>
            <a:spLocks/>
          </p:cNvSpPr>
          <p:nvPr/>
        </p:nvSpPr>
        <p:spPr bwMode="auto">
          <a:xfrm>
            <a:off x="935038" y="3357252"/>
            <a:ext cx="4762" cy="4763"/>
          </a:xfrm>
          <a:custGeom>
            <a:avLst/>
            <a:gdLst>
              <a:gd name="T0" fmla="*/ 2147483646 w 6"/>
              <a:gd name="T1" fmla="*/ 0 h 7"/>
              <a:gd name="T2" fmla="*/ 0 w 6"/>
              <a:gd name="T3" fmla="*/ 0 h 7"/>
              <a:gd name="T4" fmla="*/ 0 w 6"/>
              <a:gd name="T5" fmla="*/ 2147483646 h 7"/>
              <a:gd name="T6" fmla="*/ 2147483646 w 6"/>
              <a:gd name="T7" fmla="*/ 2147483646 h 7"/>
              <a:gd name="T8" fmla="*/ 2147483646 w 6"/>
              <a:gd name="T9" fmla="*/ 2147483646 h 7"/>
              <a:gd name="T10" fmla="*/ 2147483646 w 6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6" y="4"/>
                </a:lnTo>
                <a:lnTo>
                  <a:pt x="3" y="7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5" name="Freeform 94"/>
          <p:cNvSpPr>
            <a:spLocks/>
          </p:cNvSpPr>
          <p:nvPr/>
        </p:nvSpPr>
        <p:spPr bwMode="auto">
          <a:xfrm>
            <a:off x="935038" y="4585977"/>
            <a:ext cx="4762" cy="4763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2147483646 w 6"/>
              <a:gd name="T5" fmla="*/ 2147483646 h 6"/>
              <a:gd name="T6" fmla="*/ 2147483646 w 6"/>
              <a:gd name="T7" fmla="*/ 0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0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6" name="Rectangle 95"/>
          <p:cNvSpPr>
            <a:spLocks noChangeArrowheads="1"/>
          </p:cNvSpPr>
          <p:nvPr/>
        </p:nvSpPr>
        <p:spPr bwMode="auto">
          <a:xfrm>
            <a:off x="2162175" y="3360427"/>
            <a:ext cx="4763" cy="12271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77" name="Freeform 97"/>
          <p:cNvSpPr>
            <a:spLocks/>
          </p:cNvSpPr>
          <p:nvPr/>
        </p:nvSpPr>
        <p:spPr bwMode="auto">
          <a:xfrm>
            <a:off x="2162175" y="3357252"/>
            <a:ext cx="4763" cy="4763"/>
          </a:xfrm>
          <a:custGeom>
            <a:avLst/>
            <a:gdLst>
              <a:gd name="T0" fmla="*/ 2147483646 w 6"/>
              <a:gd name="T1" fmla="*/ 2147483646 h 7"/>
              <a:gd name="T2" fmla="*/ 2147483646 w 6"/>
              <a:gd name="T3" fmla="*/ 0 h 7"/>
              <a:gd name="T4" fmla="*/ 2147483646 w 6"/>
              <a:gd name="T5" fmla="*/ 0 h 7"/>
              <a:gd name="T6" fmla="*/ 2147483646 w 6"/>
              <a:gd name="T7" fmla="*/ 2147483646 h 7"/>
              <a:gd name="T8" fmla="*/ 0 w 6"/>
              <a:gd name="T9" fmla="*/ 2147483646 h 7"/>
              <a:gd name="T10" fmla="*/ 2147483646 w 6"/>
              <a:gd name="T11" fmla="*/ 214748364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6" y="4"/>
                </a:moveTo>
                <a:lnTo>
                  <a:pt x="6" y="0"/>
                </a:lnTo>
                <a:lnTo>
                  <a:pt x="3" y="0"/>
                </a:lnTo>
                <a:lnTo>
                  <a:pt x="3" y="7"/>
                </a:lnTo>
                <a:lnTo>
                  <a:pt x="0" y="4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8" name="Freeform 101"/>
          <p:cNvSpPr>
            <a:spLocks/>
          </p:cNvSpPr>
          <p:nvPr/>
        </p:nvSpPr>
        <p:spPr bwMode="auto">
          <a:xfrm>
            <a:off x="2513013" y="3006415"/>
            <a:ext cx="4762" cy="4762"/>
          </a:xfrm>
          <a:custGeom>
            <a:avLst/>
            <a:gdLst>
              <a:gd name="T0" fmla="*/ 2147483646 w 6"/>
              <a:gd name="T1" fmla="*/ 0 h 6"/>
              <a:gd name="T2" fmla="*/ 0 w 6"/>
              <a:gd name="T3" fmla="*/ 0 h 6"/>
              <a:gd name="T4" fmla="*/ 0 w 6"/>
              <a:gd name="T5" fmla="*/ 2147483646 h 6"/>
              <a:gd name="T6" fmla="*/ 2147483646 w 6"/>
              <a:gd name="T7" fmla="*/ 2147483646 h 6"/>
              <a:gd name="T8" fmla="*/ 2147483646 w 6"/>
              <a:gd name="T9" fmla="*/ 2147483646 h 6"/>
              <a:gd name="T10" fmla="*/ 2147483646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9" name="Freeform 103"/>
          <p:cNvSpPr>
            <a:spLocks/>
          </p:cNvSpPr>
          <p:nvPr/>
        </p:nvSpPr>
        <p:spPr bwMode="auto">
          <a:xfrm>
            <a:off x="2513013" y="3357252"/>
            <a:ext cx="4762" cy="4763"/>
          </a:xfrm>
          <a:custGeom>
            <a:avLst/>
            <a:gdLst>
              <a:gd name="T0" fmla="*/ 0 w 6"/>
              <a:gd name="T1" fmla="*/ 2147483646 h 7"/>
              <a:gd name="T2" fmla="*/ 0 w 6"/>
              <a:gd name="T3" fmla="*/ 2147483646 h 7"/>
              <a:gd name="T4" fmla="*/ 2147483646 w 6"/>
              <a:gd name="T5" fmla="*/ 2147483646 h 7"/>
              <a:gd name="T6" fmla="*/ 2147483646 w 6"/>
              <a:gd name="T7" fmla="*/ 0 h 7"/>
              <a:gd name="T8" fmla="*/ 2147483646 w 6"/>
              <a:gd name="T9" fmla="*/ 2147483646 h 7"/>
              <a:gd name="T10" fmla="*/ 0 w 6"/>
              <a:gd name="T11" fmla="*/ 214748364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0" y="4"/>
                </a:moveTo>
                <a:lnTo>
                  <a:pt x="0" y="7"/>
                </a:lnTo>
                <a:lnTo>
                  <a:pt x="3" y="7"/>
                </a:lnTo>
                <a:lnTo>
                  <a:pt x="3" y="0"/>
                </a:lnTo>
                <a:lnTo>
                  <a:pt x="6" y="4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0" name="Freeform 105"/>
          <p:cNvSpPr>
            <a:spLocks/>
          </p:cNvSpPr>
          <p:nvPr/>
        </p:nvSpPr>
        <p:spPr bwMode="auto">
          <a:xfrm>
            <a:off x="3738563" y="3357252"/>
            <a:ext cx="4762" cy="4763"/>
          </a:xfrm>
          <a:custGeom>
            <a:avLst/>
            <a:gdLst>
              <a:gd name="T0" fmla="*/ 2147483646 w 6"/>
              <a:gd name="T1" fmla="*/ 2147483646 h 7"/>
              <a:gd name="T2" fmla="*/ 2147483646 w 6"/>
              <a:gd name="T3" fmla="*/ 2147483646 h 7"/>
              <a:gd name="T4" fmla="*/ 2147483646 w 6"/>
              <a:gd name="T5" fmla="*/ 2147483646 h 7"/>
              <a:gd name="T6" fmla="*/ 0 w 6"/>
              <a:gd name="T7" fmla="*/ 2147483646 h 7"/>
              <a:gd name="T8" fmla="*/ 2147483646 w 6"/>
              <a:gd name="T9" fmla="*/ 0 h 7"/>
              <a:gd name="T10" fmla="*/ 2147483646 w 6"/>
              <a:gd name="T11" fmla="*/ 214748364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3" y="7"/>
                </a:moveTo>
                <a:lnTo>
                  <a:pt x="6" y="7"/>
                </a:lnTo>
                <a:lnTo>
                  <a:pt x="6" y="4"/>
                </a:lnTo>
                <a:lnTo>
                  <a:pt x="0" y="4"/>
                </a:lnTo>
                <a:lnTo>
                  <a:pt x="3" y="0"/>
                </a:lnTo>
                <a:lnTo>
                  <a:pt x="3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1" name="Freeform 106"/>
          <p:cNvSpPr>
            <a:spLocks/>
          </p:cNvSpPr>
          <p:nvPr/>
        </p:nvSpPr>
        <p:spPr bwMode="auto">
          <a:xfrm>
            <a:off x="3738563" y="3006415"/>
            <a:ext cx="4762" cy="4762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0 h 6"/>
              <a:gd name="T4" fmla="*/ 2147483646 w 6"/>
              <a:gd name="T5" fmla="*/ 0 h 6"/>
              <a:gd name="T6" fmla="*/ 2147483646 w 6"/>
              <a:gd name="T7" fmla="*/ 2147483646 h 6"/>
              <a:gd name="T8" fmla="*/ 0 w 6"/>
              <a:gd name="T9" fmla="*/ 2147483646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6" y="3"/>
                </a:moveTo>
                <a:lnTo>
                  <a:pt x="6" y="0"/>
                </a:lnTo>
                <a:lnTo>
                  <a:pt x="3" y="0"/>
                </a:lnTo>
                <a:lnTo>
                  <a:pt x="3" y="6"/>
                </a:lnTo>
                <a:lnTo>
                  <a:pt x="0" y="3"/>
                </a:lnTo>
                <a:lnTo>
                  <a:pt x="6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2" name="Freeform 107"/>
          <p:cNvSpPr>
            <a:spLocks/>
          </p:cNvSpPr>
          <p:nvPr/>
        </p:nvSpPr>
        <p:spPr bwMode="auto">
          <a:xfrm>
            <a:off x="3521075" y="1823727"/>
            <a:ext cx="922338" cy="311150"/>
          </a:xfrm>
          <a:custGeom>
            <a:avLst/>
            <a:gdLst>
              <a:gd name="T0" fmla="*/ 2147483646 w 1163"/>
              <a:gd name="T1" fmla="*/ 2147483646 h 391"/>
              <a:gd name="T2" fmla="*/ 2147483646 w 1163"/>
              <a:gd name="T3" fmla="*/ 0 h 391"/>
              <a:gd name="T4" fmla="*/ 0 w 1163"/>
              <a:gd name="T5" fmla="*/ 2147483646 h 391"/>
              <a:gd name="T6" fmla="*/ 2147483646 w 1163"/>
              <a:gd name="T7" fmla="*/ 2147483646 h 391"/>
              <a:gd name="T8" fmla="*/ 2147483646 w 1163"/>
              <a:gd name="T9" fmla="*/ 2147483646 h 3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3" h="391">
                <a:moveTo>
                  <a:pt x="1163" y="4"/>
                </a:moveTo>
                <a:lnTo>
                  <a:pt x="1160" y="0"/>
                </a:lnTo>
                <a:lnTo>
                  <a:pt x="0" y="386"/>
                </a:lnTo>
                <a:lnTo>
                  <a:pt x="3" y="391"/>
                </a:lnTo>
                <a:lnTo>
                  <a:pt x="1163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3" name="Rectangle 158"/>
          <p:cNvSpPr>
            <a:spLocks noChangeArrowheads="1"/>
          </p:cNvSpPr>
          <p:nvPr/>
        </p:nvSpPr>
        <p:spPr bwMode="auto">
          <a:xfrm>
            <a:off x="935038" y="3360427"/>
            <a:ext cx="4762" cy="12271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84" name="Freeform 159"/>
          <p:cNvSpPr>
            <a:spLocks/>
          </p:cNvSpPr>
          <p:nvPr/>
        </p:nvSpPr>
        <p:spPr bwMode="auto">
          <a:xfrm>
            <a:off x="935038" y="3357252"/>
            <a:ext cx="4762" cy="4763"/>
          </a:xfrm>
          <a:custGeom>
            <a:avLst/>
            <a:gdLst>
              <a:gd name="T0" fmla="*/ 2147483646 w 6"/>
              <a:gd name="T1" fmla="*/ 0 h 7"/>
              <a:gd name="T2" fmla="*/ 0 w 6"/>
              <a:gd name="T3" fmla="*/ 0 h 7"/>
              <a:gd name="T4" fmla="*/ 0 w 6"/>
              <a:gd name="T5" fmla="*/ 2147483646 h 7"/>
              <a:gd name="T6" fmla="*/ 2147483646 w 6"/>
              <a:gd name="T7" fmla="*/ 2147483646 h 7"/>
              <a:gd name="T8" fmla="*/ 2147483646 w 6"/>
              <a:gd name="T9" fmla="*/ 2147483646 h 7"/>
              <a:gd name="T10" fmla="*/ 2147483646 w 6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6" y="4"/>
                </a:lnTo>
                <a:lnTo>
                  <a:pt x="3" y="7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5" name="Freeform 161"/>
          <p:cNvSpPr>
            <a:spLocks/>
          </p:cNvSpPr>
          <p:nvPr/>
        </p:nvSpPr>
        <p:spPr bwMode="auto">
          <a:xfrm>
            <a:off x="935038" y="4585977"/>
            <a:ext cx="4762" cy="4763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2147483646 w 6"/>
              <a:gd name="T5" fmla="*/ 2147483646 h 6"/>
              <a:gd name="T6" fmla="*/ 2147483646 w 6"/>
              <a:gd name="T7" fmla="*/ 0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0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6" name="Rectangle 162"/>
          <p:cNvSpPr>
            <a:spLocks noChangeArrowheads="1"/>
          </p:cNvSpPr>
          <p:nvPr/>
        </p:nvSpPr>
        <p:spPr bwMode="auto">
          <a:xfrm>
            <a:off x="2162175" y="3360427"/>
            <a:ext cx="4763" cy="12271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87" name="Freeform 164"/>
          <p:cNvSpPr>
            <a:spLocks/>
          </p:cNvSpPr>
          <p:nvPr/>
        </p:nvSpPr>
        <p:spPr bwMode="auto">
          <a:xfrm>
            <a:off x="2162175" y="3357252"/>
            <a:ext cx="4763" cy="4763"/>
          </a:xfrm>
          <a:custGeom>
            <a:avLst/>
            <a:gdLst>
              <a:gd name="T0" fmla="*/ 2147483646 w 6"/>
              <a:gd name="T1" fmla="*/ 2147483646 h 7"/>
              <a:gd name="T2" fmla="*/ 2147483646 w 6"/>
              <a:gd name="T3" fmla="*/ 0 h 7"/>
              <a:gd name="T4" fmla="*/ 2147483646 w 6"/>
              <a:gd name="T5" fmla="*/ 0 h 7"/>
              <a:gd name="T6" fmla="*/ 2147483646 w 6"/>
              <a:gd name="T7" fmla="*/ 2147483646 h 7"/>
              <a:gd name="T8" fmla="*/ 0 w 6"/>
              <a:gd name="T9" fmla="*/ 2147483646 h 7"/>
              <a:gd name="T10" fmla="*/ 2147483646 w 6"/>
              <a:gd name="T11" fmla="*/ 214748364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6" y="4"/>
                </a:moveTo>
                <a:lnTo>
                  <a:pt x="6" y="0"/>
                </a:lnTo>
                <a:lnTo>
                  <a:pt x="3" y="0"/>
                </a:lnTo>
                <a:lnTo>
                  <a:pt x="3" y="7"/>
                </a:lnTo>
                <a:lnTo>
                  <a:pt x="0" y="4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" name="Rectangle 165"/>
          <p:cNvSpPr>
            <a:spLocks noChangeArrowheads="1"/>
          </p:cNvSpPr>
          <p:nvPr/>
        </p:nvSpPr>
        <p:spPr bwMode="auto">
          <a:xfrm>
            <a:off x="4441825" y="3708090"/>
            <a:ext cx="525463" cy="47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89" name="Rectangle 166"/>
          <p:cNvSpPr>
            <a:spLocks noChangeArrowheads="1"/>
          </p:cNvSpPr>
          <p:nvPr/>
        </p:nvSpPr>
        <p:spPr bwMode="auto">
          <a:xfrm>
            <a:off x="4440238" y="3711265"/>
            <a:ext cx="4762" cy="525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90" name="Freeform 167"/>
          <p:cNvSpPr>
            <a:spLocks/>
          </p:cNvSpPr>
          <p:nvPr/>
        </p:nvSpPr>
        <p:spPr bwMode="auto">
          <a:xfrm>
            <a:off x="4440238" y="3708090"/>
            <a:ext cx="4762" cy="4762"/>
          </a:xfrm>
          <a:custGeom>
            <a:avLst/>
            <a:gdLst>
              <a:gd name="T0" fmla="*/ 2147483646 w 6"/>
              <a:gd name="T1" fmla="*/ 0 h 7"/>
              <a:gd name="T2" fmla="*/ 0 w 6"/>
              <a:gd name="T3" fmla="*/ 0 h 7"/>
              <a:gd name="T4" fmla="*/ 0 w 6"/>
              <a:gd name="T5" fmla="*/ 2147483646 h 7"/>
              <a:gd name="T6" fmla="*/ 2147483646 w 6"/>
              <a:gd name="T7" fmla="*/ 2147483646 h 7"/>
              <a:gd name="T8" fmla="*/ 2147483646 w 6"/>
              <a:gd name="T9" fmla="*/ 2147483646 h 7"/>
              <a:gd name="T10" fmla="*/ 2147483646 w 6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lnTo>
                  <a:pt x="3" y="7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91" name="Rectangle 168"/>
          <p:cNvSpPr>
            <a:spLocks noChangeArrowheads="1"/>
          </p:cNvSpPr>
          <p:nvPr/>
        </p:nvSpPr>
        <p:spPr bwMode="auto">
          <a:xfrm>
            <a:off x="4441825" y="4235140"/>
            <a:ext cx="525463" cy="47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92" name="Freeform 169"/>
          <p:cNvSpPr>
            <a:spLocks/>
          </p:cNvSpPr>
          <p:nvPr/>
        </p:nvSpPr>
        <p:spPr bwMode="auto">
          <a:xfrm>
            <a:off x="4440238" y="4235140"/>
            <a:ext cx="4762" cy="4762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2147483646 w 6"/>
              <a:gd name="T5" fmla="*/ 2147483646 h 6"/>
              <a:gd name="T6" fmla="*/ 2147483646 w 6"/>
              <a:gd name="T7" fmla="*/ 0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0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93" name="Rectangle 170"/>
          <p:cNvSpPr>
            <a:spLocks noChangeArrowheads="1"/>
          </p:cNvSpPr>
          <p:nvPr/>
        </p:nvSpPr>
        <p:spPr bwMode="auto">
          <a:xfrm>
            <a:off x="4965700" y="3711265"/>
            <a:ext cx="4763" cy="525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494" name="Freeform 171"/>
          <p:cNvSpPr>
            <a:spLocks/>
          </p:cNvSpPr>
          <p:nvPr/>
        </p:nvSpPr>
        <p:spPr bwMode="auto">
          <a:xfrm>
            <a:off x="4965700" y="4235140"/>
            <a:ext cx="4763" cy="4762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2147483646 h 6"/>
              <a:gd name="T4" fmla="*/ 2147483646 w 6"/>
              <a:gd name="T5" fmla="*/ 2147483646 h 6"/>
              <a:gd name="T6" fmla="*/ 0 w 6"/>
              <a:gd name="T7" fmla="*/ 2147483646 h 6"/>
              <a:gd name="T8" fmla="*/ 2147483646 w 6"/>
              <a:gd name="T9" fmla="*/ 0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6" y="6"/>
                </a:lnTo>
                <a:lnTo>
                  <a:pt x="6" y="3"/>
                </a:lnTo>
                <a:lnTo>
                  <a:pt x="0" y="3"/>
                </a:lnTo>
                <a:lnTo>
                  <a:pt x="3" y="0"/>
                </a:lnTo>
                <a:lnTo>
                  <a:pt x="3" y="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95" name="Freeform 172"/>
          <p:cNvSpPr>
            <a:spLocks/>
          </p:cNvSpPr>
          <p:nvPr/>
        </p:nvSpPr>
        <p:spPr bwMode="auto">
          <a:xfrm>
            <a:off x="4965700" y="3708090"/>
            <a:ext cx="4763" cy="4762"/>
          </a:xfrm>
          <a:custGeom>
            <a:avLst/>
            <a:gdLst>
              <a:gd name="T0" fmla="*/ 2147483646 w 6"/>
              <a:gd name="T1" fmla="*/ 2147483646 h 7"/>
              <a:gd name="T2" fmla="*/ 2147483646 w 6"/>
              <a:gd name="T3" fmla="*/ 0 h 7"/>
              <a:gd name="T4" fmla="*/ 2147483646 w 6"/>
              <a:gd name="T5" fmla="*/ 0 h 7"/>
              <a:gd name="T6" fmla="*/ 2147483646 w 6"/>
              <a:gd name="T7" fmla="*/ 2147483646 h 7"/>
              <a:gd name="T8" fmla="*/ 0 w 6"/>
              <a:gd name="T9" fmla="*/ 2147483646 h 7"/>
              <a:gd name="T10" fmla="*/ 2147483646 w 6"/>
              <a:gd name="T11" fmla="*/ 214748364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6" y="3"/>
                </a:moveTo>
                <a:lnTo>
                  <a:pt x="6" y="0"/>
                </a:lnTo>
                <a:lnTo>
                  <a:pt x="3" y="0"/>
                </a:lnTo>
                <a:lnTo>
                  <a:pt x="3" y="7"/>
                </a:lnTo>
                <a:lnTo>
                  <a:pt x="0" y="3"/>
                </a:lnTo>
                <a:lnTo>
                  <a:pt x="6" y="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96" name="Freeform 175"/>
          <p:cNvSpPr>
            <a:spLocks/>
          </p:cNvSpPr>
          <p:nvPr/>
        </p:nvSpPr>
        <p:spPr bwMode="auto">
          <a:xfrm>
            <a:off x="2513013" y="1779277"/>
            <a:ext cx="4762" cy="4763"/>
          </a:xfrm>
          <a:custGeom>
            <a:avLst/>
            <a:gdLst>
              <a:gd name="T0" fmla="*/ 2147483646 w 6"/>
              <a:gd name="T1" fmla="*/ 0 h 6"/>
              <a:gd name="T2" fmla="*/ 0 w 6"/>
              <a:gd name="T3" fmla="*/ 0 h 6"/>
              <a:gd name="T4" fmla="*/ 0 w 6"/>
              <a:gd name="T5" fmla="*/ 2147483646 h 6"/>
              <a:gd name="T6" fmla="*/ 2147483646 w 6"/>
              <a:gd name="T7" fmla="*/ 2147483646 h 6"/>
              <a:gd name="T8" fmla="*/ 2147483646 w 6"/>
              <a:gd name="T9" fmla="*/ 2147483646 h 6"/>
              <a:gd name="T10" fmla="*/ 2147483646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7" name="Freeform 177"/>
          <p:cNvSpPr>
            <a:spLocks/>
          </p:cNvSpPr>
          <p:nvPr/>
        </p:nvSpPr>
        <p:spPr bwMode="auto">
          <a:xfrm>
            <a:off x="2513013" y="3006415"/>
            <a:ext cx="4762" cy="4762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2147483646 w 6"/>
              <a:gd name="T5" fmla="*/ 2147483646 h 6"/>
              <a:gd name="T6" fmla="*/ 2147483646 w 6"/>
              <a:gd name="T7" fmla="*/ 0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0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8" name="Freeform 179"/>
          <p:cNvSpPr>
            <a:spLocks/>
          </p:cNvSpPr>
          <p:nvPr/>
        </p:nvSpPr>
        <p:spPr bwMode="auto">
          <a:xfrm>
            <a:off x="3738563" y="3006415"/>
            <a:ext cx="4762" cy="4762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2147483646 h 6"/>
              <a:gd name="T4" fmla="*/ 2147483646 w 6"/>
              <a:gd name="T5" fmla="*/ 2147483646 h 6"/>
              <a:gd name="T6" fmla="*/ 0 w 6"/>
              <a:gd name="T7" fmla="*/ 2147483646 h 6"/>
              <a:gd name="T8" fmla="*/ 2147483646 w 6"/>
              <a:gd name="T9" fmla="*/ 0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6" y="6"/>
                </a:lnTo>
                <a:lnTo>
                  <a:pt x="6" y="3"/>
                </a:lnTo>
                <a:lnTo>
                  <a:pt x="0" y="3"/>
                </a:lnTo>
                <a:lnTo>
                  <a:pt x="3" y="0"/>
                </a:lnTo>
                <a:lnTo>
                  <a:pt x="3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9" name="Freeform 180"/>
          <p:cNvSpPr>
            <a:spLocks/>
          </p:cNvSpPr>
          <p:nvPr/>
        </p:nvSpPr>
        <p:spPr bwMode="auto">
          <a:xfrm>
            <a:off x="3738563" y="1779277"/>
            <a:ext cx="4762" cy="4763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0 h 6"/>
              <a:gd name="T4" fmla="*/ 2147483646 w 6"/>
              <a:gd name="T5" fmla="*/ 0 h 6"/>
              <a:gd name="T6" fmla="*/ 2147483646 w 6"/>
              <a:gd name="T7" fmla="*/ 2147483646 h 6"/>
              <a:gd name="T8" fmla="*/ 0 w 6"/>
              <a:gd name="T9" fmla="*/ 2147483646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6" y="3"/>
                </a:moveTo>
                <a:lnTo>
                  <a:pt x="6" y="0"/>
                </a:lnTo>
                <a:lnTo>
                  <a:pt x="3" y="0"/>
                </a:lnTo>
                <a:lnTo>
                  <a:pt x="3" y="6"/>
                </a:lnTo>
                <a:lnTo>
                  <a:pt x="0" y="3"/>
                </a:lnTo>
                <a:lnTo>
                  <a:pt x="6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0" name="Rectangle 181"/>
          <p:cNvSpPr>
            <a:spLocks noChangeArrowheads="1"/>
          </p:cNvSpPr>
          <p:nvPr/>
        </p:nvSpPr>
        <p:spPr bwMode="auto">
          <a:xfrm>
            <a:off x="1287463" y="3708090"/>
            <a:ext cx="525462" cy="47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501" name="Rectangle 182"/>
          <p:cNvSpPr>
            <a:spLocks noChangeArrowheads="1"/>
          </p:cNvSpPr>
          <p:nvPr/>
        </p:nvSpPr>
        <p:spPr bwMode="auto">
          <a:xfrm>
            <a:off x="1285875" y="3711265"/>
            <a:ext cx="4763" cy="525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502" name="Freeform 183"/>
          <p:cNvSpPr>
            <a:spLocks/>
          </p:cNvSpPr>
          <p:nvPr/>
        </p:nvSpPr>
        <p:spPr bwMode="auto">
          <a:xfrm>
            <a:off x="1285875" y="3708090"/>
            <a:ext cx="4763" cy="4762"/>
          </a:xfrm>
          <a:custGeom>
            <a:avLst/>
            <a:gdLst>
              <a:gd name="T0" fmla="*/ 2147483646 w 6"/>
              <a:gd name="T1" fmla="*/ 0 h 7"/>
              <a:gd name="T2" fmla="*/ 0 w 6"/>
              <a:gd name="T3" fmla="*/ 0 h 7"/>
              <a:gd name="T4" fmla="*/ 0 w 6"/>
              <a:gd name="T5" fmla="*/ 2147483646 h 7"/>
              <a:gd name="T6" fmla="*/ 2147483646 w 6"/>
              <a:gd name="T7" fmla="*/ 2147483646 h 7"/>
              <a:gd name="T8" fmla="*/ 2147483646 w 6"/>
              <a:gd name="T9" fmla="*/ 2147483646 h 7"/>
              <a:gd name="T10" fmla="*/ 2147483646 w 6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lnTo>
                  <a:pt x="3" y="7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03" name="Rectangle 184"/>
          <p:cNvSpPr>
            <a:spLocks noChangeArrowheads="1"/>
          </p:cNvSpPr>
          <p:nvPr/>
        </p:nvSpPr>
        <p:spPr bwMode="auto">
          <a:xfrm>
            <a:off x="1287463" y="4235140"/>
            <a:ext cx="525462" cy="47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504" name="Freeform 185"/>
          <p:cNvSpPr>
            <a:spLocks/>
          </p:cNvSpPr>
          <p:nvPr/>
        </p:nvSpPr>
        <p:spPr bwMode="auto">
          <a:xfrm>
            <a:off x="1285875" y="4235140"/>
            <a:ext cx="4763" cy="4762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2147483646 w 6"/>
              <a:gd name="T5" fmla="*/ 2147483646 h 6"/>
              <a:gd name="T6" fmla="*/ 2147483646 w 6"/>
              <a:gd name="T7" fmla="*/ 0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0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05" name="Rectangle 186"/>
          <p:cNvSpPr>
            <a:spLocks noChangeArrowheads="1"/>
          </p:cNvSpPr>
          <p:nvPr/>
        </p:nvSpPr>
        <p:spPr bwMode="auto">
          <a:xfrm>
            <a:off x="1811338" y="3711265"/>
            <a:ext cx="4762" cy="525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506" name="Freeform 187"/>
          <p:cNvSpPr>
            <a:spLocks/>
          </p:cNvSpPr>
          <p:nvPr/>
        </p:nvSpPr>
        <p:spPr bwMode="auto">
          <a:xfrm>
            <a:off x="1811338" y="4235140"/>
            <a:ext cx="4762" cy="4762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2147483646 h 6"/>
              <a:gd name="T4" fmla="*/ 2147483646 w 6"/>
              <a:gd name="T5" fmla="*/ 2147483646 h 6"/>
              <a:gd name="T6" fmla="*/ 0 w 6"/>
              <a:gd name="T7" fmla="*/ 2147483646 h 6"/>
              <a:gd name="T8" fmla="*/ 2147483646 w 6"/>
              <a:gd name="T9" fmla="*/ 0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6" y="6"/>
                </a:lnTo>
                <a:lnTo>
                  <a:pt x="6" y="3"/>
                </a:lnTo>
                <a:lnTo>
                  <a:pt x="0" y="3"/>
                </a:lnTo>
                <a:lnTo>
                  <a:pt x="3" y="0"/>
                </a:lnTo>
                <a:lnTo>
                  <a:pt x="3" y="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07" name="Freeform 188"/>
          <p:cNvSpPr>
            <a:spLocks/>
          </p:cNvSpPr>
          <p:nvPr/>
        </p:nvSpPr>
        <p:spPr bwMode="auto">
          <a:xfrm>
            <a:off x="1811338" y="3708090"/>
            <a:ext cx="4762" cy="4762"/>
          </a:xfrm>
          <a:custGeom>
            <a:avLst/>
            <a:gdLst>
              <a:gd name="T0" fmla="*/ 2147483646 w 6"/>
              <a:gd name="T1" fmla="*/ 2147483646 h 7"/>
              <a:gd name="T2" fmla="*/ 2147483646 w 6"/>
              <a:gd name="T3" fmla="*/ 0 h 7"/>
              <a:gd name="T4" fmla="*/ 2147483646 w 6"/>
              <a:gd name="T5" fmla="*/ 0 h 7"/>
              <a:gd name="T6" fmla="*/ 2147483646 w 6"/>
              <a:gd name="T7" fmla="*/ 2147483646 h 7"/>
              <a:gd name="T8" fmla="*/ 0 w 6"/>
              <a:gd name="T9" fmla="*/ 2147483646 h 7"/>
              <a:gd name="T10" fmla="*/ 2147483646 w 6"/>
              <a:gd name="T11" fmla="*/ 214748364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6" y="3"/>
                </a:moveTo>
                <a:lnTo>
                  <a:pt x="6" y="0"/>
                </a:lnTo>
                <a:lnTo>
                  <a:pt x="3" y="0"/>
                </a:lnTo>
                <a:lnTo>
                  <a:pt x="3" y="7"/>
                </a:lnTo>
                <a:lnTo>
                  <a:pt x="0" y="3"/>
                </a:lnTo>
                <a:lnTo>
                  <a:pt x="6" y="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08" name="Rectangle 189"/>
          <p:cNvSpPr>
            <a:spLocks noChangeArrowheads="1"/>
          </p:cNvSpPr>
          <p:nvPr/>
        </p:nvSpPr>
        <p:spPr bwMode="auto">
          <a:xfrm>
            <a:off x="2865438" y="5287652"/>
            <a:ext cx="525462" cy="47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509" name="Rectangle 190"/>
          <p:cNvSpPr>
            <a:spLocks noChangeArrowheads="1"/>
          </p:cNvSpPr>
          <p:nvPr/>
        </p:nvSpPr>
        <p:spPr bwMode="auto">
          <a:xfrm>
            <a:off x="2863850" y="5289240"/>
            <a:ext cx="4763" cy="5270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510" name="Freeform 191"/>
          <p:cNvSpPr>
            <a:spLocks/>
          </p:cNvSpPr>
          <p:nvPr/>
        </p:nvSpPr>
        <p:spPr bwMode="auto">
          <a:xfrm>
            <a:off x="2863850" y="5287652"/>
            <a:ext cx="4763" cy="4763"/>
          </a:xfrm>
          <a:custGeom>
            <a:avLst/>
            <a:gdLst>
              <a:gd name="T0" fmla="*/ 2147483646 w 6"/>
              <a:gd name="T1" fmla="*/ 0 h 6"/>
              <a:gd name="T2" fmla="*/ 0 w 6"/>
              <a:gd name="T3" fmla="*/ 0 h 6"/>
              <a:gd name="T4" fmla="*/ 0 w 6"/>
              <a:gd name="T5" fmla="*/ 2147483646 h 6"/>
              <a:gd name="T6" fmla="*/ 2147483646 w 6"/>
              <a:gd name="T7" fmla="*/ 2147483646 h 6"/>
              <a:gd name="T8" fmla="*/ 2147483646 w 6"/>
              <a:gd name="T9" fmla="*/ 2147483646 h 6"/>
              <a:gd name="T10" fmla="*/ 2147483646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1" name="Rectangle 192"/>
          <p:cNvSpPr>
            <a:spLocks noChangeArrowheads="1"/>
          </p:cNvSpPr>
          <p:nvPr/>
        </p:nvSpPr>
        <p:spPr bwMode="auto">
          <a:xfrm>
            <a:off x="2865438" y="5813115"/>
            <a:ext cx="525462" cy="47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512" name="Freeform 193"/>
          <p:cNvSpPr>
            <a:spLocks/>
          </p:cNvSpPr>
          <p:nvPr/>
        </p:nvSpPr>
        <p:spPr bwMode="auto">
          <a:xfrm>
            <a:off x="2863850" y="5813115"/>
            <a:ext cx="4763" cy="4762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2147483646 w 6"/>
              <a:gd name="T5" fmla="*/ 2147483646 h 6"/>
              <a:gd name="T6" fmla="*/ 2147483646 w 6"/>
              <a:gd name="T7" fmla="*/ 0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0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3" name="Rectangle 194"/>
          <p:cNvSpPr>
            <a:spLocks noChangeArrowheads="1"/>
          </p:cNvSpPr>
          <p:nvPr/>
        </p:nvSpPr>
        <p:spPr bwMode="auto">
          <a:xfrm>
            <a:off x="3387725" y="5289240"/>
            <a:ext cx="4763" cy="5270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514" name="Freeform 195"/>
          <p:cNvSpPr>
            <a:spLocks/>
          </p:cNvSpPr>
          <p:nvPr/>
        </p:nvSpPr>
        <p:spPr bwMode="auto">
          <a:xfrm>
            <a:off x="3387725" y="5813115"/>
            <a:ext cx="4763" cy="4762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2147483646 h 6"/>
              <a:gd name="T4" fmla="*/ 2147483646 w 6"/>
              <a:gd name="T5" fmla="*/ 2147483646 h 6"/>
              <a:gd name="T6" fmla="*/ 0 w 6"/>
              <a:gd name="T7" fmla="*/ 2147483646 h 6"/>
              <a:gd name="T8" fmla="*/ 2147483646 w 6"/>
              <a:gd name="T9" fmla="*/ 0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6" y="6"/>
                </a:lnTo>
                <a:lnTo>
                  <a:pt x="6" y="3"/>
                </a:lnTo>
                <a:lnTo>
                  <a:pt x="0" y="3"/>
                </a:lnTo>
                <a:lnTo>
                  <a:pt x="3" y="0"/>
                </a:lnTo>
                <a:lnTo>
                  <a:pt x="3" y="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5" name="Freeform 196"/>
          <p:cNvSpPr>
            <a:spLocks/>
          </p:cNvSpPr>
          <p:nvPr/>
        </p:nvSpPr>
        <p:spPr bwMode="auto">
          <a:xfrm>
            <a:off x="3387725" y="5287652"/>
            <a:ext cx="4763" cy="4763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0 h 6"/>
              <a:gd name="T4" fmla="*/ 2147483646 w 6"/>
              <a:gd name="T5" fmla="*/ 0 h 6"/>
              <a:gd name="T6" fmla="*/ 2147483646 w 6"/>
              <a:gd name="T7" fmla="*/ 2147483646 h 6"/>
              <a:gd name="T8" fmla="*/ 0 w 6"/>
              <a:gd name="T9" fmla="*/ 2147483646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6" y="3"/>
                </a:moveTo>
                <a:lnTo>
                  <a:pt x="6" y="0"/>
                </a:lnTo>
                <a:lnTo>
                  <a:pt x="3" y="0"/>
                </a:lnTo>
                <a:lnTo>
                  <a:pt x="3" y="6"/>
                </a:lnTo>
                <a:lnTo>
                  <a:pt x="0" y="3"/>
                </a:lnTo>
                <a:lnTo>
                  <a:pt x="6" y="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6" name="Rectangle 197"/>
          <p:cNvSpPr>
            <a:spLocks noChangeArrowheads="1"/>
          </p:cNvSpPr>
          <p:nvPr/>
        </p:nvSpPr>
        <p:spPr bwMode="auto">
          <a:xfrm>
            <a:off x="2514600" y="4936815"/>
            <a:ext cx="1225550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517" name="Freeform 199"/>
          <p:cNvSpPr>
            <a:spLocks/>
          </p:cNvSpPr>
          <p:nvPr/>
        </p:nvSpPr>
        <p:spPr bwMode="auto">
          <a:xfrm>
            <a:off x="2513013" y="4936815"/>
            <a:ext cx="4762" cy="4762"/>
          </a:xfrm>
          <a:custGeom>
            <a:avLst/>
            <a:gdLst>
              <a:gd name="T0" fmla="*/ 2147483646 w 6"/>
              <a:gd name="T1" fmla="*/ 0 h 6"/>
              <a:gd name="T2" fmla="*/ 0 w 6"/>
              <a:gd name="T3" fmla="*/ 0 h 6"/>
              <a:gd name="T4" fmla="*/ 0 w 6"/>
              <a:gd name="T5" fmla="*/ 2147483646 h 6"/>
              <a:gd name="T6" fmla="*/ 2147483646 w 6"/>
              <a:gd name="T7" fmla="*/ 2147483646 h 6"/>
              <a:gd name="T8" fmla="*/ 2147483646 w 6"/>
              <a:gd name="T9" fmla="*/ 2147483646 h 6"/>
              <a:gd name="T10" fmla="*/ 2147483646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8" name="Rectangle 200"/>
          <p:cNvSpPr>
            <a:spLocks noChangeArrowheads="1"/>
          </p:cNvSpPr>
          <p:nvPr/>
        </p:nvSpPr>
        <p:spPr bwMode="auto">
          <a:xfrm>
            <a:off x="2514600" y="6163952"/>
            <a:ext cx="1225550" cy="47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519" name="Freeform 201"/>
          <p:cNvSpPr>
            <a:spLocks/>
          </p:cNvSpPr>
          <p:nvPr/>
        </p:nvSpPr>
        <p:spPr bwMode="auto">
          <a:xfrm>
            <a:off x="2513013" y="6163952"/>
            <a:ext cx="4762" cy="4763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2147483646 w 6"/>
              <a:gd name="T5" fmla="*/ 2147483646 h 6"/>
              <a:gd name="T6" fmla="*/ 2147483646 w 6"/>
              <a:gd name="T7" fmla="*/ 0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0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0" name="Rectangle 202"/>
          <p:cNvSpPr>
            <a:spLocks noChangeArrowheads="1"/>
          </p:cNvSpPr>
          <p:nvPr/>
        </p:nvSpPr>
        <p:spPr bwMode="auto">
          <a:xfrm>
            <a:off x="3738563" y="4938402"/>
            <a:ext cx="4762" cy="12287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521" name="Freeform 203"/>
          <p:cNvSpPr>
            <a:spLocks/>
          </p:cNvSpPr>
          <p:nvPr/>
        </p:nvSpPr>
        <p:spPr bwMode="auto">
          <a:xfrm>
            <a:off x="3738563" y="6163952"/>
            <a:ext cx="4762" cy="4763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2147483646 h 6"/>
              <a:gd name="T4" fmla="*/ 2147483646 w 6"/>
              <a:gd name="T5" fmla="*/ 2147483646 h 6"/>
              <a:gd name="T6" fmla="*/ 0 w 6"/>
              <a:gd name="T7" fmla="*/ 2147483646 h 6"/>
              <a:gd name="T8" fmla="*/ 2147483646 w 6"/>
              <a:gd name="T9" fmla="*/ 0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6" y="6"/>
                </a:lnTo>
                <a:lnTo>
                  <a:pt x="6" y="3"/>
                </a:lnTo>
                <a:lnTo>
                  <a:pt x="0" y="3"/>
                </a:lnTo>
                <a:lnTo>
                  <a:pt x="3" y="0"/>
                </a:lnTo>
                <a:lnTo>
                  <a:pt x="3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2" name="Freeform 204"/>
          <p:cNvSpPr>
            <a:spLocks/>
          </p:cNvSpPr>
          <p:nvPr/>
        </p:nvSpPr>
        <p:spPr bwMode="auto">
          <a:xfrm>
            <a:off x="3738563" y="4936815"/>
            <a:ext cx="4762" cy="4762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0 h 6"/>
              <a:gd name="T4" fmla="*/ 2147483646 w 6"/>
              <a:gd name="T5" fmla="*/ 0 h 6"/>
              <a:gd name="T6" fmla="*/ 2147483646 w 6"/>
              <a:gd name="T7" fmla="*/ 2147483646 h 6"/>
              <a:gd name="T8" fmla="*/ 0 w 6"/>
              <a:gd name="T9" fmla="*/ 2147483646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6" y="3"/>
                </a:moveTo>
                <a:lnTo>
                  <a:pt x="6" y="0"/>
                </a:lnTo>
                <a:lnTo>
                  <a:pt x="3" y="0"/>
                </a:lnTo>
                <a:lnTo>
                  <a:pt x="3" y="6"/>
                </a:lnTo>
                <a:lnTo>
                  <a:pt x="0" y="3"/>
                </a:lnTo>
                <a:lnTo>
                  <a:pt x="6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3" name="Freeform 207"/>
          <p:cNvSpPr>
            <a:spLocks/>
          </p:cNvSpPr>
          <p:nvPr/>
        </p:nvSpPr>
        <p:spPr bwMode="auto">
          <a:xfrm>
            <a:off x="4089400" y="3357252"/>
            <a:ext cx="4763" cy="4763"/>
          </a:xfrm>
          <a:custGeom>
            <a:avLst/>
            <a:gdLst>
              <a:gd name="T0" fmla="*/ 2147483646 w 6"/>
              <a:gd name="T1" fmla="*/ 0 h 7"/>
              <a:gd name="T2" fmla="*/ 0 w 6"/>
              <a:gd name="T3" fmla="*/ 0 h 7"/>
              <a:gd name="T4" fmla="*/ 0 w 6"/>
              <a:gd name="T5" fmla="*/ 2147483646 h 7"/>
              <a:gd name="T6" fmla="*/ 2147483646 w 6"/>
              <a:gd name="T7" fmla="*/ 2147483646 h 7"/>
              <a:gd name="T8" fmla="*/ 2147483646 w 6"/>
              <a:gd name="T9" fmla="*/ 2147483646 h 7"/>
              <a:gd name="T10" fmla="*/ 2147483646 w 6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6" y="4"/>
                </a:lnTo>
                <a:lnTo>
                  <a:pt x="3" y="7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4" name="Freeform 209"/>
          <p:cNvSpPr>
            <a:spLocks/>
          </p:cNvSpPr>
          <p:nvPr/>
        </p:nvSpPr>
        <p:spPr bwMode="auto">
          <a:xfrm>
            <a:off x="4089400" y="4585977"/>
            <a:ext cx="4763" cy="4763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2147483646 w 6"/>
              <a:gd name="T5" fmla="*/ 2147483646 h 6"/>
              <a:gd name="T6" fmla="*/ 2147483646 w 6"/>
              <a:gd name="T7" fmla="*/ 0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0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5" name="Rectangle 211"/>
          <p:cNvSpPr>
            <a:spLocks noChangeArrowheads="1"/>
          </p:cNvSpPr>
          <p:nvPr/>
        </p:nvSpPr>
        <p:spPr bwMode="auto">
          <a:xfrm>
            <a:off x="5316538" y="3360427"/>
            <a:ext cx="4762" cy="12271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526" name="Freeform 212"/>
          <p:cNvSpPr>
            <a:spLocks/>
          </p:cNvSpPr>
          <p:nvPr/>
        </p:nvSpPr>
        <p:spPr bwMode="auto">
          <a:xfrm>
            <a:off x="5316538" y="4585977"/>
            <a:ext cx="4762" cy="4763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2147483646 h 6"/>
              <a:gd name="T4" fmla="*/ 2147483646 w 6"/>
              <a:gd name="T5" fmla="*/ 2147483646 h 6"/>
              <a:gd name="T6" fmla="*/ 0 w 6"/>
              <a:gd name="T7" fmla="*/ 2147483646 h 6"/>
              <a:gd name="T8" fmla="*/ 2147483646 w 6"/>
              <a:gd name="T9" fmla="*/ 0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6" y="6"/>
                </a:lnTo>
                <a:lnTo>
                  <a:pt x="6" y="3"/>
                </a:lnTo>
                <a:lnTo>
                  <a:pt x="0" y="3"/>
                </a:lnTo>
                <a:lnTo>
                  <a:pt x="3" y="0"/>
                </a:lnTo>
                <a:lnTo>
                  <a:pt x="3" y="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27" name="Freeform 213"/>
          <p:cNvSpPr>
            <a:spLocks/>
          </p:cNvSpPr>
          <p:nvPr/>
        </p:nvSpPr>
        <p:spPr bwMode="auto">
          <a:xfrm>
            <a:off x="5316538" y="3357252"/>
            <a:ext cx="4762" cy="4763"/>
          </a:xfrm>
          <a:custGeom>
            <a:avLst/>
            <a:gdLst>
              <a:gd name="T0" fmla="*/ 2147483646 w 6"/>
              <a:gd name="T1" fmla="*/ 2147483646 h 7"/>
              <a:gd name="T2" fmla="*/ 2147483646 w 6"/>
              <a:gd name="T3" fmla="*/ 0 h 7"/>
              <a:gd name="T4" fmla="*/ 2147483646 w 6"/>
              <a:gd name="T5" fmla="*/ 0 h 7"/>
              <a:gd name="T6" fmla="*/ 2147483646 w 6"/>
              <a:gd name="T7" fmla="*/ 2147483646 h 7"/>
              <a:gd name="T8" fmla="*/ 0 w 6"/>
              <a:gd name="T9" fmla="*/ 2147483646 h 7"/>
              <a:gd name="T10" fmla="*/ 2147483646 w 6"/>
              <a:gd name="T11" fmla="*/ 214748364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6" y="4"/>
                </a:moveTo>
                <a:lnTo>
                  <a:pt x="6" y="0"/>
                </a:lnTo>
                <a:lnTo>
                  <a:pt x="3" y="0"/>
                </a:lnTo>
                <a:lnTo>
                  <a:pt x="3" y="7"/>
                </a:lnTo>
                <a:lnTo>
                  <a:pt x="0" y="4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28" name="Rectangle 214"/>
          <p:cNvSpPr>
            <a:spLocks noChangeArrowheads="1"/>
          </p:cNvSpPr>
          <p:nvPr/>
        </p:nvSpPr>
        <p:spPr bwMode="auto">
          <a:xfrm>
            <a:off x="2865438" y="2085665"/>
            <a:ext cx="525462" cy="47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529" name="Rectangle 215"/>
          <p:cNvSpPr>
            <a:spLocks noChangeArrowheads="1"/>
          </p:cNvSpPr>
          <p:nvPr/>
        </p:nvSpPr>
        <p:spPr bwMode="auto">
          <a:xfrm>
            <a:off x="2863850" y="2088840"/>
            <a:ext cx="4763" cy="525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530" name="Freeform 216"/>
          <p:cNvSpPr>
            <a:spLocks/>
          </p:cNvSpPr>
          <p:nvPr/>
        </p:nvSpPr>
        <p:spPr bwMode="auto">
          <a:xfrm>
            <a:off x="2863850" y="2085665"/>
            <a:ext cx="4763" cy="4762"/>
          </a:xfrm>
          <a:custGeom>
            <a:avLst/>
            <a:gdLst>
              <a:gd name="T0" fmla="*/ 2147483646 w 6"/>
              <a:gd name="T1" fmla="*/ 0 h 7"/>
              <a:gd name="T2" fmla="*/ 0 w 6"/>
              <a:gd name="T3" fmla="*/ 0 h 7"/>
              <a:gd name="T4" fmla="*/ 0 w 6"/>
              <a:gd name="T5" fmla="*/ 2147483646 h 7"/>
              <a:gd name="T6" fmla="*/ 2147483646 w 6"/>
              <a:gd name="T7" fmla="*/ 2147483646 h 7"/>
              <a:gd name="T8" fmla="*/ 2147483646 w 6"/>
              <a:gd name="T9" fmla="*/ 2147483646 h 7"/>
              <a:gd name="T10" fmla="*/ 2147483646 w 6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6" y="4"/>
                </a:lnTo>
                <a:lnTo>
                  <a:pt x="3" y="7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31" name="Rectangle 217"/>
          <p:cNvSpPr>
            <a:spLocks noChangeArrowheads="1"/>
          </p:cNvSpPr>
          <p:nvPr/>
        </p:nvSpPr>
        <p:spPr bwMode="auto">
          <a:xfrm>
            <a:off x="2865438" y="2612715"/>
            <a:ext cx="525462" cy="47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532" name="Freeform 218"/>
          <p:cNvSpPr>
            <a:spLocks/>
          </p:cNvSpPr>
          <p:nvPr/>
        </p:nvSpPr>
        <p:spPr bwMode="auto">
          <a:xfrm>
            <a:off x="2863850" y="2612715"/>
            <a:ext cx="4763" cy="4762"/>
          </a:xfrm>
          <a:custGeom>
            <a:avLst/>
            <a:gdLst>
              <a:gd name="T0" fmla="*/ 0 w 6"/>
              <a:gd name="T1" fmla="*/ 2147483646 h 7"/>
              <a:gd name="T2" fmla="*/ 0 w 6"/>
              <a:gd name="T3" fmla="*/ 2147483646 h 7"/>
              <a:gd name="T4" fmla="*/ 2147483646 w 6"/>
              <a:gd name="T5" fmla="*/ 2147483646 h 7"/>
              <a:gd name="T6" fmla="*/ 2147483646 w 6"/>
              <a:gd name="T7" fmla="*/ 0 h 7"/>
              <a:gd name="T8" fmla="*/ 2147483646 w 6"/>
              <a:gd name="T9" fmla="*/ 2147483646 h 7"/>
              <a:gd name="T10" fmla="*/ 0 w 6"/>
              <a:gd name="T11" fmla="*/ 214748364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0" y="3"/>
                </a:moveTo>
                <a:lnTo>
                  <a:pt x="0" y="7"/>
                </a:lnTo>
                <a:lnTo>
                  <a:pt x="3" y="7"/>
                </a:lnTo>
                <a:lnTo>
                  <a:pt x="3" y="0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33" name="Rectangle 219"/>
          <p:cNvSpPr>
            <a:spLocks noChangeArrowheads="1"/>
          </p:cNvSpPr>
          <p:nvPr/>
        </p:nvSpPr>
        <p:spPr bwMode="auto">
          <a:xfrm>
            <a:off x="3387725" y="2088840"/>
            <a:ext cx="4763" cy="525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534" name="Freeform 220"/>
          <p:cNvSpPr>
            <a:spLocks/>
          </p:cNvSpPr>
          <p:nvPr/>
        </p:nvSpPr>
        <p:spPr bwMode="auto">
          <a:xfrm>
            <a:off x="3387725" y="2612715"/>
            <a:ext cx="4763" cy="4762"/>
          </a:xfrm>
          <a:custGeom>
            <a:avLst/>
            <a:gdLst>
              <a:gd name="T0" fmla="*/ 2147483646 w 6"/>
              <a:gd name="T1" fmla="*/ 2147483646 h 7"/>
              <a:gd name="T2" fmla="*/ 2147483646 w 6"/>
              <a:gd name="T3" fmla="*/ 2147483646 h 7"/>
              <a:gd name="T4" fmla="*/ 2147483646 w 6"/>
              <a:gd name="T5" fmla="*/ 2147483646 h 7"/>
              <a:gd name="T6" fmla="*/ 0 w 6"/>
              <a:gd name="T7" fmla="*/ 2147483646 h 7"/>
              <a:gd name="T8" fmla="*/ 2147483646 w 6"/>
              <a:gd name="T9" fmla="*/ 0 h 7"/>
              <a:gd name="T10" fmla="*/ 2147483646 w 6"/>
              <a:gd name="T11" fmla="*/ 214748364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3" y="7"/>
                </a:moveTo>
                <a:lnTo>
                  <a:pt x="6" y="7"/>
                </a:lnTo>
                <a:lnTo>
                  <a:pt x="6" y="3"/>
                </a:lnTo>
                <a:lnTo>
                  <a:pt x="0" y="3"/>
                </a:lnTo>
                <a:lnTo>
                  <a:pt x="3" y="0"/>
                </a:lnTo>
                <a:lnTo>
                  <a:pt x="3" y="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35" name="Freeform 221"/>
          <p:cNvSpPr>
            <a:spLocks/>
          </p:cNvSpPr>
          <p:nvPr/>
        </p:nvSpPr>
        <p:spPr bwMode="auto">
          <a:xfrm>
            <a:off x="3387725" y="2085665"/>
            <a:ext cx="4763" cy="4762"/>
          </a:xfrm>
          <a:custGeom>
            <a:avLst/>
            <a:gdLst>
              <a:gd name="T0" fmla="*/ 2147483646 w 6"/>
              <a:gd name="T1" fmla="*/ 2147483646 h 7"/>
              <a:gd name="T2" fmla="*/ 2147483646 w 6"/>
              <a:gd name="T3" fmla="*/ 0 h 7"/>
              <a:gd name="T4" fmla="*/ 2147483646 w 6"/>
              <a:gd name="T5" fmla="*/ 0 h 7"/>
              <a:gd name="T6" fmla="*/ 2147483646 w 6"/>
              <a:gd name="T7" fmla="*/ 2147483646 h 7"/>
              <a:gd name="T8" fmla="*/ 0 w 6"/>
              <a:gd name="T9" fmla="*/ 2147483646 h 7"/>
              <a:gd name="T10" fmla="*/ 2147483646 w 6"/>
              <a:gd name="T11" fmla="*/ 214748364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6" y="4"/>
                </a:moveTo>
                <a:lnTo>
                  <a:pt x="6" y="0"/>
                </a:lnTo>
                <a:lnTo>
                  <a:pt x="3" y="0"/>
                </a:lnTo>
                <a:lnTo>
                  <a:pt x="3" y="7"/>
                </a:lnTo>
                <a:lnTo>
                  <a:pt x="0" y="4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36" name="Rectangle 222"/>
          <p:cNvSpPr>
            <a:spLocks noChangeArrowheads="1"/>
          </p:cNvSpPr>
          <p:nvPr/>
        </p:nvSpPr>
        <p:spPr bwMode="auto">
          <a:xfrm>
            <a:off x="60325" y="2177740"/>
            <a:ext cx="1158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M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37" name="Rectangle 223"/>
          <p:cNvSpPr>
            <a:spLocks noChangeArrowheads="1"/>
          </p:cNvSpPr>
          <p:nvPr/>
        </p:nvSpPr>
        <p:spPr bwMode="auto">
          <a:xfrm>
            <a:off x="177800" y="2177740"/>
            <a:ext cx="936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E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38" name="Rectangle 224"/>
          <p:cNvSpPr>
            <a:spLocks noChangeArrowheads="1"/>
          </p:cNvSpPr>
          <p:nvPr/>
        </p:nvSpPr>
        <p:spPr bwMode="auto">
          <a:xfrm>
            <a:off x="269875" y="2177740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T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39" name="Rectangle 225"/>
          <p:cNvSpPr>
            <a:spLocks noChangeArrowheads="1"/>
          </p:cNvSpPr>
          <p:nvPr/>
        </p:nvSpPr>
        <p:spPr bwMode="auto">
          <a:xfrm>
            <a:off x="346075" y="2177740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40" name="Rectangle 226"/>
          <p:cNvSpPr>
            <a:spLocks noChangeArrowheads="1"/>
          </p:cNvSpPr>
          <p:nvPr/>
        </p:nvSpPr>
        <p:spPr bwMode="auto">
          <a:xfrm>
            <a:off x="447675" y="2177740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L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41" name="Rectangle 227"/>
          <p:cNvSpPr>
            <a:spLocks noChangeArrowheads="1"/>
          </p:cNvSpPr>
          <p:nvPr/>
        </p:nvSpPr>
        <p:spPr bwMode="auto">
          <a:xfrm>
            <a:off x="534988" y="217774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42" name="Rectangle 228"/>
          <p:cNvSpPr>
            <a:spLocks noChangeArrowheads="1"/>
          </p:cNvSpPr>
          <p:nvPr/>
        </p:nvSpPr>
        <p:spPr bwMode="auto">
          <a:xfrm>
            <a:off x="4530725" y="1782452"/>
            <a:ext cx="1158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M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43" name="Rectangle 229"/>
          <p:cNvSpPr>
            <a:spLocks noChangeArrowheads="1"/>
          </p:cNvSpPr>
          <p:nvPr/>
        </p:nvSpPr>
        <p:spPr bwMode="auto">
          <a:xfrm>
            <a:off x="4648200" y="1782452"/>
            <a:ext cx="936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E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44" name="Rectangle 230"/>
          <p:cNvSpPr>
            <a:spLocks noChangeArrowheads="1"/>
          </p:cNvSpPr>
          <p:nvPr/>
        </p:nvSpPr>
        <p:spPr bwMode="auto">
          <a:xfrm>
            <a:off x="4740275" y="1782452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T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45" name="Rectangle 231"/>
          <p:cNvSpPr>
            <a:spLocks noChangeArrowheads="1"/>
          </p:cNvSpPr>
          <p:nvPr/>
        </p:nvSpPr>
        <p:spPr bwMode="auto">
          <a:xfrm>
            <a:off x="4816475" y="1782452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46" name="Rectangle 232"/>
          <p:cNvSpPr>
            <a:spLocks noChangeArrowheads="1"/>
          </p:cNvSpPr>
          <p:nvPr/>
        </p:nvSpPr>
        <p:spPr bwMode="auto">
          <a:xfrm>
            <a:off x="4918075" y="1782452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L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47" name="Rectangle 233"/>
          <p:cNvSpPr>
            <a:spLocks noChangeArrowheads="1"/>
          </p:cNvSpPr>
          <p:nvPr/>
        </p:nvSpPr>
        <p:spPr bwMode="auto">
          <a:xfrm>
            <a:off x="5003800" y="1782452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48" name="Rectangle 234"/>
          <p:cNvSpPr>
            <a:spLocks noChangeArrowheads="1"/>
          </p:cNvSpPr>
          <p:nvPr/>
        </p:nvSpPr>
        <p:spPr bwMode="auto">
          <a:xfrm>
            <a:off x="4794250" y="2879415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49" name="Rectangle 235"/>
          <p:cNvSpPr>
            <a:spLocks noChangeArrowheads="1"/>
          </p:cNvSpPr>
          <p:nvPr/>
        </p:nvSpPr>
        <p:spPr bwMode="auto">
          <a:xfrm>
            <a:off x="4894263" y="2879415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N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50" name="Rectangle 236"/>
          <p:cNvSpPr>
            <a:spLocks noChangeArrowheads="1"/>
          </p:cNvSpPr>
          <p:nvPr/>
        </p:nvSpPr>
        <p:spPr bwMode="auto">
          <a:xfrm>
            <a:off x="4995863" y="2879415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T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51" name="Rectangle 237"/>
          <p:cNvSpPr>
            <a:spLocks noChangeArrowheads="1"/>
          </p:cNvSpPr>
          <p:nvPr/>
        </p:nvSpPr>
        <p:spPr bwMode="auto">
          <a:xfrm>
            <a:off x="5081588" y="2879415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I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52" name="Rectangle 238"/>
          <p:cNvSpPr>
            <a:spLocks noChangeArrowheads="1"/>
          </p:cNvSpPr>
          <p:nvPr/>
        </p:nvSpPr>
        <p:spPr bwMode="auto">
          <a:xfrm>
            <a:off x="5119688" y="2879415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53" name="Rectangle 239"/>
          <p:cNvSpPr>
            <a:spLocks noChangeArrowheads="1"/>
          </p:cNvSpPr>
          <p:nvPr/>
        </p:nvSpPr>
        <p:spPr bwMode="auto">
          <a:xfrm>
            <a:off x="5207000" y="2879415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54" name="Rectangle 240"/>
          <p:cNvSpPr>
            <a:spLocks noChangeArrowheads="1"/>
          </p:cNvSpPr>
          <p:nvPr/>
        </p:nvSpPr>
        <p:spPr bwMode="auto">
          <a:xfrm>
            <a:off x="5307013" y="2879415"/>
            <a:ext cx="93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S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55" name="Rectangle 241"/>
          <p:cNvSpPr>
            <a:spLocks noChangeArrowheads="1"/>
          </p:cNvSpPr>
          <p:nvPr/>
        </p:nvSpPr>
        <p:spPr bwMode="auto">
          <a:xfrm>
            <a:off x="5400675" y="2879415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I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56" name="Rectangle 242"/>
          <p:cNvSpPr>
            <a:spLocks noChangeArrowheads="1"/>
          </p:cNvSpPr>
          <p:nvPr/>
        </p:nvSpPr>
        <p:spPr bwMode="auto">
          <a:xfrm>
            <a:off x="5440363" y="2879415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B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57" name="Rectangle 243"/>
          <p:cNvSpPr>
            <a:spLocks noChangeArrowheads="1"/>
          </p:cNvSpPr>
          <p:nvPr/>
        </p:nvSpPr>
        <p:spPr bwMode="auto">
          <a:xfrm>
            <a:off x="5541963" y="2879415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L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58" name="Rectangle 244"/>
          <p:cNvSpPr>
            <a:spLocks noChangeArrowheads="1"/>
          </p:cNvSpPr>
          <p:nvPr/>
        </p:nvSpPr>
        <p:spPr bwMode="auto">
          <a:xfrm>
            <a:off x="5626100" y="2879415"/>
            <a:ext cx="936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E</a:t>
            </a:r>
            <a:endParaRPr lang="es-ES_tradnl" altLang="en-US" sz="2400"/>
          </a:p>
        </p:txBody>
      </p:sp>
      <p:sp>
        <p:nvSpPr>
          <p:cNvPr id="16559" name="Rectangle 245"/>
          <p:cNvSpPr>
            <a:spLocks noChangeArrowheads="1"/>
          </p:cNvSpPr>
          <p:nvPr/>
        </p:nvSpPr>
        <p:spPr bwMode="auto">
          <a:xfrm>
            <a:off x="4968875" y="5114615"/>
            <a:ext cx="936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60" name="Rectangle 246"/>
          <p:cNvSpPr>
            <a:spLocks noChangeArrowheads="1"/>
          </p:cNvSpPr>
          <p:nvPr/>
        </p:nvSpPr>
        <p:spPr bwMode="auto">
          <a:xfrm>
            <a:off x="5060950" y="5114615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O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61" name="Rectangle 247"/>
          <p:cNvSpPr>
            <a:spLocks noChangeArrowheads="1"/>
          </p:cNvSpPr>
          <p:nvPr/>
        </p:nvSpPr>
        <p:spPr bwMode="auto">
          <a:xfrm>
            <a:off x="5170488" y="5114615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L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62" name="Rectangle 248"/>
          <p:cNvSpPr>
            <a:spLocks noChangeArrowheads="1"/>
          </p:cNvSpPr>
          <p:nvPr/>
        </p:nvSpPr>
        <p:spPr bwMode="auto">
          <a:xfrm>
            <a:off x="5256213" y="5114615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I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63" name="Rectangle 249"/>
          <p:cNvSpPr>
            <a:spLocks noChangeArrowheads="1"/>
          </p:cNvSpPr>
          <p:nvPr/>
        </p:nvSpPr>
        <p:spPr bwMode="auto">
          <a:xfrm>
            <a:off x="5295900" y="5114615"/>
            <a:ext cx="936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S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64" name="Rectangle 250"/>
          <p:cNvSpPr>
            <a:spLocks noChangeArrowheads="1"/>
          </p:cNvSpPr>
          <p:nvPr/>
        </p:nvSpPr>
        <p:spPr bwMode="auto">
          <a:xfrm>
            <a:off x="5389563" y="5114615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I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65" name="Rectangle 251"/>
          <p:cNvSpPr>
            <a:spLocks noChangeArrowheads="1"/>
          </p:cNvSpPr>
          <p:nvPr/>
        </p:nvSpPr>
        <p:spPr bwMode="auto">
          <a:xfrm>
            <a:off x="5427663" y="5114615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L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66" name="Rectangle 252"/>
          <p:cNvSpPr>
            <a:spLocks noChangeArrowheads="1"/>
          </p:cNvSpPr>
          <p:nvPr/>
        </p:nvSpPr>
        <p:spPr bwMode="auto">
          <a:xfrm>
            <a:off x="5513388" y="5114615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I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67" name="Rectangle 253"/>
          <p:cNvSpPr>
            <a:spLocks noChangeArrowheads="1"/>
          </p:cNvSpPr>
          <p:nvPr/>
        </p:nvSpPr>
        <p:spPr bwMode="auto">
          <a:xfrm>
            <a:off x="5553075" y="5114615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68" name="Rectangle 254"/>
          <p:cNvSpPr>
            <a:spLocks noChangeArrowheads="1"/>
          </p:cNvSpPr>
          <p:nvPr/>
        </p:nvSpPr>
        <p:spPr bwMode="auto">
          <a:xfrm>
            <a:off x="5653088" y="5114615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I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69" name="Rectangle 255"/>
          <p:cNvSpPr>
            <a:spLocks noChangeArrowheads="1"/>
          </p:cNvSpPr>
          <p:nvPr/>
        </p:nvSpPr>
        <p:spPr bwMode="auto">
          <a:xfrm>
            <a:off x="5692775" y="5114615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O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70" name="Rectangle 256"/>
          <p:cNvSpPr>
            <a:spLocks noChangeArrowheads="1"/>
          </p:cNvSpPr>
          <p:nvPr/>
        </p:nvSpPr>
        <p:spPr bwMode="auto">
          <a:xfrm>
            <a:off x="1025525" y="5378140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D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71" name="Rectangle 257"/>
          <p:cNvSpPr>
            <a:spLocks noChangeArrowheads="1"/>
          </p:cNvSpPr>
          <p:nvPr/>
        </p:nvSpPr>
        <p:spPr bwMode="auto">
          <a:xfrm>
            <a:off x="1125538" y="5378140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I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72" name="Rectangle 258"/>
          <p:cNvSpPr>
            <a:spLocks noChangeArrowheads="1"/>
          </p:cNvSpPr>
          <p:nvPr/>
        </p:nvSpPr>
        <p:spPr bwMode="auto">
          <a:xfrm>
            <a:off x="1165225" y="5378140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73" name="Rectangle 259"/>
          <p:cNvSpPr>
            <a:spLocks noChangeArrowheads="1"/>
          </p:cNvSpPr>
          <p:nvPr/>
        </p:nvSpPr>
        <p:spPr bwMode="auto">
          <a:xfrm>
            <a:off x="1249363" y="5378140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74" name="Rectangle 260"/>
          <p:cNvSpPr>
            <a:spLocks noChangeArrowheads="1"/>
          </p:cNvSpPr>
          <p:nvPr/>
        </p:nvSpPr>
        <p:spPr bwMode="auto">
          <a:xfrm>
            <a:off x="1350963" y="5378140"/>
            <a:ext cx="93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S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75" name="Rectangle 261"/>
          <p:cNvSpPr>
            <a:spLocks noChangeArrowheads="1"/>
          </p:cNvSpPr>
          <p:nvPr/>
        </p:nvSpPr>
        <p:spPr bwMode="auto">
          <a:xfrm>
            <a:off x="1444625" y="5378140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I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76" name="Rectangle 262"/>
          <p:cNvSpPr>
            <a:spLocks noChangeArrowheads="1"/>
          </p:cNvSpPr>
          <p:nvPr/>
        </p:nvSpPr>
        <p:spPr bwMode="auto">
          <a:xfrm>
            <a:off x="1484313" y="5378140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O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77" name="Rectangle 263"/>
          <p:cNvSpPr>
            <a:spLocks noChangeArrowheads="1"/>
          </p:cNvSpPr>
          <p:nvPr/>
        </p:nvSpPr>
        <p:spPr bwMode="auto">
          <a:xfrm>
            <a:off x="1593850" y="5378140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N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78" name="Rectangle 264"/>
          <p:cNvSpPr>
            <a:spLocks noChangeArrowheads="1"/>
          </p:cNvSpPr>
          <p:nvPr/>
        </p:nvSpPr>
        <p:spPr bwMode="auto">
          <a:xfrm>
            <a:off x="1693863" y="5378140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79" name="Rectangle 265"/>
          <p:cNvSpPr>
            <a:spLocks noChangeArrowheads="1"/>
          </p:cNvSpPr>
          <p:nvPr/>
        </p:nvSpPr>
        <p:spPr bwMode="auto">
          <a:xfrm>
            <a:off x="1733550" y="5378140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n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80" name="Rectangle 266"/>
          <p:cNvSpPr>
            <a:spLocks noChangeArrowheads="1"/>
          </p:cNvSpPr>
          <p:nvPr/>
        </p:nvSpPr>
        <p:spPr bwMode="auto">
          <a:xfrm>
            <a:off x="1819275" y="5378140"/>
            <a:ext cx="809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100" b="1">
                <a:solidFill>
                  <a:schemeClr val="tx2"/>
                </a:solidFill>
                <a:latin typeface="Arial" panose="020B0604020202020204" pitchFamily="34" charset="0"/>
              </a:rPr>
              <a:t>+</a:t>
            </a:r>
            <a:endParaRPr lang="es-ES_tradnl" altLang="en-US" sz="2400">
              <a:solidFill>
                <a:schemeClr val="tx2"/>
              </a:solidFill>
            </a:endParaRPr>
          </a:p>
        </p:txBody>
      </p:sp>
      <p:sp>
        <p:nvSpPr>
          <p:cNvPr id="16581" name="Freeform 64"/>
          <p:cNvSpPr>
            <a:spLocks/>
          </p:cNvSpPr>
          <p:nvPr/>
        </p:nvSpPr>
        <p:spPr bwMode="auto">
          <a:xfrm>
            <a:off x="2163763" y="3360427"/>
            <a:ext cx="350837" cy="1227138"/>
          </a:xfrm>
          <a:custGeom>
            <a:avLst/>
            <a:gdLst>
              <a:gd name="T0" fmla="*/ 2147483646 w 441"/>
              <a:gd name="T1" fmla="*/ 0 h 1546"/>
              <a:gd name="T2" fmla="*/ 0 w 441"/>
              <a:gd name="T3" fmla="*/ 0 h 1546"/>
              <a:gd name="T4" fmla="*/ 0 w 441"/>
              <a:gd name="T5" fmla="*/ 2147483646 h 1546"/>
              <a:gd name="T6" fmla="*/ 0 w 441"/>
              <a:gd name="T7" fmla="*/ 2147483646 h 1546"/>
              <a:gd name="T8" fmla="*/ 2147483646 w 441"/>
              <a:gd name="T9" fmla="*/ 2147483646 h 1546"/>
              <a:gd name="T10" fmla="*/ 2147483646 w 441"/>
              <a:gd name="T11" fmla="*/ 2147483646 h 1546"/>
              <a:gd name="T12" fmla="*/ 2147483646 w 441"/>
              <a:gd name="T13" fmla="*/ 0 h 15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1" h="1546">
                <a:moveTo>
                  <a:pt x="441" y="0"/>
                </a:moveTo>
                <a:lnTo>
                  <a:pt x="0" y="0"/>
                </a:lnTo>
                <a:lnTo>
                  <a:pt x="0" y="773"/>
                </a:lnTo>
                <a:lnTo>
                  <a:pt x="0" y="1546"/>
                </a:lnTo>
                <a:lnTo>
                  <a:pt x="441" y="1546"/>
                </a:lnTo>
                <a:lnTo>
                  <a:pt x="441" y="773"/>
                </a:lnTo>
                <a:lnTo>
                  <a:pt x="441" y="0"/>
                </a:lnTo>
                <a:close/>
              </a:path>
            </a:pathLst>
          </a:custGeom>
          <a:solidFill>
            <a:srgbClr val="00B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82" name="Freeform 55"/>
          <p:cNvSpPr>
            <a:spLocks/>
          </p:cNvSpPr>
          <p:nvPr/>
        </p:nvSpPr>
        <p:spPr bwMode="auto">
          <a:xfrm>
            <a:off x="2514600" y="4587565"/>
            <a:ext cx="1225550" cy="350837"/>
          </a:xfrm>
          <a:custGeom>
            <a:avLst/>
            <a:gdLst>
              <a:gd name="T0" fmla="*/ 2147483646 w 1545"/>
              <a:gd name="T1" fmla="*/ 0 h 442"/>
              <a:gd name="T2" fmla="*/ 2147483646 w 1545"/>
              <a:gd name="T3" fmla="*/ 0 h 442"/>
              <a:gd name="T4" fmla="*/ 0 w 1545"/>
              <a:gd name="T5" fmla="*/ 0 h 442"/>
              <a:gd name="T6" fmla="*/ 0 w 1545"/>
              <a:gd name="T7" fmla="*/ 2147483646 h 442"/>
              <a:gd name="T8" fmla="*/ 2147483646 w 1545"/>
              <a:gd name="T9" fmla="*/ 2147483646 h 442"/>
              <a:gd name="T10" fmla="*/ 2147483646 w 1545"/>
              <a:gd name="T11" fmla="*/ 2147483646 h 442"/>
              <a:gd name="T12" fmla="*/ 2147483646 w 1545"/>
              <a:gd name="T13" fmla="*/ 0 h 4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45" h="442">
                <a:moveTo>
                  <a:pt x="1545" y="0"/>
                </a:moveTo>
                <a:lnTo>
                  <a:pt x="772" y="0"/>
                </a:lnTo>
                <a:lnTo>
                  <a:pt x="0" y="0"/>
                </a:lnTo>
                <a:lnTo>
                  <a:pt x="0" y="442"/>
                </a:lnTo>
                <a:lnTo>
                  <a:pt x="772" y="442"/>
                </a:lnTo>
                <a:lnTo>
                  <a:pt x="1545" y="442"/>
                </a:lnTo>
                <a:lnTo>
                  <a:pt x="1545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83" name="Rectangle 39"/>
          <p:cNvSpPr>
            <a:spLocks noChangeArrowheads="1"/>
          </p:cNvSpPr>
          <p:nvPr/>
        </p:nvSpPr>
        <p:spPr bwMode="auto">
          <a:xfrm>
            <a:off x="3738563" y="4938402"/>
            <a:ext cx="4762" cy="15779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6584" name="Freeform 98"/>
          <p:cNvSpPr>
            <a:spLocks/>
          </p:cNvSpPr>
          <p:nvPr/>
        </p:nvSpPr>
        <p:spPr bwMode="auto">
          <a:xfrm>
            <a:off x="2514600" y="3009590"/>
            <a:ext cx="1225550" cy="350837"/>
          </a:xfrm>
          <a:custGeom>
            <a:avLst/>
            <a:gdLst>
              <a:gd name="T0" fmla="*/ 2147483646 w 1545"/>
              <a:gd name="T1" fmla="*/ 0 h 442"/>
              <a:gd name="T2" fmla="*/ 2147483646 w 1545"/>
              <a:gd name="T3" fmla="*/ 0 h 442"/>
              <a:gd name="T4" fmla="*/ 0 w 1545"/>
              <a:gd name="T5" fmla="*/ 0 h 442"/>
              <a:gd name="T6" fmla="*/ 0 w 1545"/>
              <a:gd name="T7" fmla="*/ 2147483646 h 442"/>
              <a:gd name="T8" fmla="*/ 2147483646 w 1545"/>
              <a:gd name="T9" fmla="*/ 2147483646 h 442"/>
              <a:gd name="T10" fmla="*/ 2147483646 w 1545"/>
              <a:gd name="T11" fmla="*/ 2147483646 h 442"/>
              <a:gd name="T12" fmla="*/ 2147483646 w 1545"/>
              <a:gd name="T13" fmla="*/ 0 h 4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45" h="442">
                <a:moveTo>
                  <a:pt x="1545" y="0"/>
                </a:moveTo>
                <a:lnTo>
                  <a:pt x="772" y="0"/>
                </a:lnTo>
                <a:lnTo>
                  <a:pt x="0" y="0"/>
                </a:lnTo>
                <a:lnTo>
                  <a:pt x="0" y="442"/>
                </a:lnTo>
                <a:lnTo>
                  <a:pt x="772" y="442"/>
                </a:lnTo>
                <a:lnTo>
                  <a:pt x="1545" y="442"/>
                </a:lnTo>
                <a:lnTo>
                  <a:pt x="1545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85" name="Line 269"/>
          <p:cNvSpPr>
            <a:spLocks noChangeShapeType="1"/>
          </p:cNvSpPr>
          <p:nvPr/>
        </p:nvSpPr>
        <p:spPr bwMode="auto">
          <a:xfrm flipH="1">
            <a:off x="3286125" y="3008002"/>
            <a:ext cx="1479550" cy="692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6" name="Line 270"/>
          <p:cNvSpPr>
            <a:spLocks noChangeShapeType="1"/>
          </p:cNvSpPr>
          <p:nvPr/>
        </p:nvSpPr>
        <p:spPr bwMode="auto">
          <a:xfrm flipH="1" flipV="1">
            <a:off x="3584575" y="4792352"/>
            <a:ext cx="1301750" cy="4000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7" name="Line 271"/>
          <p:cNvSpPr>
            <a:spLocks noChangeShapeType="1"/>
          </p:cNvSpPr>
          <p:nvPr/>
        </p:nvSpPr>
        <p:spPr bwMode="auto">
          <a:xfrm flipV="1">
            <a:off x="1685925" y="4208152"/>
            <a:ext cx="622300" cy="11620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8" name="Line 272"/>
          <p:cNvSpPr>
            <a:spLocks noChangeShapeType="1"/>
          </p:cNvSpPr>
          <p:nvPr/>
        </p:nvSpPr>
        <p:spPr bwMode="auto">
          <a:xfrm>
            <a:off x="390525" y="2373002"/>
            <a:ext cx="749300" cy="1244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" name="Line 273"/>
          <p:cNvSpPr>
            <a:spLocks noChangeShapeType="1"/>
          </p:cNvSpPr>
          <p:nvPr/>
        </p:nvSpPr>
        <p:spPr bwMode="auto">
          <a:xfrm flipH="1">
            <a:off x="3609975" y="1966602"/>
            <a:ext cx="1155700" cy="5270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347" y="2493652"/>
            <a:ext cx="3401000" cy="224898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21388" y="5192402"/>
            <a:ext cx="2680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Reducido</a:t>
            </a:r>
            <a:r>
              <a:rPr lang="en-US" dirty="0" smtClean="0"/>
              <a:t> </a:t>
            </a:r>
            <a:r>
              <a:rPr lang="en-US" dirty="0" err="1" smtClean="0"/>
              <a:t>tamaño</a:t>
            </a:r>
            <a:endParaRPr lang="en-US" dirty="0" smtClean="0"/>
          </a:p>
          <a:p>
            <a:r>
              <a:rPr lang="en-US" dirty="0" smtClean="0"/>
              <a:t>OTP (no reprogrammable)</a:t>
            </a:r>
          </a:p>
          <a:p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programadores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790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altLang="en-US" smtClean="0"/>
              <a:t>Características del antifusible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6200"/>
            <a:ext cx="7772400" cy="226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ES" altLang="en-US" sz="2800" smtClean="0"/>
              <a:t>Se programa cada antifusible mediante la aplicación de una tensión de 16V durante 1ms.</a:t>
            </a:r>
          </a:p>
          <a:p>
            <a:pPr>
              <a:lnSpc>
                <a:spcPct val="90000"/>
              </a:lnSpc>
              <a:defRPr/>
            </a:pPr>
            <a:r>
              <a:rPr lang="es-ES" altLang="en-US" sz="2800" smtClean="0"/>
              <a:t>Se añaden tres capas en el proceso de fabricación CMOS estándar.</a:t>
            </a:r>
          </a:p>
          <a:p>
            <a:pPr>
              <a:lnSpc>
                <a:spcPct val="90000"/>
              </a:lnSpc>
              <a:defRPr/>
            </a:pPr>
            <a:r>
              <a:rPr lang="es-ES" altLang="en-US" sz="2800" smtClean="0"/>
              <a:t>Durabilidad de 40 años 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760788"/>
            <a:ext cx="8736012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5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07617" y="228600"/>
            <a:ext cx="7943088" cy="1143000"/>
          </a:xfrm>
        </p:spPr>
        <p:txBody>
          <a:bodyPr/>
          <a:lstStyle/>
          <a:p>
            <a:r>
              <a:rPr lang="en-US" dirty="0" err="1" smtClean="0"/>
              <a:t>Elementos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FPGA-</a:t>
            </a:r>
            <a:r>
              <a:rPr lang="en-US" dirty="0" err="1" smtClean="0"/>
              <a:t>Antifuse</a:t>
            </a:r>
            <a:endParaRPr lang="en-US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043874" y="1048992"/>
            <a:ext cx="8080248" cy="54102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Se </a:t>
            </a:r>
            <a:r>
              <a:rPr lang="en-US" sz="2400" dirty="0" err="1" smtClean="0"/>
              <a:t>basan</a:t>
            </a:r>
            <a:r>
              <a:rPr lang="en-US" sz="2400" dirty="0" smtClean="0"/>
              <a:t> en </a:t>
            </a:r>
            <a:r>
              <a:rPr lang="en-US" sz="2400" dirty="0" err="1" smtClean="0"/>
              <a:t>conexiones</a:t>
            </a:r>
            <a:r>
              <a:rPr lang="en-US" sz="2400" dirty="0" smtClean="0"/>
              <a:t> ANTIFUSIBLE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mecanismo</a:t>
            </a:r>
            <a:r>
              <a:rPr lang="en-US" sz="2400" dirty="0" smtClean="0"/>
              <a:t> de </a:t>
            </a:r>
            <a:r>
              <a:rPr lang="en-US" sz="2400" dirty="0" err="1" smtClean="0"/>
              <a:t>configuración</a:t>
            </a:r>
            <a:endParaRPr lang="en-US" sz="2400" dirty="0" smtClean="0"/>
          </a:p>
          <a:p>
            <a:r>
              <a:rPr lang="en-US" sz="2400" dirty="0" smtClean="0"/>
              <a:t>Gran </a:t>
            </a:r>
            <a:r>
              <a:rPr lang="en-US" sz="2400" dirty="0" err="1" smtClean="0"/>
              <a:t>densidad</a:t>
            </a:r>
            <a:r>
              <a:rPr lang="en-US" sz="2400" dirty="0" smtClean="0"/>
              <a:t> de </a:t>
            </a:r>
            <a:r>
              <a:rPr lang="en-US" sz="2400" dirty="0" err="1" smtClean="0"/>
              <a:t>puntos</a:t>
            </a:r>
            <a:r>
              <a:rPr lang="en-US" sz="2400" dirty="0" smtClean="0"/>
              <a:t> de </a:t>
            </a:r>
            <a:r>
              <a:rPr lang="en-US" sz="2400" dirty="0" err="1" smtClean="0"/>
              <a:t>programación</a:t>
            </a:r>
            <a:r>
              <a:rPr lang="en-US" sz="2400" dirty="0" smtClean="0"/>
              <a:t> </a:t>
            </a:r>
            <a:r>
              <a:rPr lang="en-US" sz="2400" dirty="0" err="1" smtClean="0"/>
              <a:t>desde</a:t>
            </a:r>
            <a:r>
              <a:rPr lang="en-US" sz="2400" dirty="0" smtClean="0"/>
              <a:t> el </a:t>
            </a:r>
            <a:r>
              <a:rPr lang="en-US" sz="2400" dirty="0" err="1" smtClean="0"/>
              <a:t>rutado</a:t>
            </a:r>
            <a:endParaRPr lang="en-US" sz="2400" dirty="0" smtClean="0"/>
          </a:p>
          <a:p>
            <a:r>
              <a:rPr lang="en-US" sz="2400" dirty="0" smtClean="0"/>
              <a:t>El </a:t>
            </a:r>
            <a:r>
              <a:rPr lang="en-US" sz="2400" dirty="0" err="1" smtClean="0"/>
              <a:t>bloque</a:t>
            </a:r>
            <a:r>
              <a:rPr lang="en-US" sz="2400" dirty="0" smtClean="0"/>
              <a:t> de </a:t>
            </a:r>
            <a:r>
              <a:rPr lang="en-US" sz="2400" dirty="0" err="1" smtClean="0"/>
              <a:t>lógica</a:t>
            </a:r>
            <a:r>
              <a:rPr lang="en-US" sz="2400" dirty="0" smtClean="0"/>
              <a:t> </a:t>
            </a:r>
            <a:r>
              <a:rPr lang="en-US" sz="2400" dirty="0" err="1" smtClean="0"/>
              <a:t>tipo</a:t>
            </a:r>
            <a:r>
              <a:rPr lang="en-US" sz="2400" dirty="0" smtClean="0"/>
              <a:t> C o S, NO </a:t>
            </a:r>
            <a:r>
              <a:rPr lang="en-US" sz="2400" dirty="0" err="1" smtClean="0"/>
              <a:t>es</a:t>
            </a:r>
            <a:r>
              <a:rPr lang="en-US" sz="2400" dirty="0" smtClean="0"/>
              <a:t> programmable, la </a:t>
            </a:r>
            <a:r>
              <a:rPr lang="en-US" sz="2400" dirty="0" err="1" smtClean="0"/>
              <a:t>función</a:t>
            </a:r>
            <a:r>
              <a:rPr lang="en-US" sz="2400" dirty="0" smtClean="0"/>
              <a:t> </a:t>
            </a:r>
            <a:r>
              <a:rPr lang="en-US" sz="2400" dirty="0" err="1" smtClean="0"/>
              <a:t>lógica</a:t>
            </a:r>
            <a:r>
              <a:rPr lang="en-US" sz="2400" dirty="0" smtClean="0"/>
              <a:t> se define </a:t>
            </a:r>
            <a:r>
              <a:rPr lang="en-US" sz="2400" dirty="0" err="1" smtClean="0"/>
              <a:t>según</a:t>
            </a:r>
            <a:r>
              <a:rPr lang="en-US" sz="2400" dirty="0" smtClean="0"/>
              <a:t> se </a:t>
            </a:r>
            <a:r>
              <a:rPr lang="en-US" sz="2400" dirty="0" err="1" smtClean="0"/>
              <a:t>establezca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el </a:t>
            </a:r>
            <a:r>
              <a:rPr lang="en-US" sz="2400" dirty="0" err="1" smtClean="0"/>
              <a:t>conexionado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La FPGA </a:t>
            </a:r>
            <a:r>
              <a:rPr lang="en-US" sz="2400" dirty="0" err="1" smtClean="0"/>
              <a:t>tiene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estructura</a:t>
            </a:r>
            <a:r>
              <a:rPr lang="en-US" sz="2400" dirty="0" smtClean="0"/>
              <a:t> </a:t>
            </a:r>
            <a:r>
              <a:rPr lang="en-US" sz="2400" dirty="0" err="1" smtClean="0"/>
              <a:t>basada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filas</a:t>
            </a:r>
            <a:r>
              <a:rPr lang="en-US" sz="2400" dirty="0" smtClean="0"/>
              <a:t> de </a:t>
            </a:r>
            <a:r>
              <a:rPr lang="en-US" sz="2400" dirty="0" err="1" smtClean="0"/>
              <a:t>rutado</a:t>
            </a:r>
            <a:r>
              <a:rPr lang="en-US" sz="2400" dirty="0" smtClean="0"/>
              <a:t>, </a:t>
            </a:r>
            <a:r>
              <a:rPr lang="en-US" sz="2400" dirty="0" err="1" smtClean="0"/>
              <a:t>bloques</a:t>
            </a:r>
            <a:r>
              <a:rPr lang="en-US" sz="2400" dirty="0" smtClean="0"/>
              <a:t> C y S</a:t>
            </a:r>
          </a:p>
          <a:p>
            <a:r>
              <a:rPr lang="en-US" sz="2400" dirty="0" smtClean="0"/>
              <a:t>Hay un </a:t>
            </a:r>
            <a:r>
              <a:rPr lang="en-US" sz="2400" dirty="0" err="1" smtClean="0"/>
              <a:t>comportamiento</a:t>
            </a:r>
            <a:r>
              <a:rPr lang="en-US" sz="2400" dirty="0" smtClean="0"/>
              <a:t> </a:t>
            </a:r>
            <a:r>
              <a:rPr lang="en-US" sz="2400" dirty="0" err="1" smtClean="0"/>
              <a:t>diferente</a:t>
            </a:r>
            <a:r>
              <a:rPr lang="en-US" sz="2400" dirty="0" smtClean="0"/>
              <a:t> entre las </a:t>
            </a:r>
            <a:r>
              <a:rPr lang="en-US" sz="2400" dirty="0" err="1" smtClean="0"/>
              <a:t>conexiones</a:t>
            </a:r>
            <a:r>
              <a:rPr lang="en-US" sz="2400" dirty="0" smtClean="0"/>
              <a:t> </a:t>
            </a:r>
            <a:r>
              <a:rPr lang="en-US" sz="2400" dirty="0" err="1" smtClean="0"/>
              <a:t>Horizontales</a:t>
            </a:r>
            <a:r>
              <a:rPr lang="en-US" sz="2400" dirty="0" smtClean="0"/>
              <a:t> y </a:t>
            </a:r>
            <a:r>
              <a:rPr lang="en-US" sz="2400" dirty="0" err="1" smtClean="0"/>
              <a:t>Verticales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27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4294967295"/>
          </p:nvPr>
        </p:nvSpPr>
        <p:spPr>
          <a:xfrm>
            <a:off x="7010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fld id="{C957522D-AC17-4FA6-837C-B86B231F8BE1}" type="datetime1">
              <a:rPr lang="es-ES" smtClean="0"/>
              <a:pPr/>
              <a:t>18/11/2016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98" y="734843"/>
            <a:ext cx="8116402" cy="610327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1360" y="838200"/>
            <a:ext cx="7498080" cy="563562"/>
          </a:xfrm>
        </p:spPr>
        <p:txBody>
          <a:bodyPr>
            <a:normAutofit/>
          </a:bodyPr>
          <a:lstStyle/>
          <a:p>
            <a:r>
              <a:rPr lang="en-US" dirty="0" smtClean="0"/>
              <a:t>FPGA-EEPROM de ALTERA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71" y="1504052"/>
            <a:ext cx="8941882" cy="482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ángulo 217"/>
          <p:cNvSpPr/>
          <p:nvPr/>
        </p:nvSpPr>
        <p:spPr>
          <a:xfrm>
            <a:off x="0" y="76200"/>
            <a:ext cx="9144000" cy="67818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19" name="Group 4"/>
          <p:cNvGrpSpPr>
            <a:grpSpLocks noChangeAspect="1"/>
          </p:cNvGrpSpPr>
          <p:nvPr/>
        </p:nvGrpSpPr>
        <p:grpSpPr bwMode="auto">
          <a:xfrm>
            <a:off x="150813" y="635000"/>
            <a:ext cx="8842375" cy="5588000"/>
            <a:chOff x="95" y="400"/>
            <a:chExt cx="5570" cy="3520"/>
          </a:xfrm>
        </p:grpSpPr>
        <p:sp>
          <p:nvSpPr>
            <p:cNvPr id="2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95" y="400"/>
              <a:ext cx="5570" cy="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1" name="Group 205"/>
            <p:cNvGrpSpPr>
              <a:grpSpLocks/>
            </p:cNvGrpSpPr>
            <p:nvPr/>
          </p:nvGrpSpPr>
          <p:grpSpPr bwMode="auto">
            <a:xfrm>
              <a:off x="280" y="442"/>
              <a:ext cx="5382" cy="3433"/>
              <a:chOff x="280" y="442"/>
              <a:chExt cx="5382" cy="3433"/>
            </a:xfrm>
          </p:grpSpPr>
          <p:sp>
            <p:nvSpPr>
              <p:cNvPr id="323" name="Freeform 5"/>
              <p:cNvSpPr>
                <a:spLocks/>
              </p:cNvSpPr>
              <p:nvPr/>
            </p:nvSpPr>
            <p:spPr bwMode="auto">
              <a:xfrm>
                <a:off x="5428" y="1945"/>
                <a:ext cx="77" cy="81"/>
              </a:xfrm>
              <a:custGeom>
                <a:avLst/>
                <a:gdLst>
                  <a:gd name="T0" fmla="*/ 77 w 77"/>
                  <a:gd name="T1" fmla="*/ 41 h 81"/>
                  <a:gd name="T2" fmla="*/ 77 w 77"/>
                  <a:gd name="T3" fmla="*/ 45 h 81"/>
                  <a:gd name="T4" fmla="*/ 77 w 77"/>
                  <a:gd name="T5" fmla="*/ 48 h 81"/>
                  <a:gd name="T6" fmla="*/ 75 w 77"/>
                  <a:gd name="T7" fmla="*/ 57 h 81"/>
                  <a:gd name="T8" fmla="*/ 71 w 77"/>
                  <a:gd name="T9" fmla="*/ 63 h 81"/>
                  <a:gd name="T10" fmla="*/ 69 w 77"/>
                  <a:gd name="T11" fmla="*/ 66 h 81"/>
                  <a:gd name="T12" fmla="*/ 67 w 77"/>
                  <a:gd name="T13" fmla="*/ 70 h 81"/>
                  <a:gd name="T14" fmla="*/ 61 w 77"/>
                  <a:gd name="T15" fmla="*/ 74 h 81"/>
                  <a:gd name="T16" fmla="*/ 58 w 77"/>
                  <a:gd name="T17" fmla="*/ 77 h 81"/>
                  <a:gd name="T18" fmla="*/ 54 w 77"/>
                  <a:gd name="T19" fmla="*/ 78 h 81"/>
                  <a:gd name="T20" fmla="*/ 51 w 77"/>
                  <a:gd name="T21" fmla="*/ 80 h 81"/>
                  <a:gd name="T22" fmla="*/ 47 w 77"/>
                  <a:gd name="T23" fmla="*/ 80 h 81"/>
                  <a:gd name="T24" fmla="*/ 39 w 77"/>
                  <a:gd name="T25" fmla="*/ 81 h 81"/>
                  <a:gd name="T26" fmla="*/ 32 w 77"/>
                  <a:gd name="T27" fmla="*/ 80 h 81"/>
                  <a:gd name="T28" fmla="*/ 24 w 77"/>
                  <a:gd name="T29" fmla="*/ 78 h 81"/>
                  <a:gd name="T30" fmla="*/ 18 w 77"/>
                  <a:gd name="T31" fmla="*/ 74 h 81"/>
                  <a:gd name="T32" fmla="*/ 15 w 77"/>
                  <a:gd name="T33" fmla="*/ 72 h 81"/>
                  <a:gd name="T34" fmla="*/ 13 w 77"/>
                  <a:gd name="T35" fmla="*/ 70 h 81"/>
                  <a:gd name="T36" fmla="*/ 8 w 77"/>
                  <a:gd name="T37" fmla="*/ 63 h 81"/>
                  <a:gd name="T38" fmla="*/ 6 w 77"/>
                  <a:gd name="T39" fmla="*/ 59 h 81"/>
                  <a:gd name="T40" fmla="*/ 4 w 77"/>
                  <a:gd name="T41" fmla="*/ 57 h 81"/>
                  <a:gd name="T42" fmla="*/ 2 w 77"/>
                  <a:gd name="T43" fmla="*/ 53 h 81"/>
                  <a:gd name="T44" fmla="*/ 2 w 77"/>
                  <a:gd name="T45" fmla="*/ 48 h 81"/>
                  <a:gd name="T46" fmla="*/ 2 w 77"/>
                  <a:gd name="T47" fmla="*/ 45 h 81"/>
                  <a:gd name="T48" fmla="*/ 0 w 77"/>
                  <a:gd name="T49" fmla="*/ 41 h 81"/>
                  <a:gd name="T50" fmla="*/ 2 w 77"/>
                  <a:gd name="T51" fmla="*/ 36 h 81"/>
                  <a:gd name="T52" fmla="*/ 2 w 77"/>
                  <a:gd name="T53" fmla="*/ 33 h 81"/>
                  <a:gd name="T54" fmla="*/ 4 w 77"/>
                  <a:gd name="T55" fmla="*/ 25 h 81"/>
                  <a:gd name="T56" fmla="*/ 8 w 77"/>
                  <a:gd name="T57" fmla="*/ 18 h 81"/>
                  <a:gd name="T58" fmla="*/ 10 w 77"/>
                  <a:gd name="T59" fmla="*/ 15 h 81"/>
                  <a:gd name="T60" fmla="*/ 13 w 77"/>
                  <a:gd name="T61" fmla="*/ 12 h 81"/>
                  <a:gd name="T62" fmla="*/ 18 w 77"/>
                  <a:gd name="T63" fmla="*/ 7 h 81"/>
                  <a:gd name="T64" fmla="*/ 21 w 77"/>
                  <a:gd name="T65" fmla="*/ 5 h 81"/>
                  <a:gd name="T66" fmla="*/ 24 w 77"/>
                  <a:gd name="T67" fmla="*/ 4 h 81"/>
                  <a:gd name="T68" fmla="*/ 28 w 77"/>
                  <a:gd name="T69" fmla="*/ 3 h 81"/>
                  <a:gd name="T70" fmla="*/ 32 w 77"/>
                  <a:gd name="T71" fmla="*/ 1 h 81"/>
                  <a:gd name="T72" fmla="*/ 39 w 77"/>
                  <a:gd name="T73" fmla="*/ 0 h 81"/>
                  <a:gd name="T74" fmla="*/ 47 w 77"/>
                  <a:gd name="T75" fmla="*/ 1 h 81"/>
                  <a:gd name="T76" fmla="*/ 54 w 77"/>
                  <a:gd name="T77" fmla="*/ 4 h 81"/>
                  <a:gd name="T78" fmla="*/ 61 w 77"/>
                  <a:gd name="T79" fmla="*/ 7 h 81"/>
                  <a:gd name="T80" fmla="*/ 64 w 77"/>
                  <a:gd name="T81" fmla="*/ 10 h 81"/>
                  <a:gd name="T82" fmla="*/ 67 w 77"/>
                  <a:gd name="T83" fmla="*/ 12 h 81"/>
                  <a:gd name="T84" fmla="*/ 71 w 77"/>
                  <a:gd name="T85" fmla="*/ 18 h 81"/>
                  <a:gd name="T86" fmla="*/ 73 w 77"/>
                  <a:gd name="T87" fmla="*/ 22 h 81"/>
                  <a:gd name="T88" fmla="*/ 75 w 77"/>
                  <a:gd name="T89" fmla="*/ 25 h 81"/>
                  <a:gd name="T90" fmla="*/ 77 w 77"/>
                  <a:gd name="T91" fmla="*/ 28 h 81"/>
                  <a:gd name="T92" fmla="*/ 77 w 77"/>
                  <a:gd name="T93" fmla="*/ 33 h 81"/>
                  <a:gd name="T94" fmla="*/ 77 w 77"/>
                  <a:gd name="T95" fmla="*/ 36 h 81"/>
                  <a:gd name="T96" fmla="*/ 77 w 77"/>
                  <a:gd name="T97" fmla="*/ 4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7" h="81">
                    <a:moveTo>
                      <a:pt x="77" y="41"/>
                    </a:moveTo>
                    <a:lnTo>
                      <a:pt x="77" y="45"/>
                    </a:lnTo>
                    <a:lnTo>
                      <a:pt x="77" y="48"/>
                    </a:lnTo>
                    <a:lnTo>
                      <a:pt x="75" y="57"/>
                    </a:lnTo>
                    <a:lnTo>
                      <a:pt x="71" y="63"/>
                    </a:lnTo>
                    <a:lnTo>
                      <a:pt x="69" y="66"/>
                    </a:lnTo>
                    <a:lnTo>
                      <a:pt x="67" y="70"/>
                    </a:lnTo>
                    <a:lnTo>
                      <a:pt x="61" y="74"/>
                    </a:lnTo>
                    <a:lnTo>
                      <a:pt x="58" y="77"/>
                    </a:lnTo>
                    <a:lnTo>
                      <a:pt x="54" y="78"/>
                    </a:lnTo>
                    <a:lnTo>
                      <a:pt x="51" y="80"/>
                    </a:lnTo>
                    <a:lnTo>
                      <a:pt x="47" y="80"/>
                    </a:lnTo>
                    <a:lnTo>
                      <a:pt x="39" y="81"/>
                    </a:lnTo>
                    <a:lnTo>
                      <a:pt x="32" y="80"/>
                    </a:lnTo>
                    <a:lnTo>
                      <a:pt x="24" y="78"/>
                    </a:lnTo>
                    <a:lnTo>
                      <a:pt x="18" y="74"/>
                    </a:lnTo>
                    <a:lnTo>
                      <a:pt x="15" y="72"/>
                    </a:lnTo>
                    <a:lnTo>
                      <a:pt x="13" y="70"/>
                    </a:lnTo>
                    <a:lnTo>
                      <a:pt x="8" y="63"/>
                    </a:lnTo>
                    <a:lnTo>
                      <a:pt x="6" y="59"/>
                    </a:lnTo>
                    <a:lnTo>
                      <a:pt x="4" y="57"/>
                    </a:lnTo>
                    <a:lnTo>
                      <a:pt x="2" y="53"/>
                    </a:lnTo>
                    <a:lnTo>
                      <a:pt x="2" y="48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2" y="36"/>
                    </a:lnTo>
                    <a:lnTo>
                      <a:pt x="2" y="33"/>
                    </a:lnTo>
                    <a:lnTo>
                      <a:pt x="4" y="25"/>
                    </a:lnTo>
                    <a:lnTo>
                      <a:pt x="8" y="18"/>
                    </a:lnTo>
                    <a:lnTo>
                      <a:pt x="10" y="15"/>
                    </a:lnTo>
                    <a:lnTo>
                      <a:pt x="13" y="12"/>
                    </a:lnTo>
                    <a:lnTo>
                      <a:pt x="18" y="7"/>
                    </a:lnTo>
                    <a:lnTo>
                      <a:pt x="21" y="5"/>
                    </a:lnTo>
                    <a:lnTo>
                      <a:pt x="24" y="4"/>
                    </a:lnTo>
                    <a:lnTo>
                      <a:pt x="28" y="3"/>
                    </a:lnTo>
                    <a:lnTo>
                      <a:pt x="32" y="1"/>
                    </a:lnTo>
                    <a:lnTo>
                      <a:pt x="39" y="0"/>
                    </a:lnTo>
                    <a:lnTo>
                      <a:pt x="47" y="1"/>
                    </a:lnTo>
                    <a:lnTo>
                      <a:pt x="54" y="4"/>
                    </a:lnTo>
                    <a:lnTo>
                      <a:pt x="61" y="7"/>
                    </a:lnTo>
                    <a:lnTo>
                      <a:pt x="64" y="10"/>
                    </a:lnTo>
                    <a:lnTo>
                      <a:pt x="67" y="12"/>
                    </a:lnTo>
                    <a:lnTo>
                      <a:pt x="71" y="18"/>
                    </a:lnTo>
                    <a:lnTo>
                      <a:pt x="73" y="22"/>
                    </a:lnTo>
                    <a:lnTo>
                      <a:pt x="75" y="25"/>
                    </a:lnTo>
                    <a:lnTo>
                      <a:pt x="77" y="28"/>
                    </a:lnTo>
                    <a:lnTo>
                      <a:pt x="77" y="33"/>
                    </a:lnTo>
                    <a:lnTo>
                      <a:pt x="77" y="36"/>
                    </a:lnTo>
                    <a:lnTo>
                      <a:pt x="77" y="4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6"/>
              <p:cNvSpPr>
                <a:spLocks/>
              </p:cNvSpPr>
              <p:nvPr/>
            </p:nvSpPr>
            <p:spPr bwMode="auto">
              <a:xfrm>
                <a:off x="5428" y="1945"/>
                <a:ext cx="77" cy="81"/>
              </a:xfrm>
              <a:custGeom>
                <a:avLst/>
                <a:gdLst>
                  <a:gd name="T0" fmla="*/ 77 w 77"/>
                  <a:gd name="T1" fmla="*/ 41 h 81"/>
                  <a:gd name="T2" fmla="*/ 77 w 77"/>
                  <a:gd name="T3" fmla="*/ 45 h 81"/>
                  <a:gd name="T4" fmla="*/ 77 w 77"/>
                  <a:gd name="T5" fmla="*/ 48 h 81"/>
                  <a:gd name="T6" fmla="*/ 75 w 77"/>
                  <a:gd name="T7" fmla="*/ 57 h 81"/>
                  <a:gd name="T8" fmla="*/ 71 w 77"/>
                  <a:gd name="T9" fmla="*/ 63 h 81"/>
                  <a:gd name="T10" fmla="*/ 69 w 77"/>
                  <a:gd name="T11" fmla="*/ 66 h 81"/>
                  <a:gd name="T12" fmla="*/ 67 w 77"/>
                  <a:gd name="T13" fmla="*/ 70 h 81"/>
                  <a:gd name="T14" fmla="*/ 61 w 77"/>
                  <a:gd name="T15" fmla="*/ 74 h 81"/>
                  <a:gd name="T16" fmla="*/ 58 w 77"/>
                  <a:gd name="T17" fmla="*/ 77 h 81"/>
                  <a:gd name="T18" fmla="*/ 54 w 77"/>
                  <a:gd name="T19" fmla="*/ 78 h 81"/>
                  <a:gd name="T20" fmla="*/ 51 w 77"/>
                  <a:gd name="T21" fmla="*/ 80 h 81"/>
                  <a:gd name="T22" fmla="*/ 47 w 77"/>
                  <a:gd name="T23" fmla="*/ 80 h 81"/>
                  <a:gd name="T24" fmla="*/ 39 w 77"/>
                  <a:gd name="T25" fmla="*/ 81 h 81"/>
                  <a:gd name="T26" fmla="*/ 32 w 77"/>
                  <a:gd name="T27" fmla="*/ 80 h 81"/>
                  <a:gd name="T28" fmla="*/ 24 w 77"/>
                  <a:gd name="T29" fmla="*/ 78 h 81"/>
                  <a:gd name="T30" fmla="*/ 18 w 77"/>
                  <a:gd name="T31" fmla="*/ 74 h 81"/>
                  <a:gd name="T32" fmla="*/ 15 w 77"/>
                  <a:gd name="T33" fmla="*/ 72 h 81"/>
                  <a:gd name="T34" fmla="*/ 13 w 77"/>
                  <a:gd name="T35" fmla="*/ 70 h 81"/>
                  <a:gd name="T36" fmla="*/ 8 w 77"/>
                  <a:gd name="T37" fmla="*/ 63 h 81"/>
                  <a:gd name="T38" fmla="*/ 6 w 77"/>
                  <a:gd name="T39" fmla="*/ 59 h 81"/>
                  <a:gd name="T40" fmla="*/ 4 w 77"/>
                  <a:gd name="T41" fmla="*/ 57 h 81"/>
                  <a:gd name="T42" fmla="*/ 2 w 77"/>
                  <a:gd name="T43" fmla="*/ 53 h 81"/>
                  <a:gd name="T44" fmla="*/ 2 w 77"/>
                  <a:gd name="T45" fmla="*/ 48 h 81"/>
                  <a:gd name="T46" fmla="*/ 2 w 77"/>
                  <a:gd name="T47" fmla="*/ 45 h 81"/>
                  <a:gd name="T48" fmla="*/ 0 w 77"/>
                  <a:gd name="T49" fmla="*/ 41 h 81"/>
                  <a:gd name="T50" fmla="*/ 2 w 77"/>
                  <a:gd name="T51" fmla="*/ 36 h 81"/>
                  <a:gd name="T52" fmla="*/ 2 w 77"/>
                  <a:gd name="T53" fmla="*/ 33 h 81"/>
                  <a:gd name="T54" fmla="*/ 4 w 77"/>
                  <a:gd name="T55" fmla="*/ 25 h 81"/>
                  <a:gd name="T56" fmla="*/ 8 w 77"/>
                  <a:gd name="T57" fmla="*/ 18 h 81"/>
                  <a:gd name="T58" fmla="*/ 10 w 77"/>
                  <a:gd name="T59" fmla="*/ 15 h 81"/>
                  <a:gd name="T60" fmla="*/ 13 w 77"/>
                  <a:gd name="T61" fmla="*/ 12 h 81"/>
                  <a:gd name="T62" fmla="*/ 18 w 77"/>
                  <a:gd name="T63" fmla="*/ 7 h 81"/>
                  <a:gd name="T64" fmla="*/ 21 w 77"/>
                  <a:gd name="T65" fmla="*/ 5 h 81"/>
                  <a:gd name="T66" fmla="*/ 24 w 77"/>
                  <a:gd name="T67" fmla="*/ 4 h 81"/>
                  <a:gd name="T68" fmla="*/ 28 w 77"/>
                  <a:gd name="T69" fmla="*/ 3 h 81"/>
                  <a:gd name="T70" fmla="*/ 32 w 77"/>
                  <a:gd name="T71" fmla="*/ 1 h 81"/>
                  <a:gd name="T72" fmla="*/ 39 w 77"/>
                  <a:gd name="T73" fmla="*/ 0 h 81"/>
                  <a:gd name="T74" fmla="*/ 47 w 77"/>
                  <a:gd name="T75" fmla="*/ 1 h 81"/>
                  <a:gd name="T76" fmla="*/ 54 w 77"/>
                  <a:gd name="T77" fmla="*/ 4 h 81"/>
                  <a:gd name="T78" fmla="*/ 61 w 77"/>
                  <a:gd name="T79" fmla="*/ 7 h 81"/>
                  <a:gd name="T80" fmla="*/ 64 w 77"/>
                  <a:gd name="T81" fmla="*/ 10 h 81"/>
                  <a:gd name="T82" fmla="*/ 67 w 77"/>
                  <a:gd name="T83" fmla="*/ 12 h 81"/>
                  <a:gd name="T84" fmla="*/ 71 w 77"/>
                  <a:gd name="T85" fmla="*/ 18 h 81"/>
                  <a:gd name="T86" fmla="*/ 73 w 77"/>
                  <a:gd name="T87" fmla="*/ 22 h 81"/>
                  <a:gd name="T88" fmla="*/ 75 w 77"/>
                  <a:gd name="T89" fmla="*/ 25 h 81"/>
                  <a:gd name="T90" fmla="*/ 77 w 77"/>
                  <a:gd name="T91" fmla="*/ 28 h 81"/>
                  <a:gd name="T92" fmla="*/ 77 w 77"/>
                  <a:gd name="T93" fmla="*/ 33 h 81"/>
                  <a:gd name="T94" fmla="*/ 77 w 77"/>
                  <a:gd name="T95" fmla="*/ 36 h 81"/>
                  <a:gd name="T96" fmla="*/ 77 w 77"/>
                  <a:gd name="T97" fmla="*/ 4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7" h="81">
                    <a:moveTo>
                      <a:pt x="77" y="41"/>
                    </a:moveTo>
                    <a:lnTo>
                      <a:pt x="77" y="45"/>
                    </a:lnTo>
                    <a:lnTo>
                      <a:pt x="77" y="48"/>
                    </a:lnTo>
                    <a:lnTo>
                      <a:pt x="75" y="57"/>
                    </a:lnTo>
                    <a:lnTo>
                      <a:pt x="71" y="63"/>
                    </a:lnTo>
                    <a:lnTo>
                      <a:pt x="69" y="66"/>
                    </a:lnTo>
                    <a:lnTo>
                      <a:pt x="67" y="70"/>
                    </a:lnTo>
                    <a:lnTo>
                      <a:pt x="61" y="74"/>
                    </a:lnTo>
                    <a:lnTo>
                      <a:pt x="58" y="77"/>
                    </a:lnTo>
                    <a:lnTo>
                      <a:pt x="54" y="78"/>
                    </a:lnTo>
                    <a:lnTo>
                      <a:pt x="51" y="80"/>
                    </a:lnTo>
                    <a:lnTo>
                      <a:pt x="47" y="80"/>
                    </a:lnTo>
                    <a:lnTo>
                      <a:pt x="39" y="81"/>
                    </a:lnTo>
                    <a:lnTo>
                      <a:pt x="32" y="80"/>
                    </a:lnTo>
                    <a:lnTo>
                      <a:pt x="24" y="78"/>
                    </a:lnTo>
                    <a:lnTo>
                      <a:pt x="18" y="74"/>
                    </a:lnTo>
                    <a:lnTo>
                      <a:pt x="15" y="72"/>
                    </a:lnTo>
                    <a:lnTo>
                      <a:pt x="13" y="70"/>
                    </a:lnTo>
                    <a:lnTo>
                      <a:pt x="8" y="63"/>
                    </a:lnTo>
                    <a:lnTo>
                      <a:pt x="6" y="59"/>
                    </a:lnTo>
                    <a:lnTo>
                      <a:pt x="4" y="57"/>
                    </a:lnTo>
                    <a:lnTo>
                      <a:pt x="2" y="53"/>
                    </a:lnTo>
                    <a:lnTo>
                      <a:pt x="2" y="48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2" y="36"/>
                    </a:lnTo>
                    <a:lnTo>
                      <a:pt x="2" y="33"/>
                    </a:lnTo>
                    <a:lnTo>
                      <a:pt x="4" y="25"/>
                    </a:lnTo>
                    <a:lnTo>
                      <a:pt x="8" y="18"/>
                    </a:lnTo>
                    <a:lnTo>
                      <a:pt x="10" y="15"/>
                    </a:lnTo>
                    <a:lnTo>
                      <a:pt x="13" y="12"/>
                    </a:lnTo>
                    <a:lnTo>
                      <a:pt x="18" y="7"/>
                    </a:lnTo>
                    <a:lnTo>
                      <a:pt x="21" y="5"/>
                    </a:lnTo>
                    <a:lnTo>
                      <a:pt x="24" y="4"/>
                    </a:lnTo>
                    <a:lnTo>
                      <a:pt x="28" y="3"/>
                    </a:lnTo>
                    <a:lnTo>
                      <a:pt x="32" y="1"/>
                    </a:lnTo>
                    <a:lnTo>
                      <a:pt x="39" y="0"/>
                    </a:lnTo>
                    <a:lnTo>
                      <a:pt x="47" y="1"/>
                    </a:lnTo>
                    <a:lnTo>
                      <a:pt x="54" y="4"/>
                    </a:lnTo>
                    <a:lnTo>
                      <a:pt x="61" y="7"/>
                    </a:lnTo>
                    <a:lnTo>
                      <a:pt x="64" y="10"/>
                    </a:lnTo>
                    <a:lnTo>
                      <a:pt x="67" y="12"/>
                    </a:lnTo>
                    <a:lnTo>
                      <a:pt x="71" y="18"/>
                    </a:lnTo>
                    <a:lnTo>
                      <a:pt x="73" y="22"/>
                    </a:lnTo>
                    <a:lnTo>
                      <a:pt x="75" y="25"/>
                    </a:lnTo>
                    <a:lnTo>
                      <a:pt x="77" y="28"/>
                    </a:lnTo>
                    <a:lnTo>
                      <a:pt x="77" y="33"/>
                    </a:lnTo>
                    <a:lnTo>
                      <a:pt x="77" y="36"/>
                    </a:lnTo>
                    <a:lnTo>
                      <a:pt x="77" y="4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7"/>
              <p:cNvSpPr>
                <a:spLocks/>
              </p:cNvSpPr>
              <p:nvPr/>
            </p:nvSpPr>
            <p:spPr bwMode="auto">
              <a:xfrm>
                <a:off x="5466" y="1985"/>
                <a:ext cx="42" cy="44"/>
              </a:xfrm>
              <a:custGeom>
                <a:avLst/>
                <a:gdLst>
                  <a:gd name="T0" fmla="*/ 42 w 42"/>
                  <a:gd name="T1" fmla="*/ 0 h 44"/>
                  <a:gd name="T2" fmla="*/ 42 w 42"/>
                  <a:gd name="T3" fmla="*/ 7 h 44"/>
                  <a:gd name="T4" fmla="*/ 40 w 42"/>
                  <a:gd name="T5" fmla="*/ 18 h 44"/>
                  <a:gd name="T6" fmla="*/ 36 w 42"/>
                  <a:gd name="T7" fmla="*/ 24 h 44"/>
                  <a:gd name="T8" fmla="*/ 30 w 42"/>
                  <a:gd name="T9" fmla="*/ 31 h 44"/>
                  <a:gd name="T10" fmla="*/ 17 w 42"/>
                  <a:gd name="T11" fmla="*/ 40 h 44"/>
                  <a:gd name="T12" fmla="*/ 2 w 42"/>
                  <a:gd name="T13" fmla="*/ 44 h 44"/>
                  <a:gd name="T14" fmla="*/ 0 w 42"/>
                  <a:gd name="T15" fmla="*/ 37 h 44"/>
                  <a:gd name="T16" fmla="*/ 13 w 42"/>
                  <a:gd name="T17" fmla="*/ 34 h 44"/>
                  <a:gd name="T18" fmla="*/ 25 w 42"/>
                  <a:gd name="T19" fmla="*/ 25 h 44"/>
                  <a:gd name="T20" fmla="*/ 29 w 42"/>
                  <a:gd name="T21" fmla="*/ 20 h 44"/>
                  <a:gd name="T22" fmla="*/ 34 w 42"/>
                  <a:gd name="T23" fmla="*/ 14 h 44"/>
                  <a:gd name="T24" fmla="*/ 34 w 42"/>
                  <a:gd name="T25" fmla="*/ 7 h 44"/>
                  <a:gd name="T26" fmla="*/ 34 w 42"/>
                  <a:gd name="T27" fmla="*/ 0 h 44"/>
                  <a:gd name="T28" fmla="*/ 42 w 42"/>
                  <a:gd name="T2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44">
                    <a:moveTo>
                      <a:pt x="42" y="0"/>
                    </a:moveTo>
                    <a:lnTo>
                      <a:pt x="42" y="7"/>
                    </a:lnTo>
                    <a:lnTo>
                      <a:pt x="40" y="18"/>
                    </a:lnTo>
                    <a:lnTo>
                      <a:pt x="36" y="24"/>
                    </a:lnTo>
                    <a:lnTo>
                      <a:pt x="30" y="31"/>
                    </a:lnTo>
                    <a:lnTo>
                      <a:pt x="17" y="40"/>
                    </a:lnTo>
                    <a:lnTo>
                      <a:pt x="2" y="44"/>
                    </a:lnTo>
                    <a:lnTo>
                      <a:pt x="0" y="37"/>
                    </a:lnTo>
                    <a:lnTo>
                      <a:pt x="13" y="34"/>
                    </a:lnTo>
                    <a:lnTo>
                      <a:pt x="25" y="25"/>
                    </a:lnTo>
                    <a:lnTo>
                      <a:pt x="29" y="20"/>
                    </a:lnTo>
                    <a:lnTo>
                      <a:pt x="34" y="14"/>
                    </a:lnTo>
                    <a:lnTo>
                      <a:pt x="34" y="7"/>
                    </a:lnTo>
                    <a:lnTo>
                      <a:pt x="34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8"/>
              <p:cNvSpPr>
                <a:spLocks/>
              </p:cNvSpPr>
              <p:nvPr/>
            </p:nvSpPr>
            <p:spPr bwMode="auto">
              <a:xfrm>
                <a:off x="5466" y="1985"/>
                <a:ext cx="42" cy="44"/>
              </a:xfrm>
              <a:custGeom>
                <a:avLst/>
                <a:gdLst>
                  <a:gd name="T0" fmla="*/ 42 w 42"/>
                  <a:gd name="T1" fmla="*/ 0 h 44"/>
                  <a:gd name="T2" fmla="*/ 42 w 42"/>
                  <a:gd name="T3" fmla="*/ 7 h 44"/>
                  <a:gd name="T4" fmla="*/ 40 w 42"/>
                  <a:gd name="T5" fmla="*/ 18 h 44"/>
                  <a:gd name="T6" fmla="*/ 36 w 42"/>
                  <a:gd name="T7" fmla="*/ 24 h 44"/>
                  <a:gd name="T8" fmla="*/ 30 w 42"/>
                  <a:gd name="T9" fmla="*/ 31 h 44"/>
                  <a:gd name="T10" fmla="*/ 17 w 42"/>
                  <a:gd name="T11" fmla="*/ 40 h 44"/>
                  <a:gd name="T12" fmla="*/ 2 w 42"/>
                  <a:gd name="T13" fmla="*/ 44 h 44"/>
                  <a:gd name="T14" fmla="*/ 0 w 42"/>
                  <a:gd name="T15" fmla="*/ 37 h 44"/>
                  <a:gd name="T16" fmla="*/ 13 w 42"/>
                  <a:gd name="T17" fmla="*/ 34 h 44"/>
                  <a:gd name="T18" fmla="*/ 25 w 42"/>
                  <a:gd name="T19" fmla="*/ 25 h 44"/>
                  <a:gd name="T20" fmla="*/ 29 w 42"/>
                  <a:gd name="T21" fmla="*/ 20 h 44"/>
                  <a:gd name="T22" fmla="*/ 34 w 42"/>
                  <a:gd name="T23" fmla="*/ 14 h 44"/>
                  <a:gd name="T24" fmla="*/ 34 w 42"/>
                  <a:gd name="T25" fmla="*/ 7 h 44"/>
                  <a:gd name="T26" fmla="*/ 34 w 42"/>
                  <a:gd name="T27" fmla="*/ 0 h 44"/>
                  <a:gd name="T28" fmla="*/ 42 w 42"/>
                  <a:gd name="T2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44">
                    <a:moveTo>
                      <a:pt x="42" y="0"/>
                    </a:moveTo>
                    <a:lnTo>
                      <a:pt x="42" y="7"/>
                    </a:lnTo>
                    <a:lnTo>
                      <a:pt x="40" y="18"/>
                    </a:lnTo>
                    <a:lnTo>
                      <a:pt x="36" y="24"/>
                    </a:lnTo>
                    <a:lnTo>
                      <a:pt x="30" y="31"/>
                    </a:lnTo>
                    <a:lnTo>
                      <a:pt x="17" y="40"/>
                    </a:lnTo>
                    <a:lnTo>
                      <a:pt x="2" y="44"/>
                    </a:lnTo>
                    <a:lnTo>
                      <a:pt x="0" y="37"/>
                    </a:lnTo>
                    <a:lnTo>
                      <a:pt x="13" y="34"/>
                    </a:lnTo>
                    <a:lnTo>
                      <a:pt x="25" y="25"/>
                    </a:lnTo>
                    <a:lnTo>
                      <a:pt x="29" y="20"/>
                    </a:lnTo>
                    <a:lnTo>
                      <a:pt x="34" y="14"/>
                    </a:lnTo>
                    <a:lnTo>
                      <a:pt x="34" y="7"/>
                    </a:lnTo>
                    <a:lnTo>
                      <a:pt x="34" y="0"/>
                    </a:lnTo>
                    <a:lnTo>
                      <a:pt x="42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9"/>
              <p:cNvSpPr>
                <a:spLocks/>
              </p:cNvSpPr>
              <p:nvPr/>
            </p:nvSpPr>
            <p:spPr bwMode="auto">
              <a:xfrm>
                <a:off x="5424" y="1985"/>
                <a:ext cx="43" cy="44"/>
              </a:xfrm>
              <a:custGeom>
                <a:avLst/>
                <a:gdLst>
                  <a:gd name="T0" fmla="*/ 41 w 43"/>
                  <a:gd name="T1" fmla="*/ 44 h 44"/>
                  <a:gd name="T2" fmla="*/ 24 w 43"/>
                  <a:gd name="T3" fmla="*/ 40 h 44"/>
                  <a:gd name="T4" fmla="*/ 17 w 43"/>
                  <a:gd name="T5" fmla="*/ 37 h 44"/>
                  <a:gd name="T6" fmla="*/ 12 w 43"/>
                  <a:gd name="T7" fmla="*/ 31 h 44"/>
                  <a:gd name="T8" fmla="*/ 3 w 43"/>
                  <a:gd name="T9" fmla="*/ 18 h 44"/>
                  <a:gd name="T10" fmla="*/ 1 w 43"/>
                  <a:gd name="T11" fmla="*/ 9 h 44"/>
                  <a:gd name="T12" fmla="*/ 0 w 43"/>
                  <a:gd name="T13" fmla="*/ 0 h 44"/>
                  <a:gd name="T14" fmla="*/ 7 w 43"/>
                  <a:gd name="T15" fmla="*/ 0 h 44"/>
                  <a:gd name="T16" fmla="*/ 8 w 43"/>
                  <a:gd name="T17" fmla="*/ 7 h 44"/>
                  <a:gd name="T18" fmla="*/ 10 w 43"/>
                  <a:gd name="T19" fmla="*/ 13 h 44"/>
                  <a:gd name="T20" fmla="*/ 17 w 43"/>
                  <a:gd name="T21" fmla="*/ 25 h 44"/>
                  <a:gd name="T22" fmla="*/ 22 w 43"/>
                  <a:gd name="T23" fmla="*/ 31 h 44"/>
                  <a:gd name="T24" fmla="*/ 28 w 43"/>
                  <a:gd name="T25" fmla="*/ 34 h 44"/>
                  <a:gd name="T26" fmla="*/ 43 w 43"/>
                  <a:gd name="T27" fmla="*/ 37 h 44"/>
                  <a:gd name="T28" fmla="*/ 41 w 43"/>
                  <a:gd name="T2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4">
                    <a:moveTo>
                      <a:pt x="41" y="44"/>
                    </a:moveTo>
                    <a:lnTo>
                      <a:pt x="24" y="40"/>
                    </a:lnTo>
                    <a:lnTo>
                      <a:pt x="17" y="37"/>
                    </a:lnTo>
                    <a:lnTo>
                      <a:pt x="12" y="31"/>
                    </a:lnTo>
                    <a:lnTo>
                      <a:pt x="3" y="18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8" y="7"/>
                    </a:lnTo>
                    <a:lnTo>
                      <a:pt x="10" y="13"/>
                    </a:lnTo>
                    <a:lnTo>
                      <a:pt x="17" y="25"/>
                    </a:lnTo>
                    <a:lnTo>
                      <a:pt x="22" y="31"/>
                    </a:lnTo>
                    <a:lnTo>
                      <a:pt x="28" y="34"/>
                    </a:lnTo>
                    <a:lnTo>
                      <a:pt x="43" y="37"/>
                    </a:ln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0"/>
              <p:cNvSpPr>
                <a:spLocks/>
              </p:cNvSpPr>
              <p:nvPr/>
            </p:nvSpPr>
            <p:spPr bwMode="auto">
              <a:xfrm>
                <a:off x="5424" y="1985"/>
                <a:ext cx="43" cy="44"/>
              </a:xfrm>
              <a:custGeom>
                <a:avLst/>
                <a:gdLst>
                  <a:gd name="T0" fmla="*/ 41 w 43"/>
                  <a:gd name="T1" fmla="*/ 44 h 44"/>
                  <a:gd name="T2" fmla="*/ 24 w 43"/>
                  <a:gd name="T3" fmla="*/ 40 h 44"/>
                  <a:gd name="T4" fmla="*/ 17 w 43"/>
                  <a:gd name="T5" fmla="*/ 37 h 44"/>
                  <a:gd name="T6" fmla="*/ 12 w 43"/>
                  <a:gd name="T7" fmla="*/ 31 h 44"/>
                  <a:gd name="T8" fmla="*/ 3 w 43"/>
                  <a:gd name="T9" fmla="*/ 18 h 44"/>
                  <a:gd name="T10" fmla="*/ 1 w 43"/>
                  <a:gd name="T11" fmla="*/ 9 h 44"/>
                  <a:gd name="T12" fmla="*/ 0 w 43"/>
                  <a:gd name="T13" fmla="*/ 0 h 44"/>
                  <a:gd name="T14" fmla="*/ 7 w 43"/>
                  <a:gd name="T15" fmla="*/ 0 h 44"/>
                  <a:gd name="T16" fmla="*/ 8 w 43"/>
                  <a:gd name="T17" fmla="*/ 7 h 44"/>
                  <a:gd name="T18" fmla="*/ 10 w 43"/>
                  <a:gd name="T19" fmla="*/ 13 h 44"/>
                  <a:gd name="T20" fmla="*/ 17 w 43"/>
                  <a:gd name="T21" fmla="*/ 25 h 44"/>
                  <a:gd name="T22" fmla="*/ 22 w 43"/>
                  <a:gd name="T23" fmla="*/ 31 h 44"/>
                  <a:gd name="T24" fmla="*/ 28 w 43"/>
                  <a:gd name="T25" fmla="*/ 34 h 44"/>
                  <a:gd name="T26" fmla="*/ 43 w 43"/>
                  <a:gd name="T27" fmla="*/ 37 h 44"/>
                  <a:gd name="T28" fmla="*/ 41 w 43"/>
                  <a:gd name="T2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4">
                    <a:moveTo>
                      <a:pt x="41" y="44"/>
                    </a:moveTo>
                    <a:lnTo>
                      <a:pt x="24" y="40"/>
                    </a:lnTo>
                    <a:lnTo>
                      <a:pt x="17" y="37"/>
                    </a:lnTo>
                    <a:lnTo>
                      <a:pt x="12" y="31"/>
                    </a:lnTo>
                    <a:lnTo>
                      <a:pt x="3" y="18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8" y="7"/>
                    </a:lnTo>
                    <a:lnTo>
                      <a:pt x="10" y="13"/>
                    </a:lnTo>
                    <a:lnTo>
                      <a:pt x="17" y="25"/>
                    </a:lnTo>
                    <a:lnTo>
                      <a:pt x="22" y="31"/>
                    </a:lnTo>
                    <a:lnTo>
                      <a:pt x="28" y="34"/>
                    </a:lnTo>
                    <a:lnTo>
                      <a:pt x="43" y="37"/>
                    </a:lnTo>
                    <a:lnTo>
                      <a:pt x="41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1"/>
              <p:cNvSpPr>
                <a:spLocks/>
              </p:cNvSpPr>
              <p:nvPr/>
            </p:nvSpPr>
            <p:spPr bwMode="auto">
              <a:xfrm>
                <a:off x="5466" y="2021"/>
                <a:ext cx="1" cy="8"/>
              </a:xfrm>
              <a:custGeom>
                <a:avLst/>
                <a:gdLst>
                  <a:gd name="T0" fmla="*/ 1 w 1"/>
                  <a:gd name="T1" fmla="*/ 8 h 8"/>
                  <a:gd name="T2" fmla="*/ 0 w 1"/>
                  <a:gd name="T3" fmla="*/ 8 h 8"/>
                  <a:gd name="T4" fmla="*/ 0 w 1"/>
                  <a:gd name="T5" fmla="*/ 8 h 8"/>
                  <a:gd name="T6" fmla="*/ 1 w 1"/>
                  <a:gd name="T7" fmla="*/ 0 h 8"/>
                  <a:gd name="T8" fmla="*/ 0 w 1"/>
                  <a:gd name="T9" fmla="*/ 0 h 8"/>
                  <a:gd name="T10" fmla="*/ 1 w 1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8">
                    <a:moveTo>
                      <a:pt x="1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2"/>
              <p:cNvSpPr>
                <a:spLocks/>
              </p:cNvSpPr>
              <p:nvPr/>
            </p:nvSpPr>
            <p:spPr bwMode="auto">
              <a:xfrm>
                <a:off x="5466" y="2021"/>
                <a:ext cx="1" cy="8"/>
              </a:xfrm>
              <a:custGeom>
                <a:avLst/>
                <a:gdLst>
                  <a:gd name="T0" fmla="*/ 1 w 1"/>
                  <a:gd name="T1" fmla="*/ 8 h 8"/>
                  <a:gd name="T2" fmla="*/ 0 w 1"/>
                  <a:gd name="T3" fmla="*/ 8 h 8"/>
                  <a:gd name="T4" fmla="*/ 0 w 1"/>
                  <a:gd name="T5" fmla="*/ 8 h 8"/>
                  <a:gd name="T6" fmla="*/ 1 w 1"/>
                  <a:gd name="T7" fmla="*/ 0 h 8"/>
                  <a:gd name="T8" fmla="*/ 0 w 1"/>
                  <a:gd name="T9" fmla="*/ 0 h 8"/>
                  <a:gd name="T10" fmla="*/ 1 w 1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8">
                    <a:moveTo>
                      <a:pt x="1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3"/>
              <p:cNvSpPr>
                <a:spLocks/>
              </p:cNvSpPr>
              <p:nvPr/>
            </p:nvSpPr>
            <p:spPr bwMode="auto">
              <a:xfrm>
                <a:off x="5424" y="1943"/>
                <a:ext cx="43" cy="43"/>
              </a:xfrm>
              <a:custGeom>
                <a:avLst/>
                <a:gdLst>
                  <a:gd name="T0" fmla="*/ 0 w 43"/>
                  <a:gd name="T1" fmla="*/ 41 h 43"/>
                  <a:gd name="T2" fmla="*/ 1 w 43"/>
                  <a:gd name="T3" fmla="*/ 33 h 43"/>
                  <a:gd name="T4" fmla="*/ 3 w 43"/>
                  <a:gd name="T5" fmla="*/ 25 h 43"/>
                  <a:gd name="T6" fmla="*/ 8 w 43"/>
                  <a:gd name="T7" fmla="*/ 18 h 43"/>
                  <a:gd name="T8" fmla="*/ 12 w 43"/>
                  <a:gd name="T9" fmla="*/ 12 h 43"/>
                  <a:gd name="T10" fmla="*/ 24 w 43"/>
                  <a:gd name="T11" fmla="*/ 3 h 43"/>
                  <a:gd name="T12" fmla="*/ 41 w 43"/>
                  <a:gd name="T13" fmla="*/ 0 h 43"/>
                  <a:gd name="T14" fmla="*/ 43 w 43"/>
                  <a:gd name="T15" fmla="*/ 7 h 43"/>
                  <a:gd name="T16" fmla="*/ 28 w 43"/>
                  <a:gd name="T17" fmla="*/ 10 h 43"/>
                  <a:gd name="T18" fmla="*/ 17 w 43"/>
                  <a:gd name="T19" fmla="*/ 18 h 43"/>
                  <a:gd name="T20" fmla="*/ 13 w 43"/>
                  <a:gd name="T21" fmla="*/ 23 h 43"/>
                  <a:gd name="T22" fmla="*/ 10 w 43"/>
                  <a:gd name="T23" fmla="*/ 29 h 43"/>
                  <a:gd name="T24" fmla="*/ 8 w 43"/>
                  <a:gd name="T25" fmla="*/ 36 h 43"/>
                  <a:gd name="T26" fmla="*/ 7 w 43"/>
                  <a:gd name="T27" fmla="*/ 43 h 43"/>
                  <a:gd name="T28" fmla="*/ 0 w 43"/>
                  <a:gd name="T2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3">
                    <a:moveTo>
                      <a:pt x="0" y="41"/>
                    </a:moveTo>
                    <a:lnTo>
                      <a:pt x="1" y="33"/>
                    </a:lnTo>
                    <a:lnTo>
                      <a:pt x="3" y="25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24" y="3"/>
                    </a:lnTo>
                    <a:lnTo>
                      <a:pt x="41" y="0"/>
                    </a:lnTo>
                    <a:lnTo>
                      <a:pt x="43" y="7"/>
                    </a:lnTo>
                    <a:lnTo>
                      <a:pt x="28" y="10"/>
                    </a:lnTo>
                    <a:lnTo>
                      <a:pt x="17" y="18"/>
                    </a:lnTo>
                    <a:lnTo>
                      <a:pt x="13" y="23"/>
                    </a:lnTo>
                    <a:lnTo>
                      <a:pt x="10" y="29"/>
                    </a:lnTo>
                    <a:lnTo>
                      <a:pt x="8" y="36"/>
                    </a:lnTo>
                    <a:lnTo>
                      <a:pt x="7" y="4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4"/>
              <p:cNvSpPr>
                <a:spLocks/>
              </p:cNvSpPr>
              <p:nvPr/>
            </p:nvSpPr>
            <p:spPr bwMode="auto">
              <a:xfrm>
                <a:off x="5424" y="1943"/>
                <a:ext cx="43" cy="43"/>
              </a:xfrm>
              <a:custGeom>
                <a:avLst/>
                <a:gdLst>
                  <a:gd name="T0" fmla="*/ 0 w 43"/>
                  <a:gd name="T1" fmla="*/ 41 h 43"/>
                  <a:gd name="T2" fmla="*/ 1 w 43"/>
                  <a:gd name="T3" fmla="*/ 33 h 43"/>
                  <a:gd name="T4" fmla="*/ 3 w 43"/>
                  <a:gd name="T5" fmla="*/ 25 h 43"/>
                  <a:gd name="T6" fmla="*/ 8 w 43"/>
                  <a:gd name="T7" fmla="*/ 18 h 43"/>
                  <a:gd name="T8" fmla="*/ 12 w 43"/>
                  <a:gd name="T9" fmla="*/ 12 h 43"/>
                  <a:gd name="T10" fmla="*/ 24 w 43"/>
                  <a:gd name="T11" fmla="*/ 3 h 43"/>
                  <a:gd name="T12" fmla="*/ 41 w 43"/>
                  <a:gd name="T13" fmla="*/ 0 h 43"/>
                  <a:gd name="T14" fmla="*/ 43 w 43"/>
                  <a:gd name="T15" fmla="*/ 7 h 43"/>
                  <a:gd name="T16" fmla="*/ 28 w 43"/>
                  <a:gd name="T17" fmla="*/ 10 h 43"/>
                  <a:gd name="T18" fmla="*/ 17 w 43"/>
                  <a:gd name="T19" fmla="*/ 18 h 43"/>
                  <a:gd name="T20" fmla="*/ 13 w 43"/>
                  <a:gd name="T21" fmla="*/ 23 h 43"/>
                  <a:gd name="T22" fmla="*/ 10 w 43"/>
                  <a:gd name="T23" fmla="*/ 29 h 43"/>
                  <a:gd name="T24" fmla="*/ 8 w 43"/>
                  <a:gd name="T25" fmla="*/ 36 h 43"/>
                  <a:gd name="T26" fmla="*/ 7 w 43"/>
                  <a:gd name="T27" fmla="*/ 43 h 43"/>
                  <a:gd name="T28" fmla="*/ 0 w 43"/>
                  <a:gd name="T2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3">
                    <a:moveTo>
                      <a:pt x="0" y="41"/>
                    </a:moveTo>
                    <a:lnTo>
                      <a:pt x="1" y="33"/>
                    </a:lnTo>
                    <a:lnTo>
                      <a:pt x="3" y="25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24" y="3"/>
                    </a:lnTo>
                    <a:lnTo>
                      <a:pt x="41" y="0"/>
                    </a:lnTo>
                    <a:lnTo>
                      <a:pt x="43" y="7"/>
                    </a:lnTo>
                    <a:lnTo>
                      <a:pt x="28" y="10"/>
                    </a:lnTo>
                    <a:lnTo>
                      <a:pt x="17" y="18"/>
                    </a:lnTo>
                    <a:lnTo>
                      <a:pt x="13" y="23"/>
                    </a:lnTo>
                    <a:lnTo>
                      <a:pt x="10" y="29"/>
                    </a:lnTo>
                    <a:lnTo>
                      <a:pt x="8" y="36"/>
                    </a:lnTo>
                    <a:lnTo>
                      <a:pt x="7" y="43"/>
                    </a:lnTo>
                    <a:lnTo>
                      <a:pt x="0" y="4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5"/>
              <p:cNvSpPr>
                <a:spLocks/>
              </p:cNvSpPr>
              <p:nvPr/>
            </p:nvSpPr>
            <p:spPr bwMode="auto">
              <a:xfrm>
                <a:off x="5424" y="198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1 h 1"/>
                  <a:gd name="T6" fmla="*/ 8 w 8"/>
                  <a:gd name="T7" fmla="*/ 0 h 1"/>
                  <a:gd name="T8" fmla="*/ 0 w 8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6"/>
              <p:cNvSpPr>
                <a:spLocks/>
              </p:cNvSpPr>
              <p:nvPr/>
            </p:nvSpPr>
            <p:spPr bwMode="auto">
              <a:xfrm>
                <a:off x="5424" y="198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1 h 1"/>
                  <a:gd name="T6" fmla="*/ 8 w 8"/>
                  <a:gd name="T7" fmla="*/ 0 h 1"/>
                  <a:gd name="T8" fmla="*/ 0 w 8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7"/>
              <p:cNvSpPr>
                <a:spLocks/>
              </p:cNvSpPr>
              <p:nvPr/>
            </p:nvSpPr>
            <p:spPr bwMode="auto">
              <a:xfrm>
                <a:off x="5466" y="1943"/>
                <a:ext cx="42" cy="43"/>
              </a:xfrm>
              <a:custGeom>
                <a:avLst/>
                <a:gdLst>
                  <a:gd name="T0" fmla="*/ 0 w 42"/>
                  <a:gd name="T1" fmla="*/ 0 h 43"/>
                  <a:gd name="T2" fmla="*/ 15 w 42"/>
                  <a:gd name="T3" fmla="*/ 3 h 43"/>
                  <a:gd name="T4" fmla="*/ 24 w 42"/>
                  <a:gd name="T5" fmla="*/ 6 h 43"/>
                  <a:gd name="T6" fmla="*/ 30 w 42"/>
                  <a:gd name="T7" fmla="*/ 12 h 43"/>
                  <a:gd name="T8" fmla="*/ 40 w 42"/>
                  <a:gd name="T9" fmla="*/ 25 h 43"/>
                  <a:gd name="T10" fmla="*/ 42 w 42"/>
                  <a:gd name="T11" fmla="*/ 34 h 43"/>
                  <a:gd name="T12" fmla="*/ 42 w 42"/>
                  <a:gd name="T13" fmla="*/ 42 h 43"/>
                  <a:gd name="T14" fmla="*/ 34 w 42"/>
                  <a:gd name="T15" fmla="*/ 43 h 43"/>
                  <a:gd name="T16" fmla="*/ 34 w 42"/>
                  <a:gd name="T17" fmla="*/ 36 h 43"/>
                  <a:gd name="T18" fmla="*/ 34 w 42"/>
                  <a:gd name="T19" fmla="*/ 29 h 43"/>
                  <a:gd name="T20" fmla="*/ 25 w 42"/>
                  <a:gd name="T21" fmla="*/ 18 h 43"/>
                  <a:gd name="T22" fmla="*/ 20 w 42"/>
                  <a:gd name="T23" fmla="*/ 12 h 43"/>
                  <a:gd name="T24" fmla="*/ 15 w 42"/>
                  <a:gd name="T25" fmla="*/ 10 h 43"/>
                  <a:gd name="T26" fmla="*/ 0 w 42"/>
                  <a:gd name="T27" fmla="*/ 7 h 43"/>
                  <a:gd name="T28" fmla="*/ 0 w 42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43">
                    <a:moveTo>
                      <a:pt x="0" y="0"/>
                    </a:moveTo>
                    <a:lnTo>
                      <a:pt x="15" y="3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40" y="25"/>
                    </a:lnTo>
                    <a:lnTo>
                      <a:pt x="42" y="34"/>
                    </a:lnTo>
                    <a:lnTo>
                      <a:pt x="42" y="42"/>
                    </a:lnTo>
                    <a:lnTo>
                      <a:pt x="34" y="43"/>
                    </a:lnTo>
                    <a:lnTo>
                      <a:pt x="34" y="36"/>
                    </a:lnTo>
                    <a:lnTo>
                      <a:pt x="34" y="29"/>
                    </a:lnTo>
                    <a:lnTo>
                      <a:pt x="25" y="18"/>
                    </a:lnTo>
                    <a:lnTo>
                      <a:pt x="20" y="12"/>
                    </a:lnTo>
                    <a:lnTo>
                      <a:pt x="15" y="1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8"/>
              <p:cNvSpPr>
                <a:spLocks/>
              </p:cNvSpPr>
              <p:nvPr/>
            </p:nvSpPr>
            <p:spPr bwMode="auto">
              <a:xfrm>
                <a:off x="5466" y="1943"/>
                <a:ext cx="42" cy="43"/>
              </a:xfrm>
              <a:custGeom>
                <a:avLst/>
                <a:gdLst>
                  <a:gd name="T0" fmla="*/ 0 w 42"/>
                  <a:gd name="T1" fmla="*/ 0 h 43"/>
                  <a:gd name="T2" fmla="*/ 15 w 42"/>
                  <a:gd name="T3" fmla="*/ 3 h 43"/>
                  <a:gd name="T4" fmla="*/ 24 w 42"/>
                  <a:gd name="T5" fmla="*/ 6 h 43"/>
                  <a:gd name="T6" fmla="*/ 30 w 42"/>
                  <a:gd name="T7" fmla="*/ 12 h 43"/>
                  <a:gd name="T8" fmla="*/ 40 w 42"/>
                  <a:gd name="T9" fmla="*/ 25 h 43"/>
                  <a:gd name="T10" fmla="*/ 42 w 42"/>
                  <a:gd name="T11" fmla="*/ 34 h 43"/>
                  <a:gd name="T12" fmla="*/ 42 w 42"/>
                  <a:gd name="T13" fmla="*/ 42 h 43"/>
                  <a:gd name="T14" fmla="*/ 34 w 42"/>
                  <a:gd name="T15" fmla="*/ 43 h 43"/>
                  <a:gd name="T16" fmla="*/ 34 w 42"/>
                  <a:gd name="T17" fmla="*/ 36 h 43"/>
                  <a:gd name="T18" fmla="*/ 34 w 42"/>
                  <a:gd name="T19" fmla="*/ 29 h 43"/>
                  <a:gd name="T20" fmla="*/ 25 w 42"/>
                  <a:gd name="T21" fmla="*/ 18 h 43"/>
                  <a:gd name="T22" fmla="*/ 20 w 42"/>
                  <a:gd name="T23" fmla="*/ 12 h 43"/>
                  <a:gd name="T24" fmla="*/ 15 w 42"/>
                  <a:gd name="T25" fmla="*/ 10 h 43"/>
                  <a:gd name="T26" fmla="*/ 0 w 42"/>
                  <a:gd name="T27" fmla="*/ 7 h 43"/>
                  <a:gd name="T28" fmla="*/ 0 w 42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43">
                    <a:moveTo>
                      <a:pt x="0" y="0"/>
                    </a:moveTo>
                    <a:lnTo>
                      <a:pt x="15" y="3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40" y="25"/>
                    </a:lnTo>
                    <a:lnTo>
                      <a:pt x="42" y="34"/>
                    </a:lnTo>
                    <a:lnTo>
                      <a:pt x="42" y="42"/>
                    </a:lnTo>
                    <a:lnTo>
                      <a:pt x="34" y="43"/>
                    </a:lnTo>
                    <a:lnTo>
                      <a:pt x="34" y="36"/>
                    </a:lnTo>
                    <a:lnTo>
                      <a:pt x="34" y="29"/>
                    </a:lnTo>
                    <a:lnTo>
                      <a:pt x="25" y="18"/>
                    </a:lnTo>
                    <a:lnTo>
                      <a:pt x="20" y="12"/>
                    </a:lnTo>
                    <a:lnTo>
                      <a:pt x="15" y="1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"/>
              <p:cNvSpPr>
                <a:spLocks/>
              </p:cNvSpPr>
              <p:nvPr/>
            </p:nvSpPr>
            <p:spPr bwMode="auto">
              <a:xfrm>
                <a:off x="5466" y="1943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6 h 6"/>
                  <a:gd name="T4" fmla="*/ 1 w 1"/>
                  <a:gd name="T5" fmla="*/ 6 h 6"/>
                  <a:gd name="T6" fmla="*/ 0 w 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20"/>
              <p:cNvSpPr>
                <a:spLocks/>
              </p:cNvSpPr>
              <p:nvPr/>
            </p:nvSpPr>
            <p:spPr bwMode="auto">
              <a:xfrm>
                <a:off x="5466" y="1943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6 h 6"/>
                  <a:gd name="T4" fmla="*/ 1 w 1"/>
                  <a:gd name="T5" fmla="*/ 6 h 6"/>
                  <a:gd name="T6" fmla="*/ 0 w 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21"/>
              <p:cNvSpPr>
                <a:spLocks/>
              </p:cNvSpPr>
              <p:nvPr/>
            </p:nvSpPr>
            <p:spPr bwMode="auto">
              <a:xfrm>
                <a:off x="5500" y="1985"/>
                <a:ext cx="8" cy="1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22"/>
              <p:cNvSpPr>
                <a:spLocks/>
              </p:cNvSpPr>
              <p:nvPr/>
            </p:nvSpPr>
            <p:spPr bwMode="auto">
              <a:xfrm>
                <a:off x="5500" y="1985"/>
                <a:ext cx="8" cy="1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Rectangle 23"/>
              <p:cNvSpPr>
                <a:spLocks noChangeArrowheads="1"/>
              </p:cNvSpPr>
              <p:nvPr/>
            </p:nvSpPr>
            <p:spPr bwMode="auto">
              <a:xfrm>
                <a:off x="5456" y="1668"/>
                <a:ext cx="24" cy="1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Rectangle 24"/>
              <p:cNvSpPr>
                <a:spLocks noChangeArrowheads="1"/>
              </p:cNvSpPr>
              <p:nvPr/>
            </p:nvSpPr>
            <p:spPr bwMode="auto">
              <a:xfrm>
                <a:off x="5456" y="1668"/>
                <a:ext cx="24" cy="158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25"/>
              <p:cNvSpPr>
                <a:spLocks/>
              </p:cNvSpPr>
              <p:nvPr/>
            </p:nvSpPr>
            <p:spPr bwMode="auto">
              <a:xfrm>
                <a:off x="5309" y="1578"/>
                <a:ext cx="163" cy="100"/>
              </a:xfrm>
              <a:custGeom>
                <a:avLst/>
                <a:gdLst>
                  <a:gd name="T0" fmla="*/ 153 w 163"/>
                  <a:gd name="T1" fmla="*/ 100 h 100"/>
                  <a:gd name="T2" fmla="*/ 163 w 163"/>
                  <a:gd name="T3" fmla="*/ 80 h 100"/>
                  <a:gd name="T4" fmla="*/ 11 w 163"/>
                  <a:gd name="T5" fmla="*/ 0 h 100"/>
                  <a:gd name="T6" fmla="*/ 0 w 163"/>
                  <a:gd name="T7" fmla="*/ 21 h 100"/>
                  <a:gd name="T8" fmla="*/ 153 w 163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00">
                    <a:moveTo>
                      <a:pt x="153" y="100"/>
                    </a:moveTo>
                    <a:lnTo>
                      <a:pt x="163" y="80"/>
                    </a:lnTo>
                    <a:lnTo>
                      <a:pt x="11" y="0"/>
                    </a:lnTo>
                    <a:lnTo>
                      <a:pt x="0" y="21"/>
                    </a:lnTo>
                    <a:lnTo>
                      <a:pt x="153" y="10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26"/>
              <p:cNvSpPr>
                <a:spLocks/>
              </p:cNvSpPr>
              <p:nvPr/>
            </p:nvSpPr>
            <p:spPr bwMode="auto">
              <a:xfrm>
                <a:off x="5309" y="1578"/>
                <a:ext cx="163" cy="100"/>
              </a:xfrm>
              <a:custGeom>
                <a:avLst/>
                <a:gdLst>
                  <a:gd name="T0" fmla="*/ 153 w 163"/>
                  <a:gd name="T1" fmla="*/ 100 h 100"/>
                  <a:gd name="T2" fmla="*/ 163 w 163"/>
                  <a:gd name="T3" fmla="*/ 80 h 100"/>
                  <a:gd name="T4" fmla="*/ 11 w 163"/>
                  <a:gd name="T5" fmla="*/ 0 h 100"/>
                  <a:gd name="T6" fmla="*/ 0 w 163"/>
                  <a:gd name="T7" fmla="*/ 21 h 100"/>
                  <a:gd name="T8" fmla="*/ 153 w 163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00">
                    <a:moveTo>
                      <a:pt x="153" y="100"/>
                    </a:moveTo>
                    <a:lnTo>
                      <a:pt x="163" y="80"/>
                    </a:lnTo>
                    <a:lnTo>
                      <a:pt x="11" y="0"/>
                    </a:lnTo>
                    <a:lnTo>
                      <a:pt x="0" y="21"/>
                    </a:lnTo>
                    <a:lnTo>
                      <a:pt x="153" y="10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27"/>
              <p:cNvSpPr>
                <a:spLocks/>
              </p:cNvSpPr>
              <p:nvPr/>
            </p:nvSpPr>
            <p:spPr bwMode="auto">
              <a:xfrm>
                <a:off x="5456" y="1657"/>
                <a:ext cx="24" cy="21"/>
              </a:xfrm>
              <a:custGeom>
                <a:avLst/>
                <a:gdLst>
                  <a:gd name="T0" fmla="*/ 24 w 24"/>
                  <a:gd name="T1" fmla="*/ 10 h 21"/>
                  <a:gd name="T2" fmla="*/ 24 w 24"/>
                  <a:gd name="T3" fmla="*/ 3 h 21"/>
                  <a:gd name="T4" fmla="*/ 18 w 24"/>
                  <a:gd name="T5" fmla="*/ 0 h 21"/>
                  <a:gd name="T6" fmla="*/ 7 w 24"/>
                  <a:gd name="T7" fmla="*/ 21 h 21"/>
                  <a:gd name="T8" fmla="*/ 0 w 24"/>
                  <a:gd name="T9" fmla="*/ 10 h 21"/>
                  <a:gd name="T10" fmla="*/ 24 w 24"/>
                  <a:gd name="T1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10"/>
                    </a:moveTo>
                    <a:lnTo>
                      <a:pt x="24" y="3"/>
                    </a:lnTo>
                    <a:lnTo>
                      <a:pt x="18" y="0"/>
                    </a:lnTo>
                    <a:lnTo>
                      <a:pt x="7" y="21"/>
                    </a:lnTo>
                    <a:lnTo>
                      <a:pt x="0" y="1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28"/>
              <p:cNvSpPr>
                <a:spLocks/>
              </p:cNvSpPr>
              <p:nvPr/>
            </p:nvSpPr>
            <p:spPr bwMode="auto">
              <a:xfrm>
                <a:off x="5456" y="1657"/>
                <a:ext cx="24" cy="21"/>
              </a:xfrm>
              <a:custGeom>
                <a:avLst/>
                <a:gdLst>
                  <a:gd name="T0" fmla="*/ 24 w 24"/>
                  <a:gd name="T1" fmla="*/ 10 h 21"/>
                  <a:gd name="T2" fmla="*/ 24 w 24"/>
                  <a:gd name="T3" fmla="*/ 3 h 21"/>
                  <a:gd name="T4" fmla="*/ 18 w 24"/>
                  <a:gd name="T5" fmla="*/ 0 h 21"/>
                  <a:gd name="T6" fmla="*/ 7 w 24"/>
                  <a:gd name="T7" fmla="*/ 21 h 21"/>
                  <a:gd name="T8" fmla="*/ 0 w 24"/>
                  <a:gd name="T9" fmla="*/ 10 h 21"/>
                  <a:gd name="T10" fmla="*/ 24 w 24"/>
                  <a:gd name="T1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10"/>
                    </a:moveTo>
                    <a:lnTo>
                      <a:pt x="24" y="3"/>
                    </a:lnTo>
                    <a:lnTo>
                      <a:pt x="18" y="0"/>
                    </a:lnTo>
                    <a:lnTo>
                      <a:pt x="7" y="21"/>
                    </a:lnTo>
                    <a:lnTo>
                      <a:pt x="0" y="10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29"/>
              <p:cNvSpPr>
                <a:spLocks/>
              </p:cNvSpPr>
              <p:nvPr/>
            </p:nvSpPr>
            <p:spPr bwMode="auto">
              <a:xfrm>
                <a:off x="5313" y="1498"/>
                <a:ext cx="309" cy="102"/>
              </a:xfrm>
              <a:custGeom>
                <a:avLst/>
                <a:gdLst>
                  <a:gd name="T0" fmla="*/ 0 w 309"/>
                  <a:gd name="T1" fmla="*/ 79 h 102"/>
                  <a:gd name="T2" fmla="*/ 7 w 309"/>
                  <a:gd name="T3" fmla="*/ 102 h 102"/>
                  <a:gd name="T4" fmla="*/ 309 w 309"/>
                  <a:gd name="T5" fmla="*/ 23 h 102"/>
                  <a:gd name="T6" fmla="*/ 303 w 309"/>
                  <a:gd name="T7" fmla="*/ 0 h 102"/>
                  <a:gd name="T8" fmla="*/ 0 w 309"/>
                  <a:gd name="T9" fmla="*/ 7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02">
                    <a:moveTo>
                      <a:pt x="0" y="79"/>
                    </a:moveTo>
                    <a:lnTo>
                      <a:pt x="7" y="102"/>
                    </a:lnTo>
                    <a:lnTo>
                      <a:pt x="309" y="23"/>
                    </a:lnTo>
                    <a:lnTo>
                      <a:pt x="303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30"/>
              <p:cNvSpPr>
                <a:spLocks/>
              </p:cNvSpPr>
              <p:nvPr/>
            </p:nvSpPr>
            <p:spPr bwMode="auto">
              <a:xfrm>
                <a:off x="5313" y="1498"/>
                <a:ext cx="309" cy="102"/>
              </a:xfrm>
              <a:custGeom>
                <a:avLst/>
                <a:gdLst>
                  <a:gd name="T0" fmla="*/ 0 w 309"/>
                  <a:gd name="T1" fmla="*/ 79 h 102"/>
                  <a:gd name="T2" fmla="*/ 7 w 309"/>
                  <a:gd name="T3" fmla="*/ 102 h 102"/>
                  <a:gd name="T4" fmla="*/ 309 w 309"/>
                  <a:gd name="T5" fmla="*/ 23 h 102"/>
                  <a:gd name="T6" fmla="*/ 303 w 309"/>
                  <a:gd name="T7" fmla="*/ 0 h 102"/>
                  <a:gd name="T8" fmla="*/ 0 w 309"/>
                  <a:gd name="T9" fmla="*/ 7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02">
                    <a:moveTo>
                      <a:pt x="0" y="79"/>
                    </a:moveTo>
                    <a:lnTo>
                      <a:pt x="7" y="102"/>
                    </a:lnTo>
                    <a:lnTo>
                      <a:pt x="309" y="23"/>
                    </a:lnTo>
                    <a:lnTo>
                      <a:pt x="303" y="0"/>
                    </a:lnTo>
                    <a:lnTo>
                      <a:pt x="0" y="7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31"/>
              <p:cNvSpPr>
                <a:spLocks/>
              </p:cNvSpPr>
              <p:nvPr/>
            </p:nvSpPr>
            <p:spPr bwMode="auto">
              <a:xfrm>
                <a:off x="5283" y="1577"/>
                <a:ext cx="38" cy="23"/>
              </a:xfrm>
              <a:custGeom>
                <a:avLst/>
                <a:gdLst>
                  <a:gd name="T0" fmla="*/ 27 w 38"/>
                  <a:gd name="T1" fmla="*/ 21 h 23"/>
                  <a:gd name="T2" fmla="*/ 0 w 38"/>
                  <a:gd name="T3" fmla="*/ 8 h 23"/>
                  <a:gd name="T4" fmla="*/ 30 w 38"/>
                  <a:gd name="T5" fmla="*/ 0 h 23"/>
                  <a:gd name="T6" fmla="*/ 36 w 38"/>
                  <a:gd name="T7" fmla="*/ 23 h 23"/>
                  <a:gd name="T8" fmla="*/ 38 w 38"/>
                  <a:gd name="T9" fmla="*/ 1 h 23"/>
                  <a:gd name="T10" fmla="*/ 27 w 38"/>
                  <a:gd name="T11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3">
                    <a:moveTo>
                      <a:pt x="27" y="21"/>
                    </a:moveTo>
                    <a:lnTo>
                      <a:pt x="0" y="8"/>
                    </a:lnTo>
                    <a:lnTo>
                      <a:pt x="30" y="0"/>
                    </a:lnTo>
                    <a:lnTo>
                      <a:pt x="36" y="23"/>
                    </a:lnTo>
                    <a:lnTo>
                      <a:pt x="38" y="1"/>
                    </a:lnTo>
                    <a:lnTo>
                      <a:pt x="27" y="2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32"/>
              <p:cNvSpPr>
                <a:spLocks/>
              </p:cNvSpPr>
              <p:nvPr/>
            </p:nvSpPr>
            <p:spPr bwMode="auto">
              <a:xfrm>
                <a:off x="5283" y="1577"/>
                <a:ext cx="38" cy="23"/>
              </a:xfrm>
              <a:custGeom>
                <a:avLst/>
                <a:gdLst>
                  <a:gd name="T0" fmla="*/ 27 w 38"/>
                  <a:gd name="T1" fmla="*/ 21 h 23"/>
                  <a:gd name="T2" fmla="*/ 0 w 38"/>
                  <a:gd name="T3" fmla="*/ 8 h 23"/>
                  <a:gd name="T4" fmla="*/ 30 w 38"/>
                  <a:gd name="T5" fmla="*/ 0 h 23"/>
                  <a:gd name="T6" fmla="*/ 36 w 38"/>
                  <a:gd name="T7" fmla="*/ 23 h 23"/>
                  <a:gd name="T8" fmla="*/ 38 w 38"/>
                  <a:gd name="T9" fmla="*/ 1 h 23"/>
                  <a:gd name="T10" fmla="*/ 27 w 38"/>
                  <a:gd name="T11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3">
                    <a:moveTo>
                      <a:pt x="27" y="21"/>
                    </a:moveTo>
                    <a:lnTo>
                      <a:pt x="0" y="8"/>
                    </a:lnTo>
                    <a:lnTo>
                      <a:pt x="30" y="0"/>
                    </a:lnTo>
                    <a:lnTo>
                      <a:pt x="36" y="23"/>
                    </a:lnTo>
                    <a:lnTo>
                      <a:pt x="38" y="1"/>
                    </a:lnTo>
                    <a:lnTo>
                      <a:pt x="27" y="2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33"/>
              <p:cNvSpPr>
                <a:spLocks/>
              </p:cNvSpPr>
              <p:nvPr/>
            </p:nvSpPr>
            <p:spPr bwMode="auto">
              <a:xfrm>
                <a:off x="5313" y="1418"/>
                <a:ext cx="309" cy="103"/>
              </a:xfrm>
              <a:custGeom>
                <a:avLst/>
                <a:gdLst>
                  <a:gd name="T0" fmla="*/ 303 w 309"/>
                  <a:gd name="T1" fmla="*/ 103 h 103"/>
                  <a:gd name="T2" fmla="*/ 309 w 309"/>
                  <a:gd name="T3" fmla="*/ 80 h 103"/>
                  <a:gd name="T4" fmla="*/ 7 w 309"/>
                  <a:gd name="T5" fmla="*/ 0 h 103"/>
                  <a:gd name="T6" fmla="*/ 0 w 309"/>
                  <a:gd name="T7" fmla="*/ 24 h 103"/>
                  <a:gd name="T8" fmla="*/ 303 w 309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03">
                    <a:moveTo>
                      <a:pt x="303" y="103"/>
                    </a:moveTo>
                    <a:lnTo>
                      <a:pt x="309" y="80"/>
                    </a:lnTo>
                    <a:lnTo>
                      <a:pt x="7" y="0"/>
                    </a:lnTo>
                    <a:lnTo>
                      <a:pt x="0" y="24"/>
                    </a:lnTo>
                    <a:lnTo>
                      <a:pt x="303" y="10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34"/>
              <p:cNvSpPr>
                <a:spLocks/>
              </p:cNvSpPr>
              <p:nvPr/>
            </p:nvSpPr>
            <p:spPr bwMode="auto">
              <a:xfrm>
                <a:off x="5313" y="1418"/>
                <a:ext cx="309" cy="103"/>
              </a:xfrm>
              <a:custGeom>
                <a:avLst/>
                <a:gdLst>
                  <a:gd name="T0" fmla="*/ 303 w 309"/>
                  <a:gd name="T1" fmla="*/ 103 h 103"/>
                  <a:gd name="T2" fmla="*/ 309 w 309"/>
                  <a:gd name="T3" fmla="*/ 80 h 103"/>
                  <a:gd name="T4" fmla="*/ 7 w 309"/>
                  <a:gd name="T5" fmla="*/ 0 h 103"/>
                  <a:gd name="T6" fmla="*/ 0 w 309"/>
                  <a:gd name="T7" fmla="*/ 24 h 103"/>
                  <a:gd name="T8" fmla="*/ 303 w 309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03">
                    <a:moveTo>
                      <a:pt x="303" y="103"/>
                    </a:moveTo>
                    <a:lnTo>
                      <a:pt x="309" y="80"/>
                    </a:lnTo>
                    <a:lnTo>
                      <a:pt x="7" y="0"/>
                    </a:lnTo>
                    <a:lnTo>
                      <a:pt x="0" y="24"/>
                    </a:lnTo>
                    <a:lnTo>
                      <a:pt x="303" y="10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35"/>
              <p:cNvSpPr>
                <a:spLocks/>
              </p:cNvSpPr>
              <p:nvPr/>
            </p:nvSpPr>
            <p:spPr bwMode="auto">
              <a:xfrm>
                <a:off x="5313" y="1338"/>
                <a:ext cx="309" cy="102"/>
              </a:xfrm>
              <a:custGeom>
                <a:avLst/>
                <a:gdLst>
                  <a:gd name="T0" fmla="*/ 0 w 309"/>
                  <a:gd name="T1" fmla="*/ 79 h 102"/>
                  <a:gd name="T2" fmla="*/ 7 w 309"/>
                  <a:gd name="T3" fmla="*/ 102 h 102"/>
                  <a:gd name="T4" fmla="*/ 309 w 309"/>
                  <a:gd name="T5" fmla="*/ 23 h 102"/>
                  <a:gd name="T6" fmla="*/ 303 w 309"/>
                  <a:gd name="T7" fmla="*/ 0 h 102"/>
                  <a:gd name="T8" fmla="*/ 0 w 309"/>
                  <a:gd name="T9" fmla="*/ 7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02">
                    <a:moveTo>
                      <a:pt x="0" y="79"/>
                    </a:moveTo>
                    <a:lnTo>
                      <a:pt x="7" y="102"/>
                    </a:lnTo>
                    <a:lnTo>
                      <a:pt x="309" y="23"/>
                    </a:lnTo>
                    <a:lnTo>
                      <a:pt x="303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36"/>
              <p:cNvSpPr>
                <a:spLocks/>
              </p:cNvSpPr>
              <p:nvPr/>
            </p:nvSpPr>
            <p:spPr bwMode="auto">
              <a:xfrm>
                <a:off x="5313" y="1338"/>
                <a:ext cx="309" cy="102"/>
              </a:xfrm>
              <a:custGeom>
                <a:avLst/>
                <a:gdLst>
                  <a:gd name="T0" fmla="*/ 0 w 309"/>
                  <a:gd name="T1" fmla="*/ 79 h 102"/>
                  <a:gd name="T2" fmla="*/ 7 w 309"/>
                  <a:gd name="T3" fmla="*/ 102 h 102"/>
                  <a:gd name="T4" fmla="*/ 309 w 309"/>
                  <a:gd name="T5" fmla="*/ 23 h 102"/>
                  <a:gd name="T6" fmla="*/ 303 w 309"/>
                  <a:gd name="T7" fmla="*/ 0 h 102"/>
                  <a:gd name="T8" fmla="*/ 0 w 309"/>
                  <a:gd name="T9" fmla="*/ 7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02">
                    <a:moveTo>
                      <a:pt x="0" y="79"/>
                    </a:moveTo>
                    <a:lnTo>
                      <a:pt x="7" y="102"/>
                    </a:lnTo>
                    <a:lnTo>
                      <a:pt x="309" y="23"/>
                    </a:lnTo>
                    <a:lnTo>
                      <a:pt x="303" y="0"/>
                    </a:lnTo>
                    <a:lnTo>
                      <a:pt x="0" y="7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37"/>
              <p:cNvSpPr>
                <a:spLocks/>
              </p:cNvSpPr>
              <p:nvPr/>
            </p:nvSpPr>
            <p:spPr bwMode="auto">
              <a:xfrm>
                <a:off x="5268" y="1418"/>
                <a:ext cx="51" cy="22"/>
              </a:xfrm>
              <a:custGeom>
                <a:avLst/>
                <a:gdLst>
                  <a:gd name="T0" fmla="*/ 45 w 51"/>
                  <a:gd name="T1" fmla="*/ 22 h 22"/>
                  <a:gd name="T2" fmla="*/ 0 w 51"/>
                  <a:gd name="T3" fmla="*/ 12 h 22"/>
                  <a:gd name="T4" fmla="*/ 45 w 51"/>
                  <a:gd name="T5" fmla="*/ 0 h 22"/>
                  <a:gd name="T6" fmla="*/ 51 w 51"/>
                  <a:gd name="T7" fmla="*/ 22 h 22"/>
                  <a:gd name="T8" fmla="*/ 51 w 51"/>
                  <a:gd name="T9" fmla="*/ 0 h 22"/>
                  <a:gd name="T10" fmla="*/ 45 w 5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22">
                    <a:moveTo>
                      <a:pt x="45" y="22"/>
                    </a:moveTo>
                    <a:lnTo>
                      <a:pt x="0" y="12"/>
                    </a:lnTo>
                    <a:lnTo>
                      <a:pt x="45" y="0"/>
                    </a:lnTo>
                    <a:lnTo>
                      <a:pt x="51" y="22"/>
                    </a:lnTo>
                    <a:lnTo>
                      <a:pt x="51" y="0"/>
                    </a:lnTo>
                    <a:lnTo>
                      <a:pt x="45" y="2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38"/>
              <p:cNvSpPr>
                <a:spLocks/>
              </p:cNvSpPr>
              <p:nvPr/>
            </p:nvSpPr>
            <p:spPr bwMode="auto">
              <a:xfrm>
                <a:off x="5268" y="1418"/>
                <a:ext cx="51" cy="22"/>
              </a:xfrm>
              <a:custGeom>
                <a:avLst/>
                <a:gdLst>
                  <a:gd name="T0" fmla="*/ 45 w 51"/>
                  <a:gd name="T1" fmla="*/ 22 h 22"/>
                  <a:gd name="T2" fmla="*/ 0 w 51"/>
                  <a:gd name="T3" fmla="*/ 12 h 22"/>
                  <a:gd name="T4" fmla="*/ 45 w 51"/>
                  <a:gd name="T5" fmla="*/ 0 h 22"/>
                  <a:gd name="T6" fmla="*/ 51 w 51"/>
                  <a:gd name="T7" fmla="*/ 22 h 22"/>
                  <a:gd name="T8" fmla="*/ 51 w 51"/>
                  <a:gd name="T9" fmla="*/ 0 h 22"/>
                  <a:gd name="T10" fmla="*/ 45 w 5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22">
                    <a:moveTo>
                      <a:pt x="45" y="22"/>
                    </a:moveTo>
                    <a:lnTo>
                      <a:pt x="0" y="12"/>
                    </a:lnTo>
                    <a:lnTo>
                      <a:pt x="45" y="0"/>
                    </a:lnTo>
                    <a:lnTo>
                      <a:pt x="51" y="22"/>
                    </a:lnTo>
                    <a:lnTo>
                      <a:pt x="51" y="0"/>
                    </a:lnTo>
                    <a:lnTo>
                      <a:pt x="45" y="2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39"/>
              <p:cNvSpPr>
                <a:spLocks/>
              </p:cNvSpPr>
              <p:nvPr/>
            </p:nvSpPr>
            <p:spPr bwMode="auto">
              <a:xfrm>
                <a:off x="5313" y="1258"/>
                <a:ext cx="309" cy="103"/>
              </a:xfrm>
              <a:custGeom>
                <a:avLst/>
                <a:gdLst>
                  <a:gd name="T0" fmla="*/ 303 w 309"/>
                  <a:gd name="T1" fmla="*/ 103 h 103"/>
                  <a:gd name="T2" fmla="*/ 309 w 309"/>
                  <a:gd name="T3" fmla="*/ 79 h 103"/>
                  <a:gd name="T4" fmla="*/ 7 w 309"/>
                  <a:gd name="T5" fmla="*/ 0 h 103"/>
                  <a:gd name="T6" fmla="*/ 0 w 309"/>
                  <a:gd name="T7" fmla="*/ 23 h 103"/>
                  <a:gd name="T8" fmla="*/ 303 w 309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03">
                    <a:moveTo>
                      <a:pt x="303" y="103"/>
                    </a:moveTo>
                    <a:lnTo>
                      <a:pt x="309" y="79"/>
                    </a:lnTo>
                    <a:lnTo>
                      <a:pt x="7" y="0"/>
                    </a:lnTo>
                    <a:lnTo>
                      <a:pt x="0" y="23"/>
                    </a:lnTo>
                    <a:lnTo>
                      <a:pt x="303" y="10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40"/>
              <p:cNvSpPr>
                <a:spLocks/>
              </p:cNvSpPr>
              <p:nvPr/>
            </p:nvSpPr>
            <p:spPr bwMode="auto">
              <a:xfrm>
                <a:off x="5313" y="1258"/>
                <a:ext cx="309" cy="103"/>
              </a:xfrm>
              <a:custGeom>
                <a:avLst/>
                <a:gdLst>
                  <a:gd name="T0" fmla="*/ 303 w 309"/>
                  <a:gd name="T1" fmla="*/ 103 h 103"/>
                  <a:gd name="T2" fmla="*/ 309 w 309"/>
                  <a:gd name="T3" fmla="*/ 79 h 103"/>
                  <a:gd name="T4" fmla="*/ 7 w 309"/>
                  <a:gd name="T5" fmla="*/ 0 h 103"/>
                  <a:gd name="T6" fmla="*/ 0 w 309"/>
                  <a:gd name="T7" fmla="*/ 23 h 103"/>
                  <a:gd name="T8" fmla="*/ 303 w 309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03">
                    <a:moveTo>
                      <a:pt x="303" y="103"/>
                    </a:moveTo>
                    <a:lnTo>
                      <a:pt x="309" y="79"/>
                    </a:lnTo>
                    <a:lnTo>
                      <a:pt x="7" y="0"/>
                    </a:lnTo>
                    <a:lnTo>
                      <a:pt x="0" y="23"/>
                    </a:lnTo>
                    <a:lnTo>
                      <a:pt x="303" y="10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41"/>
              <p:cNvSpPr>
                <a:spLocks/>
              </p:cNvSpPr>
              <p:nvPr/>
            </p:nvSpPr>
            <p:spPr bwMode="auto">
              <a:xfrm>
                <a:off x="5313" y="1179"/>
                <a:ext cx="309" cy="103"/>
              </a:xfrm>
              <a:custGeom>
                <a:avLst/>
                <a:gdLst>
                  <a:gd name="T0" fmla="*/ 0 w 309"/>
                  <a:gd name="T1" fmla="*/ 80 h 103"/>
                  <a:gd name="T2" fmla="*/ 7 w 309"/>
                  <a:gd name="T3" fmla="*/ 103 h 103"/>
                  <a:gd name="T4" fmla="*/ 309 w 309"/>
                  <a:gd name="T5" fmla="*/ 24 h 103"/>
                  <a:gd name="T6" fmla="*/ 303 w 309"/>
                  <a:gd name="T7" fmla="*/ 0 h 103"/>
                  <a:gd name="T8" fmla="*/ 0 w 309"/>
                  <a:gd name="T9" fmla="*/ 8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03">
                    <a:moveTo>
                      <a:pt x="0" y="80"/>
                    </a:moveTo>
                    <a:lnTo>
                      <a:pt x="7" y="103"/>
                    </a:lnTo>
                    <a:lnTo>
                      <a:pt x="309" y="24"/>
                    </a:lnTo>
                    <a:lnTo>
                      <a:pt x="303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42"/>
              <p:cNvSpPr>
                <a:spLocks/>
              </p:cNvSpPr>
              <p:nvPr/>
            </p:nvSpPr>
            <p:spPr bwMode="auto">
              <a:xfrm>
                <a:off x="5313" y="1179"/>
                <a:ext cx="309" cy="103"/>
              </a:xfrm>
              <a:custGeom>
                <a:avLst/>
                <a:gdLst>
                  <a:gd name="T0" fmla="*/ 0 w 309"/>
                  <a:gd name="T1" fmla="*/ 80 h 103"/>
                  <a:gd name="T2" fmla="*/ 7 w 309"/>
                  <a:gd name="T3" fmla="*/ 103 h 103"/>
                  <a:gd name="T4" fmla="*/ 309 w 309"/>
                  <a:gd name="T5" fmla="*/ 24 h 103"/>
                  <a:gd name="T6" fmla="*/ 303 w 309"/>
                  <a:gd name="T7" fmla="*/ 0 h 103"/>
                  <a:gd name="T8" fmla="*/ 0 w 309"/>
                  <a:gd name="T9" fmla="*/ 8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03">
                    <a:moveTo>
                      <a:pt x="0" y="80"/>
                    </a:moveTo>
                    <a:lnTo>
                      <a:pt x="7" y="103"/>
                    </a:lnTo>
                    <a:lnTo>
                      <a:pt x="309" y="24"/>
                    </a:lnTo>
                    <a:lnTo>
                      <a:pt x="303" y="0"/>
                    </a:lnTo>
                    <a:lnTo>
                      <a:pt x="0" y="8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43"/>
              <p:cNvSpPr>
                <a:spLocks/>
              </p:cNvSpPr>
              <p:nvPr/>
            </p:nvSpPr>
            <p:spPr bwMode="auto">
              <a:xfrm>
                <a:off x="5268" y="1258"/>
                <a:ext cx="51" cy="24"/>
              </a:xfrm>
              <a:custGeom>
                <a:avLst/>
                <a:gdLst>
                  <a:gd name="T0" fmla="*/ 45 w 51"/>
                  <a:gd name="T1" fmla="*/ 24 h 24"/>
                  <a:gd name="T2" fmla="*/ 0 w 51"/>
                  <a:gd name="T3" fmla="*/ 12 h 24"/>
                  <a:gd name="T4" fmla="*/ 45 w 51"/>
                  <a:gd name="T5" fmla="*/ 0 h 24"/>
                  <a:gd name="T6" fmla="*/ 51 w 51"/>
                  <a:gd name="T7" fmla="*/ 24 h 24"/>
                  <a:gd name="T8" fmla="*/ 51 w 51"/>
                  <a:gd name="T9" fmla="*/ 0 h 24"/>
                  <a:gd name="T10" fmla="*/ 45 w 51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24">
                    <a:moveTo>
                      <a:pt x="45" y="24"/>
                    </a:moveTo>
                    <a:lnTo>
                      <a:pt x="0" y="12"/>
                    </a:lnTo>
                    <a:lnTo>
                      <a:pt x="45" y="0"/>
                    </a:lnTo>
                    <a:lnTo>
                      <a:pt x="51" y="24"/>
                    </a:lnTo>
                    <a:lnTo>
                      <a:pt x="51" y="0"/>
                    </a:lnTo>
                    <a:lnTo>
                      <a:pt x="45" y="2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44"/>
              <p:cNvSpPr>
                <a:spLocks/>
              </p:cNvSpPr>
              <p:nvPr/>
            </p:nvSpPr>
            <p:spPr bwMode="auto">
              <a:xfrm>
                <a:off x="5268" y="1258"/>
                <a:ext cx="51" cy="24"/>
              </a:xfrm>
              <a:custGeom>
                <a:avLst/>
                <a:gdLst>
                  <a:gd name="T0" fmla="*/ 45 w 51"/>
                  <a:gd name="T1" fmla="*/ 24 h 24"/>
                  <a:gd name="T2" fmla="*/ 0 w 51"/>
                  <a:gd name="T3" fmla="*/ 12 h 24"/>
                  <a:gd name="T4" fmla="*/ 45 w 51"/>
                  <a:gd name="T5" fmla="*/ 0 h 24"/>
                  <a:gd name="T6" fmla="*/ 51 w 51"/>
                  <a:gd name="T7" fmla="*/ 24 h 24"/>
                  <a:gd name="T8" fmla="*/ 51 w 51"/>
                  <a:gd name="T9" fmla="*/ 0 h 24"/>
                  <a:gd name="T10" fmla="*/ 45 w 51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24">
                    <a:moveTo>
                      <a:pt x="45" y="24"/>
                    </a:moveTo>
                    <a:lnTo>
                      <a:pt x="0" y="12"/>
                    </a:lnTo>
                    <a:lnTo>
                      <a:pt x="45" y="0"/>
                    </a:lnTo>
                    <a:lnTo>
                      <a:pt x="51" y="24"/>
                    </a:lnTo>
                    <a:lnTo>
                      <a:pt x="51" y="0"/>
                    </a:lnTo>
                    <a:lnTo>
                      <a:pt x="45" y="2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45"/>
              <p:cNvSpPr>
                <a:spLocks/>
              </p:cNvSpPr>
              <p:nvPr/>
            </p:nvSpPr>
            <p:spPr bwMode="auto">
              <a:xfrm>
                <a:off x="5313" y="1100"/>
                <a:ext cx="309" cy="103"/>
              </a:xfrm>
              <a:custGeom>
                <a:avLst/>
                <a:gdLst>
                  <a:gd name="T0" fmla="*/ 303 w 309"/>
                  <a:gd name="T1" fmla="*/ 103 h 103"/>
                  <a:gd name="T2" fmla="*/ 309 w 309"/>
                  <a:gd name="T3" fmla="*/ 80 h 103"/>
                  <a:gd name="T4" fmla="*/ 7 w 309"/>
                  <a:gd name="T5" fmla="*/ 0 h 103"/>
                  <a:gd name="T6" fmla="*/ 0 w 309"/>
                  <a:gd name="T7" fmla="*/ 24 h 103"/>
                  <a:gd name="T8" fmla="*/ 303 w 309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03">
                    <a:moveTo>
                      <a:pt x="303" y="103"/>
                    </a:moveTo>
                    <a:lnTo>
                      <a:pt x="309" y="80"/>
                    </a:lnTo>
                    <a:lnTo>
                      <a:pt x="7" y="0"/>
                    </a:lnTo>
                    <a:lnTo>
                      <a:pt x="0" y="24"/>
                    </a:lnTo>
                    <a:lnTo>
                      <a:pt x="303" y="10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46"/>
              <p:cNvSpPr>
                <a:spLocks/>
              </p:cNvSpPr>
              <p:nvPr/>
            </p:nvSpPr>
            <p:spPr bwMode="auto">
              <a:xfrm>
                <a:off x="5313" y="1100"/>
                <a:ext cx="309" cy="103"/>
              </a:xfrm>
              <a:custGeom>
                <a:avLst/>
                <a:gdLst>
                  <a:gd name="T0" fmla="*/ 303 w 309"/>
                  <a:gd name="T1" fmla="*/ 103 h 103"/>
                  <a:gd name="T2" fmla="*/ 309 w 309"/>
                  <a:gd name="T3" fmla="*/ 80 h 103"/>
                  <a:gd name="T4" fmla="*/ 7 w 309"/>
                  <a:gd name="T5" fmla="*/ 0 h 103"/>
                  <a:gd name="T6" fmla="*/ 0 w 309"/>
                  <a:gd name="T7" fmla="*/ 24 h 103"/>
                  <a:gd name="T8" fmla="*/ 303 w 309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03">
                    <a:moveTo>
                      <a:pt x="303" y="103"/>
                    </a:moveTo>
                    <a:lnTo>
                      <a:pt x="309" y="80"/>
                    </a:lnTo>
                    <a:lnTo>
                      <a:pt x="7" y="0"/>
                    </a:lnTo>
                    <a:lnTo>
                      <a:pt x="0" y="24"/>
                    </a:lnTo>
                    <a:lnTo>
                      <a:pt x="303" y="10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47"/>
              <p:cNvSpPr>
                <a:spLocks/>
              </p:cNvSpPr>
              <p:nvPr/>
            </p:nvSpPr>
            <p:spPr bwMode="auto">
              <a:xfrm>
                <a:off x="5309" y="1021"/>
                <a:ext cx="162" cy="101"/>
              </a:xfrm>
              <a:custGeom>
                <a:avLst/>
                <a:gdLst>
                  <a:gd name="T0" fmla="*/ 0 w 162"/>
                  <a:gd name="T1" fmla="*/ 79 h 101"/>
                  <a:gd name="T2" fmla="*/ 9 w 162"/>
                  <a:gd name="T3" fmla="*/ 101 h 101"/>
                  <a:gd name="T4" fmla="*/ 162 w 162"/>
                  <a:gd name="T5" fmla="*/ 22 h 101"/>
                  <a:gd name="T6" fmla="*/ 152 w 162"/>
                  <a:gd name="T7" fmla="*/ 0 h 101"/>
                  <a:gd name="T8" fmla="*/ 0 w 162"/>
                  <a:gd name="T9" fmla="*/ 7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01">
                    <a:moveTo>
                      <a:pt x="0" y="79"/>
                    </a:moveTo>
                    <a:lnTo>
                      <a:pt x="9" y="101"/>
                    </a:lnTo>
                    <a:lnTo>
                      <a:pt x="162" y="22"/>
                    </a:lnTo>
                    <a:lnTo>
                      <a:pt x="152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48"/>
              <p:cNvSpPr>
                <a:spLocks/>
              </p:cNvSpPr>
              <p:nvPr/>
            </p:nvSpPr>
            <p:spPr bwMode="auto">
              <a:xfrm>
                <a:off x="5309" y="1021"/>
                <a:ext cx="162" cy="101"/>
              </a:xfrm>
              <a:custGeom>
                <a:avLst/>
                <a:gdLst>
                  <a:gd name="T0" fmla="*/ 0 w 162"/>
                  <a:gd name="T1" fmla="*/ 79 h 101"/>
                  <a:gd name="T2" fmla="*/ 9 w 162"/>
                  <a:gd name="T3" fmla="*/ 101 h 101"/>
                  <a:gd name="T4" fmla="*/ 162 w 162"/>
                  <a:gd name="T5" fmla="*/ 22 h 101"/>
                  <a:gd name="T6" fmla="*/ 152 w 162"/>
                  <a:gd name="T7" fmla="*/ 0 h 101"/>
                  <a:gd name="T8" fmla="*/ 0 w 162"/>
                  <a:gd name="T9" fmla="*/ 7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01">
                    <a:moveTo>
                      <a:pt x="0" y="79"/>
                    </a:moveTo>
                    <a:lnTo>
                      <a:pt x="9" y="101"/>
                    </a:lnTo>
                    <a:lnTo>
                      <a:pt x="162" y="22"/>
                    </a:lnTo>
                    <a:lnTo>
                      <a:pt x="152" y="0"/>
                    </a:lnTo>
                    <a:lnTo>
                      <a:pt x="0" y="7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49"/>
              <p:cNvSpPr>
                <a:spLocks/>
              </p:cNvSpPr>
              <p:nvPr/>
            </p:nvSpPr>
            <p:spPr bwMode="auto">
              <a:xfrm>
                <a:off x="5281" y="1100"/>
                <a:ext cx="39" cy="23"/>
              </a:xfrm>
              <a:custGeom>
                <a:avLst/>
                <a:gdLst>
                  <a:gd name="T0" fmla="*/ 32 w 39"/>
                  <a:gd name="T1" fmla="*/ 23 h 23"/>
                  <a:gd name="T2" fmla="*/ 0 w 39"/>
                  <a:gd name="T3" fmla="*/ 16 h 23"/>
                  <a:gd name="T4" fmla="*/ 30 w 39"/>
                  <a:gd name="T5" fmla="*/ 0 h 23"/>
                  <a:gd name="T6" fmla="*/ 39 w 39"/>
                  <a:gd name="T7" fmla="*/ 22 h 23"/>
                  <a:gd name="T8" fmla="*/ 38 w 39"/>
                  <a:gd name="T9" fmla="*/ 0 h 23"/>
                  <a:gd name="T10" fmla="*/ 32 w 39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3">
                    <a:moveTo>
                      <a:pt x="32" y="23"/>
                    </a:moveTo>
                    <a:lnTo>
                      <a:pt x="0" y="16"/>
                    </a:lnTo>
                    <a:lnTo>
                      <a:pt x="30" y="0"/>
                    </a:lnTo>
                    <a:lnTo>
                      <a:pt x="39" y="22"/>
                    </a:lnTo>
                    <a:lnTo>
                      <a:pt x="38" y="0"/>
                    </a:lnTo>
                    <a:lnTo>
                      <a:pt x="32" y="2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50"/>
              <p:cNvSpPr>
                <a:spLocks/>
              </p:cNvSpPr>
              <p:nvPr/>
            </p:nvSpPr>
            <p:spPr bwMode="auto">
              <a:xfrm>
                <a:off x="5281" y="1100"/>
                <a:ext cx="39" cy="23"/>
              </a:xfrm>
              <a:custGeom>
                <a:avLst/>
                <a:gdLst>
                  <a:gd name="T0" fmla="*/ 32 w 39"/>
                  <a:gd name="T1" fmla="*/ 23 h 23"/>
                  <a:gd name="T2" fmla="*/ 0 w 39"/>
                  <a:gd name="T3" fmla="*/ 16 h 23"/>
                  <a:gd name="T4" fmla="*/ 30 w 39"/>
                  <a:gd name="T5" fmla="*/ 0 h 23"/>
                  <a:gd name="T6" fmla="*/ 39 w 39"/>
                  <a:gd name="T7" fmla="*/ 22 h 23"/>
                  <a:gd name="T8" fmla="*/ 38 w 39"/>
                  <a:gd name="T9" fmla="*/ 0 h 23"/>
                  <a:gd name="T10" fmla="*/ 32 w 39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3">
                    <a:moveTo>
                      <a:pt x="32" y="23"/>
                    </a:moveTo>
                    <a:lnTo>
                      <a:pt x="0" y="16"/>
                    </a:lnTo>
                    <a:lnTo>
                      <a:pt x="30" y="0"/>
                    </a:lnTo>
                    <a:lnTo>
                      <a:pt x="39" y="22"/>
                    </a:lnTo>
                    <a:lnTo>
                      <a:pt x="38" y="0"/>
                    </a:lnTo>
                    <a:lnTo>
                      <a:pt x="32" y="2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Rectangle 51"/>
              <p:cNvSpPr>
                <a:spLocks noChangeArrowheads="1"/>
              </p:cNvSpPr>
              <p:nvPr/>
            </p:nvSpPr>
            <p:spPr bwMode="auto">
              <a:xfrm>
                <a:off x="5456" y="873"/>
                <a:ext cx="24" cy="1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Rectangle 52"/>
              <p:cNvSpPr>
                <a:spLocks noChangeArrowheads="1"/>
              </p:cNvSpPr>
              <p:nvPr/>
            </p:nvSpPr>
            <p:spPr bwMode="auto">
              <a:xfrm>
                <a:off x="5456" y="873"/>
                <a:ext cx="24" cy="158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53"/>
              <p:cNvSpPr>
                <a:spLocks/>
              </p:cNvSpPr>
              <p:nvPr/>
            </p:nvSpPr>
            <p:spPr bwMode="auto">
              <a:xfrm>
                <a:off x="5456" y="1021"/>
                <a:ext cx="24" cy="22"/>
              </a:xfrm>
              <a:custGeom>
                <a:avLst/>
                <a:gdLst>
                  <a:gd name="T0" fmla="*/ 17 w 24"/>
                  <a:gd name="T1" fmla="*/ 22 h 22"/>
                  <a:gd name="T2" fmla="*/ 24 w 24"/>
                  <a:gd name="T3" fmla="*/ 18 h 22"/>
                  <a:gd name="T4" fmla="*/ 24 w 24"/>
                  <a:gd name="T5" fmla="*/ 11 h 22"/>
                  <a:gd name="T6" fmla="*/ 0 w 24"/>
                  <a:gd name="T7" fmla="*/ 11 h 22"/>
                  <a:gd name="T8" fmla="*/ 7 w 24"/>
                  <a:gd name="T9" fmla="*/ 0 h 22"/>
                  <a:gd name="T10" fmla="*/ 17 w 24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2">
                    <a:moveTo>
                      <a:pt x="17" y="22"/>
                    </a:moveTo>
                    <a:lnTo>
                      <a:pt x="24" y="18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54"/>
              <p:cNvSpPr>
                <a:spLocks/>
              </p:cNvSpPr>
              <p:nvPr/>
            </p:nvSpPr>
            <p:spPr bwMode="auto">
              <a:xfrm>
                <a:off x="5456" y="1021"/>
                <a:ext cx="24" cy="22"/>
              </a:xfrm>
              <a:custGeom>
                <a:avLst/>
                <a:gdLst>
                  <a:gd name="T0" fmla="*/ 17 w 24"/>
                  <a:gd name="T1" fmla="*/ 22 h 22"/>
                  <a:gd name="T2" fmla="*/ 24 w 24"/>
                  <a:gd name="T3" fmla="*/ 18 h 22"/>
                  <a:gd name="T4" fmla="*/ 24 w 24"/>
                  <a:gd name="T5" fmla="*/ 11 h 22"/>
                  <a:gd name="T6" fmla="*/ 0 w 24"/>
                  <a:gd name="T7" fmla="*/ 11 h 22"/>
                  <a:gd name="T8" fmla="*/ 7 w 24"/>
                  <a:gd name="T9" fmla="*/ 0 h 22"/>
                  <a:gd name="T10" fmla="*/ 17 w 24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2">
                    <a:moveTo>
                      <a:pt x="17" y="22"/>
                    </a:moveTo>
                    <a:lnTo>
                      <a:pt x="24" y="18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17" y="2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Rectangle 55"/>
              <p:cNvSpPr>
                <a:spLocks noChangeArrowheads="1"/>
              </p:cNvSpPr>
              <p:nvPr/>
            </p:nvSpPr>
            <p:spPr bwMode="auto">
              <a:xfrm>
                <a:off x="2394" y="2171"/>
                <a:ext cx="23" cy="15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Rectangle 56"/>
              <p:cNvSpPr>
                <a:spLocks noChangeArrowheads="1"/>
              </p:cNvSpPr>
              <p:nvPr/>
            </p:nvSpPr>
            <p:spPr bwMode="auto">
              <a:xfrm>
                <a:off x="2394" y="2171"/>
                <a:ext cx="23" cy="159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Rectangle 57"/>
              <p:cNvSpPr>
                <a:spLocks noChangeArrowheads="1"/>
              </p:cNvSpPr>
              <p:nvPr/>
            </p:nvSpPr>
            <p:spPr bwMode="auto">
              <a:xfrm>
                <a:off x="2254" y="2318"/>
                <a:ext cx="151" cy="2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Rectangle 58"/>
              <p:cNvSpPr>
                <a:spLocks noChangeArrowheads="1"/>
              </p:cNvSpPr>
              <p:nvPr/>
            </p:nvSpPr>
            <p:spPr bwMode="auto">
              <a:xfrm>
                <a:off x="2254" y="2318"/>
                <a:ext cx="151" cy="24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59"/>
              <p:cNvSpPr>
                <a:spLocks/>
              </p:cNvSpPr>
              <p:nvPr/>
            </p:nvSpPr>
            <p:spPr bwMode="auto">
              <a:xfrm>
                <a:off x="2394" y="2318"/>
                <a:ext cx="23" cy="24"/>
              </a:xfrm>
              <a:custGeom>
                <a:avLst/>
                <a:gdLst>
                  <a:gd name="T0" fmla="*/ 23 w 23"/>
                  <a:gd name="T1" fmla="*/ 12 h 24"/>
                  <a:gd name="T2" fmla="*/ 23 w 23"/>
                  <a:gd name="T3" fmla="*/ 24 h 24"/>
                  <a:gd name="T4" fmla="*/ 11 w 23"/>
                  <a:gd name="T5" fmla="*/ 24 h 24"/>
                  <a:gd name="T6" fmla="*/ 11 w 23"/>
                  <a:gd name="T7" fmla="*/ 0 h 24"/>
                  <a:gd name="T8" fmla="*/ 0 w 23"/>
                  <a:gd name="T9" fmla="*/ 12 h 24"/>
                  <a:gd name="T10" fmla="*/ 23 w 23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4">
                    <a:moveTo>
                      <a:pt x="23" y="12"/>
                    </a:moveTo>
                    <a:lnTo>
                      <a:pt x="23" y="24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60"/>
              <p:cNvSpPr>
                <a:spLocks/>
              </p:cNvSpPr>
              <p:nvPr/>
            </p:nvSpPr>
            <p:spPr bwMode="auto">
              <a:xfrm>
                <a:off x="2394" y="2318"/>
                <a:ext cx="23" cy="24"/>
              </a:xfrm>
              <a:custGeom>
                <a:avLst/>
                <a:gdLst>
                  <a:gd name="T0" fmla="*/ 23 w 23"/>
                  <a:gd name="T1" fmla="*/ 12 h 24"/>
                  <a:gd name="T2" fmla="*/ 23 w 23"/>
                  <a:gd name="T3" fmla="*/ 24 h 24"/>
                  <a:gd name="T4" fmla="*/ 11 w 23"/>
                  <a:gd name="T5" fmla="*/ 24 h 24"/>
                  <a:gd name="T6" fmla="*/ 11 w 23"/>
                  <a:gd name="T7" fmla="*/ 0 h 24"/>
                  <a:gd name="T8" fmla="*/ 0 w 23"/>
                  <a:gd name="T9" fmla="*/ 12 h 24"/>
                  <a:gd name="T10" fmla="*/ 23 w 23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4">
                    <a:moveTo>
                      <a:pt x="23" y="12"/>
                    </a:moveTo>
                    <a:lnTo>
                      <a:pt x="23" y="24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23" y="1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Rectangle 61"/>
              <p:cNvSpPr>
                <a:spLocks noChangeArrowheads="1"/>
              </p:cNvSpPr>
              <p:nvPr/>
            </p:nvSpPr>
            <p:spPr bwMode="auto">
              <a:xfrm>
                <a:off x="2243" y="2330"/>
                <a:ext cx="22" cy="47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Rectangle 62"/>
              <p:cNvSpPr>
                <a:spLocks noChangeArrowheads="1"/>
              </p:cNvSpPr>
              <p:nvPr/>
            </p:nvSpPr>
            <p:spPr bwMode="auto">
              <a:xfrm>
                <a:off x="2243" y="2330"/>
                <a:ext cx="22" cy="478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63"/>
              <p:cNvSpPr>
                <a:spLocks/>
              </p:cNvSpPr>
              <p:nvPr/>
            </p:nvSpPr>
            <p:spPr bwMode="auto">
              <a:xfrm>
                <a:off x="2243" y="2318"/>
                <a:ext cx="22" cy="24"/>
              </a:xfrm>
              <a:custGeom>
                <a:avLst/>
                <a:gdLst>
                  <a:gd name="T0" fmla="*/ 12 w 22"/>
                  <a:gd name="T1" fmla="*/ 0 h 24"/>
                  <a:gd name="T2" fmla="*/ 0 w 22"/>
                  <a:gd name="T3" fmla="*/ 0 h 24"/>
                  <a:gd name="T4" fmla="*/ 0 w 22"/>
                  <a:gd name="T5" fmla="*/ 12 h 24"/>
                  <a:gd name="T6" fmla="*/ 22 w 22"/>
                  <a:gd name="T7" fmla="*/ 12 h 24"/>
                  <a:gd name="T8" fmla="*/ 12 w 22"/>
                  <a:gd name="T9" fmla="*/ 24 h 24"/>
                  <a:gd name="T10" fmla="*/ 12 w 2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4">
                    <a:moveTo>
                      <a:pt x="12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2" y="12"/>
                    </a:lnTo>
                    <a:lnTo>
                      <a:pt x="12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64"/>
              <p:cNvSpPr>
                <a:spLocks/>
              </p:cNvSpPr>
              <p:nvPr/>
            </p:nvSpPr>
            <p:spPr bwMode="auto">
              <a:xfrm>
                <a:off x="2243" y="2318"/>
                <a:ext cx="22" cy="24"/>
              </a:xfrm>
              <a:custGeom>
                <a:avLst/>
                <a:gdLst>
                  <a:gd name="T0" fmla="*/ 12 w 22"/>
                  <a:gd name="T1" fmla="*/ 0 h 24"/>
                  <a:gd name="T2" fmla="*/ 0 w 22"/>
                  <a:gd name="T3" fmla="*/ 0 h 24"/>
                  <a:gd name="T4" fmla="*/ 0 w 22"/>
                  <a:gd name="T5" fmla="*/ 12 h 24"/>
                  <a:gd name="T6" fmla="*/ 22 w 22"/>
                  <a:gd name="T7" fmla="*/ 12 h 24"/>
                  <a:gd name="T8" fmla="*/ 12 w 22"/>
                  <a:gd name="T9" fmla="*/ 24 h 24"/>
                  <a:gd name="T10" fmla="*/ 12 w 2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4">
                    <a:moveTo>
                      <a:pt x="12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2" y="12"/>
                    </a:lnTo>
                    <a:lnTo>
                      <a:pt x="12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Rectangle 65"/>
              <p:cNvSpPr>
                <a:spLocks noChangeArrowheads="1"/>
              </p:cNvSpPr>
              <p:nvPr/>
            </p:nvSpPr>
            <p:spPr bwMode="auto">
              <a:xfrm>
                <a:off x="2254" y="2795"/>
                <a:ext cx="151" cy="2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Rectangle 66"/>
              <p:cNvSpPr>
                <a:spLocks noChangeArrowheads="1"/>
              </p:cNvSpPr>
              <p:nvPr/>
            </p:nvSpPr>
            <p:spPr bwMode="auto">
              <a:xfrm>
                <a:off x="2254" y="2795"/>
                <a:ext cx="151" cy="23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67"/>
              <p:cNvSpPr>
                <a:spLocks/>
              </p:cNvSpPr>
              <p:nvPr/>
            </p:nvSpPr>
            <p:spPr bwMode="auto">
              <a:xfrm>
                <a:off x="2243" y="2795"/>
                <a:ext cx="22" cy="23"/>
              </a:xfrm>
              <a:custGeom>
                <a:avLst/>
                <a:gdLst>
                  <a:gd name="T0" fmla="*/ 0 w 22"/>
                  <a:gd name="T1" fmla="*/ 11 h 23"/>
                  <a:gd name="T2" fmla="*/ 0 w 22"/>
                  <a:gd name="T3" fmla="*/ 23 h 23"/>
                  <a:gd name="T4" fmla="*/ 12 w 22"/>
                  <a:gd name="T5" fmla="*/ 23 h 23"/>
                  <a:gd name="T6" fmla="*/ 12 w 22"/>
                  <a:gd name="T7" fmla="*/ 0 h 23"/>
                  <a:gd name="T8" fmla="*/ 22 w 22"/>
                  <a:gd name="T9" fmla="*/ 11 h 23"/>
                  <a:gd name="T10" fmla="*/ 0 w 22"/>
                  <a:gd name="T1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3">
                    <a:moveTo>
                      <a:pt x="0" y="11"/>
                    </a:moveTo>
                    <a:lnTo>
                      <a:pt x="0" y="23"/>
                    </a:lnTo>
                    <a:lnTo>
                      <a:pt x="12" y="23"/>
                    </a:lnTo>
                    <a:lnTo>
                      <a:pt x="12" y="0"/>
                    </a:lnTo>
                    <a:lnTo>
                      <a:pt x="22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68"/>
              <p:cNvSpPr>
                <a:spLocks/>
              </p:cNvSpPr>
              <p:nvPr/>
            </p:nvSpPr>
            <p:spPr bwMode="auto">
              <a:xfrm>
                <a:off x="2243" y="2795"/>
                <a:ext cx="22" cy="23"/>
              </a:xfrm>
              <a:custGeom>
                <a:avLst/>
                <a:gdLst>
                  <a:gd name="T0" fmla="*/ 0 w 22"/>
                  <a:gd name="T1" fmla="*/ 11 h 23"/>
                  <a:gd name="T2" fmla="*/ 0 w 22"/>
                  <a:gd name="T3" fmla="*/ 23 h 23"/>
                  <a:gd name="T4" fmla="*/ 12 w 22"/>
                  <a:gd name="T5" fmla="*/ 23 h 23"/>
                  <a:gd name="T6" fmla="*/ 12 w 22"/>
                  <a:gd name="T7" fmla="*/ 0 h 23"/>
                  <a:gd name="T8" fmla="*/ 22 w 22"/>
                  <a:gd name="T9" fmla="*/ 11 h 23"/>
                  <a:gd name="T10" fmla="*/ 0 w 22"/>
                  <a:gd name="T1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3">
                    <a:moveTo>
                      <a:pt x="0" y="11"/>
                    </a:moveTo>
                    <a:lnTo>
                      <a:pt x="0" y="23"/>
                    </a:lnTo>
                    <a:lnTo>
                      <a:pt x="12" y="23"/>
                    </a:lnTo>
                    <a:lnTo>
                      <a:pt x="12" y="0"/>
                    </a:lnTo>
                    <a:lnTo>
                      <a:pt x="22" y="11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Rectangle 69"/>
              <p:cNvSpPr>
                <a:spLocks noChangeArrowheads="1"/>
              </p:cNvSpPr>
              <p:nvPr/>
            </p:nvSpPr>
            <p:spPr bwMode="auto">
              <a:xfrm>
                <a:off x="2394" y="2808"/>
                <a:ext cx="23" cy="1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Rectangle 70"/>
              <p:cNvSpPr>
                <a:spLocks noChangeArrowheads="1"/>
              </p:cNvSpPr>
              <p:nvPr/>
            </p:nvSpPr>
            <p:spPr bwMode="auto">
              <a:xfrm>
                <a:off x="2394" y="2808"/>
                <a:ext cx="23" cy="158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71"/>
              <p:cNvSpPr>
                <a:spLocks/>
              </p:cNvSpPr>
              <p:nvPr/>
            </p:nvSpPr>
            <p:spPr bwMode="auto">
              <a:xfrm>
                <a:off x="2394" y="2795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23 w 23"/>
                  <a:gd name="T3" fmla="*/ 0 h 23"/>
                  <a:gd name="T4" fmla="*/ 23 w 23"/>
                  <a:gd name="T5" fmla="*/ 11 h 23"/>
                  <a:gd name="T6" fmla="*/ 0 w 23"/>
                  <a:gd name="T7" fmla="*/ 11 h 23"/>
                  <a:gd name="T8" fmla="*/ 11 w 23"/>
                  <a:gd name="T9" fmla="*/ 23 h 23"/>
                  <a:gd name="T10" fmla="*/ 11 w 23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3">
                    <a:moveTo>
                      <a:pt x="11" y="0"/>
                    </a:moveTo>
                    <a:lnTo>
                      <a:pt x="23" y="0"/>
                    </a:lnTo>
                    <a:lnTo>
                      <a:pt x="23" y="11"/>
                    </a:lnTo>
                    <a:lnTo>
                      <a:pt x="0" y="11"/>
                    </a:lnTo>
                    <a:lnTo>
                      <a:pt x="11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72"/>
              <p:cNvSpPr>
                <a:spLocks/>
              </p:cNvSpPr>
              <p:nvPr/>
            </p:nvSpPr>
            <p:spPr bwMode="auto">
              <a:xfrm>
                <a:off x="2394" y="2795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23 w 23"/>
                  <a:gd name="T3" fmla="*/ 0 h 23"/>
                  <a:gd name="T4" fmla="*/ 23 w 23"/>
                  <a:gd name="T5" fmla="*/ 11 h 23"/>
                  <a:gd name="T6" fmla="*/ 0 w 23"/>
                  <a:gd name="T7" fmla="*/ 11 h 23"/>
                  <a:gd name="T8" fmla="*/ 11 w 23"/>
                  <a:gd name="T9" fmla="*/ 23 h 23"/>
                  <a:gd name="T10" fmla="*/ 11 w 23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3">
                    <a:moveTo>
                      <a:pt x="11" y="0"/>
                    </a:moveTo>
                    <a:lnTo>
                      <a:pt x="23" y="0"/>
                    </a:lnTo>
                    <a:lnTo>
                      <a:pt x="23" y="11"/>
                    </a:lnTo>
                    <a:lnTo>
                      <a:pt x="0" y="11"/>
                    </a:lnTo>
                    <a:lnTo>
                      <a:pt x="11" y="23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Rectangle 73"/>
              <p:cNvSpPr>
                <a:spLocks noChangeArrowheads="1"/>
              </p:cNvSpPr>
              <p:nvPr/>
            </p:nvSpPr>
            <p:spPr bwMode="auto">
              <a:xfrm>
                <a:off x="2166" y="2409"/>
                <a:ext cx="23" cy="3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Rectangle 74"/>
              <p:cNvSpPr>
                <a:spLocks noChangeArrowheads="1"/>
              </p:cNvSpPr>
              <p:nvPr/>
            </p:nvSpPr>
            <p:spPr bwMode="auto">
              <a:xfrm>
                <a:off x="2166" y="2409"/>
                <a:ext cx="23" cy="358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Rectangle 75"/>
              <p:cNvSpPr>
                <a:spLocks noChangeArrowheads="1"/>
              </p:cNvSpPr>
              <p:nvPr/>
            </p:nvSpPr>
            <p:spPr bwMode="auto">
              <a:xfrm>
                <a:off x="2090" y="2330"/>
                <a:ext cx="24" cy="47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Rectangle 76"/>
              <p:cNvSpPr>
                <a:spLocks noChangeArrowheads="1"/>
              </p:cNvSpPr>
              <p:nvPr/>
            </p:nvSpPr>
            <p:spPr bwMode="auto">
              <a:xfrm>
                <a:off x="2090" y="2330"/>
                <a:ext cx="24" cy="478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Rectangle 77"/>
              <p:cNvSpPr>
                <a:spLocks noChangeArrowheads="1"/>
              </p:cNvSpPr>
              <p:nvPr/>
            </p:nvSpPr>
            <p:spPr bwMode="auto">
              <a:xfrm>
                <a:off x="1874" y="2556"/>
                <a:ext cx="229" cy="2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Rectangle 78"/>
              <p:cNvSpPr>
                <a:spLocks noChangeArrowheads="1"/>
              </p:cNvSpPr>
              <p:nvPr/>
            </p:nvSpPr>
            <p:spPr bwMode="auto">
              <a:xfrm>
                <a:off x="1874" y="2556"/>
                <a:ext cx="229" cy="25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Rectangle 79"/>
              <p:cNvSpPr>
                <a:spLocks noChangeArrowheads="1"/>
              </p:cNvSpPr>
              <p:nvPr/>
            </p:nvSpPr>
            <p:spPr bwMode="auto">
              <a:xfrm>
                <a:off x="547" y="1988"/>
                <a:ext cx="5115" cy="5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Rectangle 80"/>
              <p:cNvSpPr>
                <a:spLocks noChangeArrowheads="1"/>
              </p:cNvSpPr>
              <p:nvPr/>
            </p:nvSpPr>
            <p:spPr bwMode="auto">
              <a:xfrm>
                <a:off x="547" y="1988"/>
                <a:ext cx="5115" cy="51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Rectangle 81"/>
              <p:cNvSpPr>
                <a:spLocks noChangeArrowheads="1"/>
              </p:cNvSpPr>
              <p:nvPr/>
            </p:nvSpPr>
            <p:spPr bwMode="auto">
              <a:xfrm>
                <a:off x="2403" y="2013"/>
                <a:ext cx="7" cy="1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Rectangle 82"/>
              <p:cNvSpPr>
                <a:spLocks noChangeArrowheads="1"/>
              </p:cNvSpPr>
              <p:nvPr/>
            </p:nvSpPr>
            <p:spPr bwMode="auto">
              <a:xfrm>
                <a:off x="2403" y="2013"/>
                <a:ext cx="7" cy="158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Rectangle 83"/>
              <p:cNvSpPr>
                <a:spLocks noChangeArrowheads="1"/>
              </p:cNvSpPr>
              <p:nvPr/>
            </p:nvSpPr>
            <p:spPr bwMode="auto">
              <a:xfrm>
                <a:off x="2403" y="2966"/>
                <a:ext cx="7" cy="47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Rectangle 84"/>
              <p:cNvSpPr>
                <a:spLocks noChangeArrowheads="1"/>
              </p:cNvSpPr>
              <p:nvPr/>
            </p:nvSpPr>
            <p:spPr bwMode="auto">
              <a:xfrm>
                <a:off x="2403" y="2966"/>
                <a:ext cx="7" cy="477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Rectangle 85"/>
              <p:cNvSpPr>
                <a:spLocks noChangeArrowheads="1"/>
              </p:cNvSpPr>
              <p:nvPr/>
            </p:nvSpPr>
            <p:spPr bwMode="auto">
              <a:xfrm>
                <a:off x="2178" y="3439"/>
                <a:ext cx="456" cy="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Rectangle 86"/>
              <p:cNvSpPr>
                <a:spLocks noChangeArrowheads="1"/>
              </p:cNvSpPr>
              <p:nvPr/>
            </p:nvSpPr>
            <p:spPr bwMode="auto">
              <a:xfrm>
                <a:off x="2178" y="3439"/>
                <a:ext cx="456" cy="9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Rectangle 87"/>
              <p:cNvSpPr>
                <a:spLocks noChangeArrowheads="1"/>
              </p:cNvSpPr>
              <p:nvPr/>
            </p:nvSpPr>
            <p:spPr bwMode="auto">
              <a:xfrm>
                <a:off x="2254" y="3479"/>
                <a:ext cx="303" cy="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Rectangle 88"/>
              <p:cNvSpPr>
                <a:spLocks noChangeArrowheads="1"/>
              </p:cNvSpPr>
              <p:nvPr/>
            </p:nvSpPr>
            <p:spPr bwMode="auto">
              <a:xfrm>
                <a:off x="2254" y="3479"/>
                <a:ext cx="303" cy="8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Rectangle 89"/>
              <p:cNvSpPr>
                <a:spLocks noChangeArrowheads="1"/>
              </p:cNvSpPr>
              <p:nvPr/>
            </p:nvSpPr>
            <p:spPr bwMode="auto">
              <a:xfrm>
                <a:off x="2330" y="3518"/>
                <a:ext cx="151" cy="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Rectangle 90"/>
              <p:cNvSpPr>
                <a:spLocks noChangeArrowheads="1"/>
              </p:cNvSpPr>
              <p:nvPr/>
            </p:nvSpPr>
            <p:spPr bwMode="auto">
              <a:xfrm>
                <a:off x="2330" y="3518"/>
                <a:ext cx="151" cy="10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Rectangle 91"/>
              <p:cNvSpPr>
                <a:spLocks noChangeArrowheads="1"/>
              </p:cNvSpPr>
              <p:nvPr/>
            </p:nvSpPr>
            <p:spPr bwMode="auto">
              <a:xfrm>
                <a:off x="2367" y="3559"/>
                <a:ext cx="76" cy="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Rectangle 92"/>
              <p:cNvSpPr>
                <a:spLocks noChangeArrowheads="1"/>
              </p:cNvSpPr>
              <p:nvPr/>
            </p:nvSpPr>
            <p:spPr bwMode="auto">
              <a:xfrm>
                <a:off x="2367" y="3559"/>
                <a:ext cx="76" cy="7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Rectangle 93"/>
              <p:cNvSpPr>
                <a:spLocks noChangeArrowheads="1"/>
              </p:cNvSpPr>
              <p:nvPr/>
            </p:nvSpPr>
            <p:spPr bwMode="auto">
              <a:xfrm>
                <a:off x="1410" y="2554"/>
                <a:ext cx="473" cy="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Rectangle 94"/>
              <p:cNvSpPr>
                <a:spLocks noChangeArrowheads="1"/>
              </p:cNvSpPr>
              <p:nvPr/>
            </p:nvSpPr>
            <p:spPr bwMode="auto">
              <a:xfrm>
                <a:off x="1410" y="2554"/>
                <a:ext cx="473" cy="27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Rectangle 95"/>
              <p:cNvSpPr>
                <a:spLocks noChangeArrowheads="1"/>
              </p:cNvSpPr>
              <p:nvPr/>
            </p:nvSpPr>
            <p:spPr bwMode="auto">
              <a:xfrm>
                <a:off x="1387" y="713"/>
                <a:ext cx="47" cy="302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Rectangle 96"/>
              <p:cNvSpPr>
                <a:spLocks noChangeArrowheads="1"/>
              </p:cNvSpPr>
              <p:nvPr/>
            </p:nvSpPr>
            <p:spPr bwMode="auto">
              <a:xfrm>
                <a:off x="1387" y="713"/>
                <a:ext cx="47" cy="3020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Rectangle 97"/>
              <p:cNvSpPr>
                <a:spLocks noChangeArrowheads="1"/>
              </p:cNvSpPr>
              <p:nvPr/>
            </p:nvSpPr>
            <p:spPr bwMode="auto">
              <a:xfrm>
                <a:off x="5464" y="1786"/>
                <a:ext cx="7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Rectangle 98"/>
              <p:cNvSpPr>
                <a:spLocks noChangeArrowheads="1"/>
              </p:cNvSpPr>
              <p:nvPr/>
            </p:nvSpPr>
            <p:spPr bwMode="auto">
              <a:xfrm>
                <a:off x="5464" y="1786"/>
                <a:ext cx="7" cy="199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Rectangle 99"/>
              <p:cNvSpPr>
                <a:spLocks noChangeArrowheads="1"/>
              </p:cNvSpPr>
              <p:nvPr/>
            </p:nvSpPr>
            <p:spPr bwMode="auto">
              <a:xfrm>
                <a:off x="5464" y="554"/>
                <a:ext cx="7" cy="3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Rectangle 100"/>
              <p:cNvSpPr>
                <a:spLocks noChangeArrowheads="1"/>
              </p:cNvSpPr>
              <p:nvPr/>
            </p:nvSpPr>
            <p:spPr bwMode="auto">
              <a:xfrm>
                <a:off x="5464" y="554"/>
                <a:ext cx="7" cy="319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01"/>
              <p:cNvSpPr>
                <a:spLocks/>
              </p:cNvSpPr>
              <p:nvPr/>
            </p:nvSpPr>
            <p:spPr bwMode="auto">
              <a:xfrm>
                <a:off x="5438" y="584"/>
                <a:ext cx="58" cy="126"/>
              </a:xfrm>
              <a:custGeom>
                <a:avLst/>
                <a:gdLst>
                  <a:gd name="T0" fmla="*/ 0 w 58"/>
                  <a:gd name="T1" fmla="*/ 126 h 126"/>
                  <a:gd name="T2" fmla="*/ 30 w 58"/>
                  <a:gd name="T3" fmla="*/ 0 h 126"/>
                  <a:gd name="T4" fmla="*/ 58 w 58"/>
                  <a:gd name="T5" fmla="*/ 126 h 126"/>
                  <a:gd name="T6" fmla="*/ 0 w 58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26">
                    <a:moveTo>
                      <a:pt x="0" y="126"/>
                    </a:moveTo>
                    <a:lnTo>
                      <a:pt x="30" y="0"/>
                    </a:lnTo>
                    <a:lnTo>
                      <a:pt x="58" y="12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02"/>
              <p:cNvSpPr>
                <a:spLocks/>
              </p:cNvSpPr>
              <p:nvPr/>
            </p:nvSpPr>
            <p:spPr bwMode="auto">
              <a:xfrm>
                <a:off x="5438" y="584"/>
                <a:ext cx="58" cy="126"/>
              </a:xfrm>
              <a:custGeom>
                <a:avLst/>
                <a:gdLst>
                  <a:gd name="T0" fmla="*/ 0 w 58"/>
                  <a:gd name="T1" fmla="*/ 126 h 126"/>
                  <a:gd name="T2" fmla="*/ 30 w 58"/>
                  <a:gd name="T3" fmla="*/ 0 h 126"/>
                  <a:gd name="T4" fmla="*/ 58 w 58"/>
                  <a:gd name="T5" fmla="*/ 126 h 126"/>
                  <a:gd name="T6" fmla="*/ 0 w 58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26">
                    <a:moveTo>
                      <a:pt x="0" y="126"/>
                    </a:moveTo>
                    <a:lnTo>
                      <a:pt x="30" y="0"/>
                    </a:lnTo>
                    <a:lnTo>
                      <a:pt x="58" y="126"/>
                    </a:lnTo>
                    <a:lnTo>
                      <a:pt x="0" y="1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03"/>
              <p:cNvSpPr>
                <a:spLocks/>
              </p:cNvSpPr>
              <p:nvPr/>
            </p:nvSpPr>
            <p:spPr bwMode="auto">
              <a:xfrm>
                <a:off x="5434" y="582"/>
                <a:ext cx="37" cy="131"/>
              </a:xfrm>
              <a:custGeom>
                <a:avLst/>
                <a:gdLst>
                  <a:gd name="T0" fmla="*/ 0 w 37"/>
                  <a:gd name="T1" fmla="*/ 127 h 131"/>
                  <a:gd name="T2" fmla="*/ 7 w 37"/>
                  <a:gd name="T3" fmla="*/ 131 h 131"/>
                  <a:gd name="T4" fmla="*/ 37 w 37"/>
                  <a:gd name="T5" fmla="*/ 4 h 131"/>
                  <a:gd name="T6" fmla="*/ 30 w 37"/>
                  <a:gd name="T7" fmla="*/ 0 h 131"/>
                  <a:gd name="T8" fmla="*/ 0 w 37"/>
                  <a:gd name="T9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31">
                    <a:moveTo>
                      <a:pt x="0" y="127"/>
                    </a:moveTo>
                    <a:lnTo>
                      <a:pt x="7" y="131"/>
                    </a:lnTo>
                    <a:lnTo>
                      <a:pt x="37" y="4"/>
                    </a:lnTo>
                    <a:lnTo>
                      <a:pt x="30" y="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04"/>
              <p:cNvSpPr>
                <a:spLocks/>
              </p:cNvSpPr>
              <p:nvPr/>
            </p:nvSpPr>
            <p:spPr bwMode="auto">
              <a:xfrm>
                <a:off x="5434" y="582"/>
                <a:ext cx="37" cy="131"/>
              </a:xfrm>
              <a:custGeom>
                <a:avLst/>
                <a:gdLst>
                  <a:gd name="T0" fmla="*/ 0 w 37"/>
                  <a:gd name="T1" fmla="*/ 127 h 131"/>
                  <a:gd name="T2" fmla="*/ 7 w 37"/>
                  <a:gd name="T3" fmla="*/ 131 h 131"/>
                  <a:gd name="T4" fmla="*/ 37 w 37"/>
                  <a:gd name="T5" fmla="*/ 4 h 131"/>
                  <a:gd name="T6" fmla="*/ 30 w 37"/>
                  <a:gd name="T7" fmla="*/ 0 h 131"/>
                  <a:gd name="T8" fmla="*/ 0 w 37"/>
                  <a:gd name="T9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31">
                    <a:moveTo>
                      <a:pt x="0" y="127"/>
                    </a:moveTo>
                    <a:lnTo>
                      <a:pt x="7" y="131"/>
                    </a:lnTo>
                    <a:lnTo>
                      <a:pt x="37" y="4"/>
                    </a:lnTo>
                    <a:lnTo>
                      <a:pt x="30" y="0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05"/>
              <p:cNvSpPr>
                <a:spLocks/>
              </p:cNvSpPr>
              <p:nvPr/>
            </p:nvSpPr>
            <p:spPr bwMode="auto">
              <a:xfrm>
                <a:off x="5463" y="584"/>
                <a:ext cx="37" cy="127"/>
              </a:xfrm>
              <a:custGeom>
                <a:avLst/>
                <a:gdLst>
                  <a:gd name="T0" fmla="*/ 7 w 37"/>
                  <a:gd name="T1" fmla="*/ 0 h 127"/>
                  <a:gd name="T2" fmla="*/ 0 w 37"/>
                  <a:gd name="T3" fmla="*/ 1 h 127"/>
                  <a:gd name="T4" fmla="*/ 30 w 37"/>
                  <a:gd name="T5" fmla="*/ 127 h 127"/>
                  <a:gd name="T6" fmla="*/ 37 w 37"/>
                  <a:gd name="T7" fmla="*/ 126 h 127"/>
                  <a:gd name="T8" fmla="*/ 7 w 37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7">
                    <a:moveTo>
                      <a:pt x="7" y="0"/>
                    </a:moveTo>
                    <a:lnTo>
                      <a:pt x="0" y="1"/>
                    </a:lnTo>
                    <a:lnTo>
                      <a:pt x="30" y="127"/>
                    </a:lnTo>
                    <a:lnTo>
                      <a:pt x="37" y="12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06"/>
              <p:cNvSpPr>
                <a:spLocks/>
              </p:cNvSpPr>
              <p:nvPr/>
            </p:nvSpPr>
            <p:spPr bwMode="auto">
              <a:xfrm>
                <a:off x="5463" y="584"/>
                <a:ext cx="37" cy="127"/>
              </a:xfrm>
              <a:custGeom>
                <a:avLst/>
                <a:gdLst>
                  <a:gd name="T0" fmla="*/ 7 w 37"/>
                  <a:gd name="T1" fmla="*/ 0 h 127"/>
                  <a:gd name="T2" fmla="*/ 0 w 37"/>
                  <a:gd name="T3" fmla="*/ 1 h 127"/>
                  <a:gd name="T4" fmla="*/ 30 w 37"/>
                  <a:gd name="T5" fmla="*/ 127 h 127"/>
                  <a:gd name="T6" fmla="*/ 37 w 37"/>
                  <a:gd name="T7" fmla="*/ 126 h 127"/>
                  <a:gd name="T8" fmla="*/ 7 w 37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7">
                    <a:moveTo>
                      <a:pt x="7" y="0"/>
                    </a:moveTo>
                    <a:lnTo>
                      <a:pt x="0" y="1"/>
                    </a:lnTo>
                    <a:lnTo>
                      <a:pt x="30" y="127"/>
                    </a:lnTo>
                    <a:lnTo>
                      <a:pt x="37" y="126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07"/>
              <p:cNvSpPr>
                <a:spLocks/>
              </p:cNvSpPr>
              <p:nvPr/>
            </p:nvSpPr>
            <p:spPr bwMode="auto">
              <a:xfrm>
                <a:off x="5463" y="569"/>
                <a:ext cx="8" cy="16"/>
              </a:xfrm>
              <a:custGeom>
                <a:avLst/>
                <a:gdLst>
                  <a:gd name="T0" fmla="*/ 1 w 8"/>
                  <a:gd name="T1" fmla="*/ 12 h 16"/>
                  <a:gd name="T2" fmla="*/ 5 w 8"/>
                  <a:gd name="T3" fmla="*/ 0 h 16"/>
                  <a:gd name="T4" fmla="*/ 8 w 8"/>
                  <a:gd name="T5" fmla="*/ 14 h 16"/>
                  <a:gd name="T6" fmla="*/ 0 w 8"/>
                  <a:gd name="T7" fmla="*/ 15 h 16"/>
                  <a:gd name="T8" fmla="*/ 8 w 8"/>
                  <a:gd name="T9" fmla="*/ 16 h 16"/>
                  <a:gd name="T10" fmla="*/ 1 w 8"/>
                  <a:gd name="T11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1" y="12"/>
                    </a:moveTo>
                    <a:lnTo>
                      <a:pt x="5" y="0"/>
                    </a:lnTo>
                    <a:lnTo>
                      <a:pt x="8" y="14"/>
                    </a:lnTo>
                    <a:lnTo>
                      <a:pt x="0" y="15"/>
                    </a:lnTo>
                    <a:lnTo>
                      <a:pt x="8" y="16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08"/>
              <p:cNvSpPr>
                <a:spLocks/>
              </p:cNvSpPr>
              <p:nvPr/>
            </p:nvSpPr>
            <p:spPr bwMode="auto">
              <a:xfrm>
                <a:off x="5463" y="569"/>
                <a:ext cx="8" cy="16"/>
              </a:xfrm>
              <a:custGeom>
                <a:avLst/>
                <a:gdLst>
                  <a:gd name="T0" fmla="*/ 1 w 8"/>
                  <a:gd name="T1" fmla="*/ 12 h 16"/>
                  <a:gd name="T2" fmla="*/ 5 w 8"/>
                  <a:gd name="T3" fmla="*/ 0 h 16"/>
                  <a:gd name="T4" fmla="*/ 8 w 8"/>
                  <a:gd name="T5" fmla="*/ 14 h 16"/>
                  <a:gd name="T6" fmla="*/ 0 w 8"/>
                  <a:gd name="T7" fmla="*/ 15 h 16"/>
                  <a:gd name="T8" fmla="*/ 8 w 8"/>
                  <a:gd name="T9" fmla="*/ 16 h 16"/>
                  <a:gd name="T10" fmla="*/ 1 w 8"/>
                  <a:gd name="T11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1" y="12"/>
                    </a:moveTo>
                    <a:lnTo>
                      <a:pt x="5" y="0"/>
                    </a:lnTo>
                    <a:lnTo>
                      <a:pt x="8" y="14"/>
                    </a:lnTo>
                    <a:lnTo>
                      <a:pt x="0" y="15"/>
                    </a:lnTo>
                    <a:lnTo>
                      <a:pt x="8" y="16"/>
                    </a:lnTo>
                    <a:lnTo>
                      <a:pt x="1" y="1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Rectangle 109"/>
              <p:cNvSpPr>
                <a:spLocks noChangeArrowheads="1"/>
              </p:cNvSpPr>
              <p:nvPr/>
            </p:nvSpPr>
            <p:spPr bwMode="auto">
              <a:xfrm>
                <a:off x="5438" y="707"/>
                <a:ext cx="58" cy="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Rectangle 110"/>
              <p:cNvSpPr>
                <a:spLocks noChangeArrowheads="1"/>
              </p:cNvSpPr>
              <p:nvPr/>
            </p:nvSpPr>
            <p:spPr bwMode="auto">
              <a:xfrm>
                <a:off x="5438" y="707"/>
                <a:ext cx="58" cy="6"/>
              </a:xfrm>
              <a:prstGeom prst="rect">
                <a:avLst/>
              </a:prstGeom>
              <a:noFill/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11"/>
              <p:cNvSpPr>
                <a:spLocks/>
              </p:cNvSpPr>
              <p:nvPr/>
            </p:nvSpPr>
            <p:spPr bwMode="auto">
              <a:xfrm>
                <a:off x="5493" y="707"/>
                <a:ext cx="7" cy="6"/>
              </a:xfrm>
              <a:custGeom>
                <a:avLst/>
                <a:gdLst>
                  <a:gd name="T0" fmla="*/ 6 w 7"/>
                  <a:gd name="T1" fmla="*/ 3 h 6"/>
                  <a:gd name="T2" fmla="*/ 7 w 7"/>
                  <a:gd name="T3" fmla="*/ 6 h 6"/>
                  <a:gd name="T4" fmla="*/ 3 w 7"/>
                  <a:gd name="T5" fmla="*/ 6 h 6"/>
                  <a:gd name="T6" fmla="*/ 3 w 7"/>
                  <a:gd name="T7" fmla="*/ 0 h 6"/>
                  <a:gd name="T8" fmla="*/ 0 w 7"/>
                  <a:gd name="T9" fmla="*/ 4 h 6"/>
                  <a:gd name="T10" fmla="*/ 6 w 7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6" y="3"/>
                    </a:moveTo>
                    <a:lnTo>
                      <a:pt x="7" y="6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12"/>
              <p:cNvSpPr>
                <a:spLocks/>
              </p:cNvSpPr>
              <p:nvPr/>
            </p:nvSpPr>
            <p:spPr bwMode="auto">
              <a:xfrm>
                <a:off x="5493" y="707"/>
                <a:ext cx="7" cy="6"/>
              </a:xfrm>
              <a:custGeom>
                <a:avLst/>
                <a:gdLst>
                  <a:gd name="T0" fmla="*/ 6 w 7"/>
                  <a:gd name="T1" fmla="*/ 3 h 6"/>
                  <a:gd name="T2" fmla="*/ 7 w 7"/>
                  <a:gd name="T3" fmla="*/ 6 h 6"/>
                  <a:gd name="T4" fmla="*/ 3 w 7"/>
                  <a:gd name="T5" fmla="*/ 6 h 6"/>
                  <a:gd name="T6" fmla="*/ 3 w 7"/>
                  <a:gd name="T7" fmla="*/ 0 h 6"/>
                  <a:gd name="T8" fmla="*/ 0 w 7"/>
                  <a:gd name="T9" fmla="*/ 4 h 6"/>
                  <a:gd name="T10" fmla="*/ 6 w 7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6" y="3"/>
                    </a:moveTo>
                    <a:lnTo>
                      <a:pt x="7" y="6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6" y="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13"/>
              <p:cNvSpPr>
                <a:spLocks/>
              </p:cNvSpPr>
              <p:nvPr/>
            </p:nvSpPr>
            <p:spPr bwMode="auto">
              <a:xfrm>
                <a:off x="5434" y="707"/>
                <a:ext cx="7" cy="6"/>
              </a:xfrm>
              <a:custGeom>
                <a:avLst/>
                <a:gdLst>
                  <a:gd name="T0" fmla="*/ 4 w 7"/>
                  <a:gd name="T1" fmla="*/ 6 h 6"/>
                  <a:gd name="T2" fmla="*/ 0 w 7"/>
                  <a:gd name="T3" fmla="*/ 6 h 6"/>
                  <a:gd name="T4" fmla="*/ 1 w 7"/>
                  <a:gd name="T5" fmla="*/ 2 h 6"/>
                  <a:gd name="T6" fmla="*/ 7 w 7"/>
                  <a:gd name="T7" fmla="*/ 5 h 6"/>
                  <a:gd name="T8" fmla="*/ 4 w 7"/>
                  <a:gd name="T9" fmla="*/ 0 h 6"/>
                  <a:gd name="T10" fmla="*/ 4 w 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lnTo>
                      <a:pt x="0" y="6"/>
                    </a:lnTo>
                    <a:lnTo>
                      <a:pt x="1" y="2"/>
                    </a:lnTo>
                    <a:lnTo>
                      <a:pt x="7" y="5"/>
                    </a:lnTo>
                    <a:lnTo>
                      <a:pt x="4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14"/>
              <p:cNvSpPr>
                <a:spLocks/>
              </p:cNvSpPr>
              <p:nvPr/>
            </p:nvSpPr>
            <p:spPr bwMode="auto">
              <a:xfrm>
                <a:off x="963" y="2686"/>
                <a:ext cx="1062" cy="124"/>
              </a:xfrm>
              <a:custGeom>
                <a:avLst/>
                <a:gdLst>
                  <a:gd name="T0" fmla="*/ 0 w 1062"/>
                  <a:gd name="T1" fmla="*/ 119 h 124"/>
                  <a:gd name="T2" fmla="*/ 0 w 1062"/>
                  <a:gd name="T3" fmla="*/ 124 h 124"/>
                  <a:gd name="T4" fmla="*/ 531 w 1062"/>
                  <a:gd name="T5" fmla="*/ 64 h 124"/>
                  <a:gd name="T6" fmla="*/ 1062 w 1062"/>
                  <a:gd name="T7" fmla="*/ 4 h 124"/>
                  <a:gd name="T8" fmla="*/ 1062 w 1062"/>
                  <a:gd name="T9" fmla="*/ 0 h 124"/>
                  <a:gd name="T10" fmla="*/ 531 w 1062"/>
                  <a:gd name="T11" fmla="*/ 59 h 124"/>
                  <a:gd name="T12" fmla="*/ 0 w 1062"/>
                  <a:gd name="T13" fmla="*/ 11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2" h="124">
                    <a:moveTo>
                      <a:pt x="0" y="119"/>
                    </a:moveTo>
                    <a:lnTo>
                      <a:pt x="0" y="124"/>
                    </a:lnTo>
                    <a:lnTo>
                      <a:pt x="531" y="64"/>
                    </a:lnTo>
                    <a:lnTo>
                      <a:pt x="1062" y="4"/>
                    </a:lnTo>
                    <a:lnTo>
                      <a:pt x="1062" y="0"/>
                    </a:lnTo>
                    <a:lnTo>
                      <a:pt x="531" y="59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15"/>
              <p:cNvSpPr>
                <a:spLocks/>
              </p:cNvSpPr>
              <p:nvPr/>
            </p:nvSpPr>
            <p:spPr bwMode="auto">
              <a:xfrm>
                <a:off x="963" y="2686"/>
                <a:ext cx="1062" cy="124"/>
              </a:xfrm>
              <a:custGeom>
                <a:avLst/>
                <a:gdLst>
                  <a:gd name="T0" fmla="*/ 0 w 1062"/>
                  <a:gd name="T1" fmla="*/ 119 h 124"/>
                  <a:gd name="T2" fmla="*/ 0 w 1062"/>
                  <a:gd name="T3" fmla="*/ 124 h 124"/>
                  <a:gd name="T4" fmla="*/ 531 w 1062"/>
                  <a:gd name="T5" fmla="*/ 64 h 124"/>
                  <a:gd name="T6" fmla="*/ 1062 w 1062"/>
                  <a:gd name="T7" fmla="*/ 4 h 124"/>
                  <a:gd name="T8" fmla="*/ 1062 w 1062"/>
                  <a:gd name="T9" fmla="*/ 0 h 124"/>
                  <a:gd name="T10" fmla="*/ 531 w 1062"/>
                  <a:gd name="T11" fmla="*/ 59 h 124"/>
                  <a:gd name="T12" fmla="*/ 0 w 1062"/>
                  <a:gd name="T13" fmla="*/ 11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2" h="124">
                    <a:moveTo>
                      <a:pt x="0" y="119"/>
                    </a:moveTo>
                    <a:lnTo>
                      <a:pt x="0" y="124"/>
                    </a:lnTo>
                    <a:lnTo>
                      <a:pt x="531" y="64"/>
                    </a:lnTo>
                    <a:lnTo>
                      <a:pt x="1062" y="4"/>
                    </a:lnTo>
                    <a:lnTo>
                      <a:pt x="1062" y="0"/>
                    </a:lnTo>
                    <a:lnTo>
                      <a:pt x="531" y="59"/>
                    </a:lnTo>
                    <a:lnTo>
                      <a:pt x="0" y="1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16"/>
              <p:cNvSpPr>
                <a:spLocks/>
              </p:cNvSpPr>
              <p:nvPr/>
            </p:nvSpPr>
            <p:spPr bwMode="auto">
              <a:xfrm>
                <a:off x="1950" y="2680"/>
                <a:ext cx="63" cy="32"/>
              </a:xfrm>
              <a:custGeom>
                <a:avLst/>
                <a:gdLst>
                  <a:gd name="T0" fmla="*/ 0 w 63"/>
                  <a:gd name="T1" fmla="*/ 0 h 32"/>
                  <a:gd name="T2" fmla="*/ 63 w 63"/>
                  <a:gd name="T3" fmla="*/ 9 h 32"/>
                  <a:gd name="T4" fmla="*/ 2 w 63"/>
                  <a:gd name="T5" fmla="*/ 32 h 32"/>
                  <a:gd name="T6" fmla="*/ 0 w 63"/>
                  <a:gd name="T7" fmla="*/ 16 h 32"/>
                  <a:gd name="T8" fmla="*/ 0 w 63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32">
                    <a:moveTo>
                      <a:pt x="0" y="0"/>
                    </a:moveTo>
                    <a:lnTo>
                      <a:pt x="63" y="9"/>
                    </a:lnTo>
                    <a:lnTo>
                      <a:pt x="2" y="32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17"/>
              <p:cNvSpPr>
                <a:spLocks/>
              </p:cNvSpPr>
              <p:nvPr/>
            </p:nvSpPr>
            <p:spPr bwMode="auto">
              <a:xfrm>
                <a:off x="1950" y="2680"/>
                <a:ext cx="63" cy="32"/>
              </a:xfrm>
              <a:custGeom>
                <a:avLst/>
                <a:gdLst>
                  <a:gd name="T0" fmla="*/ 0 w 63"/>
                  <a:gd name="T1" fmla="*/ 0 h 32"/>
                  <a:gd name="T2" fmla="*/ 63 w 63"/>
                  <a:gd name="T3" fmla="*/ 9 h 32"/>
                  <a:gd name="T4" fmla="*/ 2 w 63"/>
                  <a:gd name="T5" fmla="*/ 32 h 32"/>
                  <a:gd name="T6" fmla="*/ 0 w 63"/>
                  <a:gd name="T7" fmla="*/ 16 h 32"/>
                  <a:gd name="T8" fmla="*/ 0 w 63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32">
                    <a:moveTo>
                      <a:pt x="0" y="0"/>
                    </a:moveTo>
                    <a:lnTo>
                      <a:pt x="63" y="9"/>
                    </a:lnTo>
                    <a:lnTo>
                      <a:pt x="2" y="32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18"/>
              <p:cNvSpPr>
                <a:spLocks/>
              </p:cNvSpPr>
              <p:nvPr/>
            </p:nvSpPr>
            <p:spPr bwMode="auto">
              <a:xfrm>
                <a:off x="1950" y="2677"/>
                <a:ext cx="63" cy="14"/>
              </a:xfrm>
              <a:custGeom>
                <a:avLst/>
                <a:gdLst>
                  <a:gd name="T0" fmla="*/ 1 w 63"/>
                  <a:gd name="T1" fmla="*/ 0 h 14"/>
                  <a:gd name="T2" fmla="*/ 0 w 63"/>
                  <a:gd name="T3" fmla="*/ 5 h 14"/>
                  <a:gd name="T4" fmla="*/ 62 w 63"/>
                  <a:gd name="T5" fmla="*/ 14 h 14"/>
                  <a:gd name="T6" fmla="*/ 63 w 63"/>
                  <a:gd name="T7" fmla="*/ 10 h 14"/>
                  <a:gd name="T8" fmla="*/ 1 w 6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4">
                    <a:moveTo>
                      <a:pt x="1" y="0"/>
                    </a:moveTo>
                    <a:lnTo>
                      <a:pt x="0" y="5"/>
                    </a:lnTo>
                    <a:lnTo>
                      <a:pt x="62" y="14"/>
                    </a:lnTo>
                    <a:lnTo>
                      <a:pt x="63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19"/>
              <p:cNvSpPr>
                <a:spLocks/>
              </p:cNvSpPr>
              <p:nvPr/>
            </p:nvSpPr>
            <p:spPr bwMode="auto">
              <a:xfrm>
                <a:off x="1950" y="2677"/>
                <a:ext cx="63" cy="14"/>
              </a:xfrm>
              <a:custGeom>
                <a:avLst/>
                <a:gdLst>
                  <a:gd name="T0" fmla="*/ 1 w 63"/>
                  <a:gd name="T1" fmla="*/ 0 h 14"/>
                  <a:gd name="T2" fmla="*/ 0 w 63"/>
                  <a:gd name="T3" fmla="*/ 5 h 14"/>
                  <a:gd name="T4" fmla="*/ 62 w 63"/>
                  <a:gd name="T5" fmla="*/ 14 h 14"/>
                  <a:gd name="T6" fmla="*/ 63 w 63"/>
                  <a:gd name="T7" fmla="*/ 10 h 14"/>
                  <a:gd name="T8" fmla="*/ 1 w 6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4">
                    <a:moveTo>
                      <a:pt x="1" y="0"/>
                    </a:moveTo>
                    <a:lnTo>
                      <a:pt x="0" y="5"/>
                    </a:lnTo>
                    <a:lnTo>
                      <a:pt x="62" y="14"/>
                    </a:lnTo>
                    <a:lnTo>
                      <a:pt x="63" y="1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20"/>
              <p:cNvSpPr>
                <a:spLocks/>
              </p:cNvSpPr>
              <p:nvPr/>
            </p:nvSpPr>
            <p:spPr bwMode="auto">
              <a:xfrm>
                <a:off x="1953" y="2689"/>
                <a:ext cx="60" cy="25"/>
              </a:xfrm>
              <a:custGeom>
                <a:avLst/>
                <a:gdLst>
                  <a:gd name="T0" fmla="*/ 60 w 60"/>
                  <a:gd name="T1" fmla="*/ 2 h 25"/>
                  <a:gd name="T2" fmla="*/ 58 w 60"/>
                  <a:gd name="T3" fmla="*/ 0 h 25"/>
                  <a:gd name="T4" fmla="*/ 0 w 60"/>
                  <a:gd name="T5" fmla="*/ 22 h 25"/>
                  <a:gd name="T6" fmla="*/ 3 w 60"/>
                  <a:gd name="T7" fmla="*/ 25 h 25"/>
                  <a:gd name="T8" fmla="*/ 60 w 60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5">
                    <a:moveTo>
                      <a:pt x="60" y="2"/>
                    </a:moveTo>
                    <a:lnTo>
                      <a:pt x="58" y="0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60" y="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21"/>
              <p:cNvSpPr>
                <a:spLocks/>
              </p:cNvSpPr>
              <p:nvPr/>
            </p:nvSpPr>
            <p:spPr bwMode="auto">
              <a:xfrm>
                <a:off x="1953" y="2689"/>
                <a:ext cx="60" cy="25"/>
              </a:xfrm>
              <a:custGeom>
                <a:avLst/>
                <a:gdLst>
                  <a:gd name="T0" fmla="*/ 60 w 60"/>
                  <a:gd name="T1" fmla="*/ 2 h 25"/>
                  <a:gd name="T2" fmla="*/ 58 w 60"/>
                  <a:gd name="T3" fmla="*/ 0 h 25"/>
                  <a:gd name="T4" fmla="*/ 0 w 60"/>
                  <a:gd name="T5" fmla="*/ 22 h 25"/>
                  <a:gd name="T6" fmla="*/ 3 w 60"/>
                  <a:gd name="T7" fmla="*/ 25 h 25"/>
                  <a:gd name="T8" fmla="*/ 60 w 60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5">
                    <a:moveTo>
                      <a:pt x="60" y="2"/>
                    </a:moveTo>
                    <a:lnTo>
                      <a:pt x="58" y="0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60" y="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22"/>
              <p:cNvSpPr>
                <a:spLocks/>
              </p:cNvSpPr>
              <p:nvPr/>
            </p:nvSpPr>
            <p:spPr bwMode="auto">
              <a:xfrm>
                <a:off x="2011" y="2687"/>
                <a:ext cx="10" cy="4"/>
              </a:xfrm>
              <a:custGeom>
                <a:avLst/>
                <a:gdLst>
                  <a:gd name="T0" fmla="*/ 1 w 10"/>
                  <a:gd name="T1" fmla="*/ 0 h 4"/>
                  <a:gd name="T2" fmla="*/ 10 w 10"/>
                  <a:gd name="T3" fmla="*/ 1 h 4"/>
                  <a:gd name="T4" fmla="*/ 2 w 10"/>
                  <a:gd name="T5" fmla="*/ 4 h 4"/>
                  <a:gd name="T6" fmla="*/ 0 w 10"/>
                  <a:gd name="T7" fmla="*/ 1 h 4"/>
                  <a:gd name="T8" fmla="*/ 0 w 10"/>
                  <a:gd name="T9" fmla="*/ 4 h 4"/>
                  <a:gd name="T10" fmla="*/ 1 w 10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" y="0"/>
                    </a:moveTo>
                    <a:lnTo>
                      <a:pt x="10" y="1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23"/>
              <p:cNvSpPr>
                <a:spLocks/>
              </p:cNvSpPr>
              <p:nvPr/>
            </p:nvSpPr>
            <p:spPr bwMode="auto">
              <a:xfrm>
                <a:off x="2011" y="2687"/>
                <a:ext cx="10" cy="4"/>
              </a:xfrm>
              <a:custGeom>
                <a:avLst/>
                <a:gdLst>
                  <a:gd name="T0" fmla="*/ 1 w 10"/>
                  <a:gd name="T1" fmla="*/ 0 h 4"/>
                  <a:gd name="T2" fmla="*/ 10 w 10"/>
                  <a:gd name="T3" fmla="*/ 1 h 4"/>
                  <a:gd name="T4" fmla="*/ 2 w 10"/>
                  <a:gd name="T5" fmla="*/ 4 h 4"/>
                  <a:gd name="T6" fmla="*/ 0 w 10"/>
                  <a:gd name="T7" fmla="*/ 1 h 4"/>
                  <a:gd name="T8" fmla="*/ 0 w 10"/>
                  <a:gd name="T9" fmla="*/ 4 h 4"/>
                  <a:gd name="T10" fmla="*/ 1 w 10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" y="0"/>
                    </a:moveTo>
                    <a:lnTo>
                      <a:pt x="10" y="1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24"/>
              <p:cNvSpPr>
                <a:spLocks/>
              </p:cNvSpPr>
              <p:nvPr/>
            </p:nvSpPr>
            <p:spPr bwMode="auto">
              <a:xfrm>
                <a:off x="1950" y="2697"/>
                <a:ext cx="4" cy="15"/>
              </a:xfrm>
              <a:custGeom>
                <a:avLst/>
                <a:gdLst>
                  <a:gd name="T0" fmla="*/ 1 w 4"/>
                  <a:gd name="T1" fmla="*/ 15 h 15"/>
                  <a:gd name="T2" fmla="*/ 4 w 4"/>
                  <a:gd name="T3" fmla="*/ 15 h 15"/>
                  <a:gd name="T4" fmla="*/ 3 w 4"/>
                  <a:gd name="T5" fmla="*/ 0 h 15"/>
                  <a:gd name="T6" fmla="*/ 0 w 4"/>
                  <a:gd name="T7" fmla="*/ 0 h 15"/>
                  <a:gd name="T8" fmla="*/ 1 w 4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1" y="15"/>
                    </a:moveTo>
                    <a:lnTo>
                      <a:pt x="4" y="1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25"/>
              <p:cNvSpPr>
                <a:spLocks/>
              </p:cNvSpPr>
              <p:nvPr/>
            </p:nvSpPr>
            <p:spPr bwMode="auto">
              <a:xfrm>
                <a:off x="1950" y="2697"/>
                <a:ext cx="4" cy="15"/>
              </a:xfrm>
              <a:custGeom>
                <a:avLst/>
                <a:gdLst>
                  <a:gd name="T0" fmla="*/ 1 w 4"/>
                  <a:gd name="T1" fmla="*/ 15 h 15"/>
                  <a:gd name="T2" fmla="*/ 4 w 4"/>
                  <a:gd name="T3" fmla="*/ 15 h 15"/>
                  <a:gd name="T4" fmla="*/ 3 w 4"/>
                  <a:gd name="T5" fmla="*/ 0 h 15"/>
                  <a:gd name="T6" fmla="*/ 0 w 4"/>
                  <a:gd name="T7" fmla="*/ 0 h 15"/>
                  <a:gd name="T8" fmla="*/ 1 w 4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1" y="15"/>
                    </a:moveTo>
                    <a:lnTo>
                      <a:pt x="4" y="1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26"/>
              <p:cNvSpPr>
                <a:spLocks/>
              </p:cNvSpPr>
              <p:nvPr/>
            </p:nvSpPr>
            <p:spPr bwMode="auto">
              <a:xfrm>
                <a:off x="1951" y="271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4 h 4"/>
                  <a:gd name="T4" fmla="*/ 0 w 3"/>
                  <a:gd name="T5" fmla="*/ 1 h 4"/>
                  <a:gd name="T6" fmla="*/ 3 w 3"/>
                  <a:gd name="T7" fmla="*/ 1 h 4"/>
                  <a:gd name="T8" fmla="*/ 2 w 3"/>
                  <a:gd name="T9" fmla="*/ 0 h 4"/>
                  <a:gd name="T10" fmla="*/ 3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27"/>
              <p:cNvSpPr>
                <a:spLocks/>
              </p:cNvSpPr>
              <p:nvPr/>
            </p:nvSpPr>
            <p:spPr bwMode="auto">
              <a:xfrm>
                <a:off x="1951" y="271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4 h 4"/>
                  <a:gd name="T4" fmla="*/ 0 w 3"/>
                  <a:gd name="T5" fmla="*/ 1 h 4"/>
                  <a:gd name="T6" fmla="*/ 3 w 3"/>
                  <a:gd name="T7" fmla="*/ 1 h 4"/>
                  <a:gd name="T8" fmla="*/ 2 w 3"/>
                  <a:gd name="T9" fmla="*/ 0 h 4"/>
                  <a:gd name="T10" fmla="*/ 3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3" y="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28"/>
              <p:cNvSpPr>
                <a:spLocks/>
              </p:cNvSpPr>
              <p:nvPr/>
            </p:nvSpPr>
            <p:spPr bwMode="auto">
              <a:xfrm>
                <a:off x="1948" y="2680"/>
                <a:ext cx="5" cy="17"/>
              </a:xfrm>
              <a:custGeom>
                <a:avLst/>
                <a:gdLst>
                  <a:gd name="T0" fmla="*/ 1 w 5"/>
                  <a:gd name="T1" fmla="*/ 17 h 17"/>
                  <a:gd name="T2" fmla="*/ 5 w 5"/>
                  <a:gd name="T3" fmla="*/ 17 h 17"/>
                  <a:gd name="T4" fmla="*/ 3 w 5"/>
                  <a:gd name="T5" fmla="*/ 0 h 17"/>
                  <a:gd name="T6" fmla="*/ 0 w 5"/>
                  <a:gd name="T7" fmla="*/ 0 h 17"/>
                  <a:gd name="T8" fmla="*/ 1 w 5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1" y="17"/>
                    </a:moveTo>
                    <a:lnTo>
                      <a:pt x="5" y="17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29"/>
              <p:cNvSpPr>
                <a:spLocks/>
              </p:cNvSpPr>
              <p:nvPr/>
            </p:nvSpPr>
            <p:spPr bwMode="auto">
              <a:xfrm>
                <a:off x="1948" y="2680"/>
                <a:ext cx="5" cy="17"/>
              </a:xfrm>
              <a:custGeom>
                <a:avLst/>
                <a:gdLst>
                  <a:gd name="T0" fmla="*/ 1 w 5"/>
                  <a:gd name="T1" fmla="*/ 17 h 17"/>
                  <a:gd name="T2" fmla="*/ 5 w 5"/>
                  <a:gd name="T3" fmla="*/ 17 h 17"/>
                  <a:gd name="T4" fmla="*/ 3 w 5"/>
                  <a:gd name="T5" fmla="*/ 0 h 17"/>
                  <a:gd name="T6" fmla="*/ 0 w 5"/>
                  <a:gd name="T7" fmla="*/ 0 h 17"/>
                  <a:gd name="T8" fmla="*/ 1 w 5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1" y="17"/>
                    </a:moveTo>
                    <a:lnTo>
                      <a:pt x="5" y="17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30"/>
              <p:cNvSpPr>
                <a:spLocks/>
              </p:cNvSpPr>
              <p:nvPr/>
            </p:nvSpPr>
            <p:spPr bwMode="auto">
              <a:xfrm>
                <a:off x="1950" y="269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31"/>
              <p:cNvSpPr>
                <a:spLocks/>
              </p:cNvSpPr>
              <p:nvPr/>
            </p:nvSpPr>
            <p:spPr bwMode="auto">
              <a:xfrm>
                <a:off x="1948" y="2677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0 h 5"/>
                  <a:gd name="T4" fmla="*/ 3 w 3"/>
                  <a:gd name="T5" fmla="*/ 0 h 5"/>
                  <a:gd name="T6" fmla="*/ 1 w 3"/>
                  <a:gd name="T7" fmla="*/ 5 h 5"/>
                  <a:gd name="T8" fmla="*/ 3 w 3"/>
                  <a:gd name="T9" fmla="*/ 2 h 5"/>
                  <a:gd name="T10" fmla="*/ 0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32"/>
              <p:cNvSpPr>
                <a:spLocks/>
              </p:cNvSpPr>
              <p:nvPr/>
            </p:nvSpPr>
            <p:spPr bwMode="auto">
              <a:xfrm>
                <a:off x="1948" y="2677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0 h 5"/>
                  <a:gd name="T4" fmla="*/ 3 w 3"/>
                  <a:gd name="T5" fmla="*/ 0 h 5"/>
                  <a:gd name="T6" fmla="*/ 1 w 3"/>
                  <a:gd name="T7" fmla="*/ 5 h 5"/>
                  <a:gd name="T8" fmla="*/ 3 w 3"/>
                  <a:gd name="T9" fmla="*/ 2 h 5"/>
                  <a:gd name="T10" fmla="*/ 0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33"/>
              <p:cNvSpPr>
                <a:spLocks/>
              </p:cNvSpPr>
              <p:nvPr/>
            </p:nvSpPr>
            <p:spPr bwMode="auto">
              <a:xfrm>
                <a:off x="999" y="2806"/>
                <a:ext cx="1141" cy="798"/>
              </a:xfrm>
              <a:custGeom>
                <a:avLst/>
                <a:gdLst>
                  <a:gd name="T0" fmla="*/ 0 w 1141"/>
                  <a:gd name="T1" fmla="*/ 794 h 798"/>
                  <a:gd name="T2" fmla="*/ 4 w 1141"/>
                  <a:gd name="T3" fmla="*/ 798 h 798"/>
                  <a:gd name="T4" fmla="*/ 572 w 1141"/>
                  <a:gd name="T5" fmla="*/ 400 h 798"/>
                  <a:gd name="T6" fmla="*/ 1141 w 1141"/>
                  <a:gd name="T7" fmla="*/ 3 h 798"/>
                  <a:gd name="T8" fmla="*/ 1137 w 1141"/>
                  <a:gd name="T9" fmla="*/ 0 h 798"/>
                  <a:gd name="T10" fmla="*/ 569 w 1141"/>
                  <a:gd name="T11" fmla="*/ 397 h 798"/>
                  <a:gd name="T12" fmla="*/ 0 w 1141"/>
                  <a:gd name="T13" fmla="*/ 794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1" h="798">
                    <a:moveTo>
                      <a:pt x="0" y="794"/>
                    </a:moveTo>
                    <a:lnTo>
                      <a:pt x="4" y="798"/>
                    </a:lnTo>
                    <a:lnTo>
                      <a:pt x="572" y="400"/>
                    </a:lnTo>
                    <a:lnTo>
                      <a:pt x="1141" y="3"/>
                    </a:lnTo>
                    <a:lnTo>
                      <a:pt x="1137" y="0"/>
                    </a:lnTo>
                    <a:lnTo>
                      <a:pt x="569" y="397"/>
                    </a:lnTo>
                    <a:lnTo>
                      <a:pt x="0" y="79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34"/>
              <p:cNvSpPr>
                <a:spLocks/>
              </p:cNvSpPr>
              <p:nvPr/>
            </p:nvSpPr>
            <p:spPr bwMode="auto">
              <a:xfrm>
                <a:off x="999" y="2806"/>
                <a:ext cx="1141" cy="798"/>
              </a:xfrm>
              <a:custGeom>
                <a:avLst/>
                <a:gdLst>
                  <a:gd name="T0" fmla="*/ 0 w 1141"/>
                  <a:gd name="T1" fmla="*/ 794 h 798"/>
                  <a:gd name="T2" fmla="*/ 4 w 1141"/>
                  <a:gd name="T3" fmla="*/ 798 h 798"/>
                  <a:gd name="T4" fmla="*/ 572 w 1141"/>
                  <a:gd name="T5" fmla="*/ 400 h 798"/>
                  <a:gd name="T6" fmla="*/ 1141 w 1141"/>
                  <a:gd name="T7" fmla="*/ 3 h 798"/>
                  <a:gd name="T8" fmla="*/ 1137 w 1141"/>
                  <a:gd name="T9" fmla="*/ 0 h 798"/>
                  <a:gd name="T10" fmla="*/ 569 w 1141"/>
                  <a:gd name="T11" fmla="*/ 397 h 798"/>
                  <a:gd name="T12" fmla="*/ 0 w 1141"/>
                  <a:gd name="T13" fmla="*/ 794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1" h="798">
                    <a:moveTo>
                      <a:pt x="0" y="794"/>
                    </a:moveTo>
                    <a:lnTo>
                      <a:pt x="4" y="798"/>
                    </a:lnTo>
                    <a:lnTo>
                      <a:pt x="572" y="400"/>
                    </a:lnTo>
                    <a:lnTo>
                      <a:pt x="1141" y="3"/>
                    </a:lnTo>
                    <a:lnTo>
                      <a:pt x="1137" y="0"/>
                    </a:lnTo>
                    <a:lnTo>
                      <a:pt x="569" y="397"/>
                    </a:lnTo>
                    <a:lnTo>
                      <a:pt x="0" y="79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35"/>
              <p:cNvSpPr>
                <a:spLocks/>
              </p:cNvSpPr>
              <p:nvPr/>
            </p:nvSpPr>
            <p:spPr bwMode="auto">
              <a:xfrm>
                <a:off x="2069" y="2814"/>
                <a:ext cx="59" cy="50"/>
              </a:xfrm>
              <a:custGeom>
                <a:avLst/>
                <a:gdLst>
                  <a:gd name="T0" fmla="*/ 0 w 59"/>
                  <a:gd name="T1" fmla="*/ 23 h 50"/>
                  <a:gd name="T2" fmla="*/ 59 w 59"/>
                  <a:gd name="T3" fmla="*/ 0 h 50"/>
                  <a:gd name="T4" fmla="*/ 17 w 59"/>
                  <a:gd name="T5" fmla="*/ 50 h 50"/>
                  <a:gd name="T6" fmla="*/ 8 w 59"/>
                  <a:gd name="T7" fmla="*/ 37 h 50"/>
                  <a:gd name="T8" fmla="*/ 0 w 59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0">
                    <a:moveTo>
                      <a:pt x="0" y="23"/>
                    </a:moveTo>
                    <a:lnTo>
                      <a:pt x="59" y="0"/>
                    </a:lnTo>
                    <a:lnTo>
                      <a:pt x="17" y="50"/>
                    </a:lnTo>
                    <a:lnTo>
                      <a:pt x="8" y="3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36"/>
              <p:cNvSpPr>
                <a:spLocks/>
              </p:cNvSpPr>
              <p:nvPr/>
            </p:nvSpPr>
            <p:spPr bwMode="auto">
              <a:xfrm>
                <a:off x="2069" y="2814"/>
                <a:ext cx="59" cy="50"/>
              </a:xfrm>
              <a:custGeom>
                <a:avLst/>
                <a:gdLst>
                  <a:gd name="T0" fmla="*/ 0 w 59"/>
                  <a:gd name="T1" fmla="*/ 23 h 50"/>
                  <a:gd name="T2" fmla="*/ 59 w 59"/>
                  <a:gd name="T3" fmla="*/ 0 h 50"/>
                  <a:gd name="T4" fmla="*/ 17 w 59"/>
                  <a:gd name="T5" fmla="*/ 50 h 50"/>
                  <a:gd name="T6" fmla="*/ 8 w 59"/>
                  <a:gd name="T7" fmla="*/ 37 h 50"/>
                  <a:gd name="T8" fmla="*/ 0 w 59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0">
                    <a:moveTo>
                      <a:pt x="0" y="23"/>
                    </a:moveTo>
                    <a:lnTo>
                      <a:pt x="59" y="0"/>
                    </a:lnTo>
                    <a:lnTo>
                      <a:pt x="17" y="50"/>
                    </a:lnTo>
                    <a:lnTo>
                      <a:pt x="8" y="37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37"/>
              <p:cNvSpPr>
                <a:spLocks/>
              </p:cNvSpPr>
              <p:nvPr/>
            </p:nvSpPr>
            <p:spPr bwMode="auto">
              <a:xfrm>
                <a:off x="2069" y="2812"/>
                <a:ext cx="59" cy="27"/>
              </a:xfrm>
              <a:custGeom>
                <a:avLst/>
                <a:gdLst>
                  <a:gd name="T0" fmla="*/ 0 w 59"/>
                  <a:gd name="T1" fmla="*/ 23 h 27"/>
                  <a:gd name="T2" fmla="*/ 0 w 59"/>
                  <a:gd name="T3" fmla="*/ 27 h 27"/>
                  <a:gd name="T4" fmla="*/ 59 w 59"/>
                  <a:gd name="T5" fmla="*/ 5 h 27"/>
                  <a:gd name="T6" fmla="*/ 58 w 59"/>
                  <a:gd name="T7" fmla="*/ 0 h 27"/>
                  <a:gd name="T8" fmla="*/ 0 w 59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7">
                    <a:moveTo>
                      <a:pt x="0" y="23"/>
                    </a:moveTo>
                    <a:lnTo>
                      <a:pt x="0" y="27"/>
                    </a:lnTo>
                    <a:lnTo>
                      <a:pt x="59" y="5"/>
                    </a:lnTo>
                    <a:lnTo>
                      <a:pt x="58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38"/>
              <p:cNvSpPr>
                <a:spLocks/>
              </p:cNvSpPr>
              <p:nvPr/>
            </p:nvSpPr>
            <p:spPr bwMode="auto">
              <a:xfrm>
                <a:off x="2069" y="2812"/>
                <a:ext cx="59" cy="27"/>
              </a:xfrm>
              <a:custGeom>
                <a:avLst/>
                <a:gdLst>
                  <a:gd name="T0" fmla="*/ 0 w 59"/>
                  <a:gd name="T1" fmla="*/ 23 h 27"/>
                  <a:gd name="T2" fmla="*/ 0 w 59"/>
                  <a:gd name="T3" fmla="*/ 27 h 27"/>
                  <a:gd name="T4" fmla="*/ 59 w 59"/>
                  <a:gd name="T5" fmla="*/ 5 h 27"/>
                  <a:gd name="T6" fmla="*/ 58 w 59"/>
                  <a:gd name="T7" fmla="*/ 0 h 27"/>
                  <a:gd name="T8" fmla="*/ 0 w 59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7">
                    <a:moveTo>
                      <a:pt x="0" y="23"/>
                    </a:moveTo>
                    <a:lnTo>
                      <a:pt x="0" y="27"/>
                    </a:lnTo>
                    <a:lnTo>
                      <a:pt x="59" y="5"/>
                    </a:lnTo>
                    <a:lnTo>
                      <a:pt x="58" y="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39"/>
              <p:cNvSpPr>
                <a:spLocks/>
              </p:cNvSpPr>
              <p:nvPr/>
            </p:nvSpPr>
            <p:spPr bwMode="auto">
              <a:xfrm>
                <a:off x="2084" y="2814"/>
                <a:ext cx="44" cy="51"/>
              </a:xfrm>
              <a:custGeom>
                <a:avLst/>
                <a:gdLst>
                  <a:gd name="T0" fmla="*/ 44 w 44"/>
                  <a:gd name="T1" fmla="*/ 4 h 51"/>
                  <a:gd name="T2" fmla="*/ 41 w 44"/>
                  <a:gd name="T3" fmla="*/ 0 h 51"/>
                  <a:gd name="T4" fmla="*/ 0 w 44"/>
                  <a:gd name="T5" fmla="*/ 48 h 51"/>
                  <a:gd name="T6" fmla="*/ 3 w 44"/>
                  <a:gd name="T7" fmla="*/ 51 h 51"/>
                  <a:gd name="T8" fmla="*/ 44 w 44"/>
                  <a:gd name="T9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1">
                    <a:moveTo>
                      <a:pt x="44" y="4"/>
                    </a:moveTo>
                    <a:lnTo>
                      <a:pt x="41" y="0"/>
                    </a:lnTo>
                    <a:lnTo>
                      <a:pt x="0" y="48"/>
                    </a:lnTo>
                    <a:lnTo>
                      <a:pt x="3" y="51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40"/>
              <p:cNvSpPr>
                <a:spLocks/>
              </p:cNvSpPr>
              <p:nvPr/>
            </p:nvSpPr>
            <p:spPr bwMode="auto">
              <a:xfrm>
                <a:off x="2084" y="2814"/>
                <a:ext cx="44" cy="51"/>
              </a:xfrm>
              <a:custGeom>
                <a:avLst/>
                <a:gdLst>
                  <a:gd name="T0" fmla="*/ 44 w 44"/>
                  <a:gd name="T1" fmla="*/ 4 h 51"/>
                  <a:gd name="T2" fmla="*/ 41 w 44"/>
                  <a:gd name="T3" fmla="*/ 0 h 51"/>
                  <a:gd name="T4" fmla="*/ 0 w 44"/>
                  <a:gd name="T5" fmla="*/ 48 h 51"/>
                  <a:gd name="T6" fmla="*/ 3 w 44"/>
                  <a:gd name="T7" fmla="*/ 51 h 51"/>
                  <a:gd name="T8" fmla="*/ 44 w 44"/>
                  <a:gd name="T9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1">
                    <a:moveTo>
                      <a:pt x="44" y="4"/>
                    </a:moveTo>
                    <a:lnTo>
                      <a:pt x="41" y="0"/>
                    </a:lnTo>
                    <a:lnTo>
                      <a:pt x="0" y="48"/>
                    </a:lnTo>
                    <a:lnTo>
                      <a:pt x="3" y="51"/>
                    </a:lnTo>
                    <a:lnTo>
                      <a:pt x="44" y="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41"/>
              <p:cNvSpPr>
                <a:spLocks/>
              </p:cNvSpPr>
              <p:nvPr/>
            </p:nvSpPr>
            <p:spPr bwMode="auto">
              <a:xfrm>
                <a:off x="2125" y="2810"/>
                <a:ext cx="10" cy="7"/>
              </a:xfrm>
              <a:custGeom>
                <a:avLst/>
                <a:gdLst>
                  <a:gd name="T0" fmla="*/ 2 w 10"/>
                  <a:gd name="T1" fmla="*/ 3 h 7"/>
                  <a:gd name="T2" fmla="*/ 10 w 10"/>
                  <a:gd name="T3" fmla="*/ 0 h 7"/>
                  <a:gd name="T4" fmla="*/ 4 w 10"/>
                  <a:gd name="T5" fmla="*/ 7 h 7"/>
                  <a:gd name="T6" fmla="*/ 0 w 10"/>
                  <a:gd name="T7" fmla="*/ 4 h 7"/>
                  <a:gd name="T8" fmla="*/ 4 w 10"/>
                  <a:gd name="T9" fmla="*/ 7 h 7"/>
                  <a:gd name="T10" fmla="*/ 2 w 10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2" y="3"/>
                    </a:moveTo>
                    <a:lnTo>
                      <a:pt x="10" y="0"/>
                    </a:lnTo>
                    <a:lnTo>
                      <a:pt x="4" y="7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42"/>
              <p:cNvSpPr>
                <a:spLocks/>
              </p:cNvSpPr>
              <p:nvPr/>
            </p:nvSpPr>
            <p:spPr bwMode="auto">
              <a:xfrm>
                <a:off x="2125" y="2810"/>
                <a:ext cx="10" cy="7"/>
              </a:xfrm>
              <a:custGeom>
                <a:avLst/>
                <a:gdLst>
                  <a:gd name="T0" fmla="*/ 2 w 10"/>
                  <a:gd name="T1" fmla="*/ 3 h 7"/>
                  <a:gd name="T2" fmla="*/ 10 w 10"/>
                  <a:gd name="T3" fmla="*/ 0 h 7"/>
                  <a:gd name="T4" fmla="*/ 4 w 10"/>
                  <a:gd name="T5" fmla="*/ 7 h 7"/>
                  <a:gd name="T6" fmla="*/ 0 w 10"/>
                  <a:gd name="T7" fmla="*/ 4 h 7"/>
                  <a:gd name="T8" fmla="*/ 4 w 10"/>
                  <a:gd name="T9" fmla="*/ 7 h 7"/>
                  <a:gd name="T10" fmla="*/ 2 w 10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2" y="3"/>
                    </a:moveTo>
                    <a:lnTo>
                      <a:pt x="10" y="0"/>
                    </a:lnTo>
                    <a:lnTo>
                      <a:pt x="4" y="7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43"/>
              <p:cNvSpPr>
                <a:spLocks/>
              </p:cNvSpPr>
              <p:nvPr/>
            </p:nvSpPr>
            <p:spPr bwMode="auto">
              <a:xfrm>
                <a:off x="2076" y="2849"/>
                <a:ext cx="11" cy="16"/>
              </a:xfrm>
              <a:custGeom>
                <a:avLst/>
                <a:gdLst>
                  <a:gd name="T0" fmla="*/ 8 w 11"/>
                  <a:gd name="T1" fmla="*/ 16 h 16"/>
                  <a:gd name="T2" fmla="*/ 11 w 11"/>
                  <a:gd name="T3" fmla="*/ 13 h 16"/>
                  <a:gd name="T4" fmla="*/ 3 w 11"/>
                  <a:gd name="T5" fmla="*/ 0 h 16"/>
                  <a:gd name="T6" fmla="*/ 0 w 11"/>
                  <a:gd name="T7" fmla="*/ 3 h 16"/>
                  <a:gd name="T8" fmla="*/ 8 w 11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8" y="16"/>
                    </a:moveTo>
                    <a:lnTo>
                      <a:pt x="11" y="1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44"/>
              <p:cNvSpPr>
                <a:spLocks/>
              </p:cNvSpPr>
              <p:nvPr/>
            </p:nvSpPr>
            <p:spPr bwMode="auto">
              <a:xfrm>
                <a:off x="2076" y="2849"/>
                <a:ext cx="11" cy="16"/>
              </a:xfrm>
              <a:custGeom>
                <a:avLst/>
                <a:gdLst>
                  <a:gd name="T0" fmla="*/ 8 w 11"/>
                  <a:gd name="T1" fmla="*/ 16 h 16"/>
                  <a:gd name="T2" fmla="*/ 11 w 11"/>
                  <a:gd name="T3" fmla="*/ 13 h 16"/>
                  <a:gd name="T4" fmla="*/ 3 w 11"/>
                  <a:gd name="T5" fmla="*/ 0 h 16"/>
                  <a:gd name="T6" fmla="*/ 0 w 11"/>
                  <a:gd name="T7" fmla="*/ 3 h 16"/>
                  <a:gd name="T8" fmla="*/ 8 w 11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8" y="16"/>
                    </a:moveTo>
                    <a:lnTo>
                      <a:pt x="11" y="1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8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45"/>
              <p:cNvSpPr>
                <a:spLocks/>
              </p:cNvSpPr>
              <p:nvPr/>
            </p:nvSpPr>
            <p:spPr bwMode="auto">
              <a:xfrm>
                <a:off x="2084" y="2862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1 w 3"/>
                  <a:gd name="T3" fmla="*/ 6 h 6"/>
                  <a:gd name="T4" fmla="*/ 0 w 3"/>
                  <a:gd name="T5" fmla="*/ 4 h 6"/>
                  <a:gd name="T6" fmla="*/ 3 w 3"/>
                  <a:gd name="T7" fmla="*/ 0 h 6"/>
                  <a:gd name="T8" fmla="*/ 0 w 3"/>
                  <a:gd name="T9" fmla="*/ 0 h 6"/>
                  <a:gd name="T10" fmla="*/ 3 w 3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46"/>
              <p:cNvSpPr>
                <a:spLocks/>
              </p:cNvSpPr>
              <p:nvPr/>
            </p:nvSpPr>
            <p:spPr bwMode="auto">
              <a:xfrm>
                <a:off x="2084" y="2862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1 w 3"/>
                  <a:gd name="T3" fmla="*/ 6 h 6"/>
                  <a:gd name="T4" fmla="*/ 0 w 3"/>
                  <a:gd name="T5" fmla="*/ 4 h 6"/>
                  <a:gd name="T6" fmla="*/ 3 w 3"/>
                  <a:gd name="T7" fmla="*/ 0 h 6"/>
                  <a:gd name="T8" fmla="*/ 0 w 3"/>
                  <a:gd name="T9" fmla="*/ 0 h 6"/>
                  <a:gd name="T10" fmla="*/ 3 w 3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47"/>
              <p:cNvSpPr>
                <a:spLocks/>
              </p:cNvSpPr>
              <p:nvPr/>
            </p:nvSpPr>
            <p:spPr bwMode="auto">
              <a:xfrm>
                <a:off x="2068" y="2836"/>
                <a:ext cx="11" cy="17"/>
              </a:xfrm>
              <a:custGeom>
                <a:avLst/>
                <a:gdLst>
                  <a:gd name="T0" fmla="*/ 8 w 11"/>
                  <a:gd name="T1" fmla="*/ 17 h 17"/>
                  <a:gd name="T2" fmla="*/ 11 w 11"/>
                  <a:gd name="T3" fmla="*/ 14 h 17"/>
                  <a:gd name="T4" fmla="*/ 3 w 11"/>
                  <a:gd name="T5" fmla="*/ 0 h 17"/>
                  <a:gd name="T6" fmla="*/ 0 w 11"/>
                  <a:gd name="T7" fmla="*/ 4 h 17"/>
                  <a:gd name="T8" fmla="*/ 8 w 1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8" y="17"/>
                    </a:moveTo>
                    <a:lnTo>
                      <a:pt x="11" y="1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48"/>
              <p:cNvSpPr>
                <a:spLocks/>
              </p:cNvSpPr>
              <p:nvPr/>
            </p:nvSpPr>
            <p:spPr bwMode="auto">
              <a:xfrm>
                <a:off x="2068" y="2836"/>
                <a:ext cx="11" cy="17"/>
              </a:xfrm>
              <a:custGeom>
                <a:avLst/>
                <a:gdLst>
                  <a:gd name="T0" fmla="*/ 8 w 11"/>
                  <a:gd name="T1" fmla="*/ 17 h 17"/>
                  <a:gd name="T2" fmla="*/ 11 w 11"/>
                  <a:gd name="T3" fmla="*/ 14 h 17"/>
                  <a:gd name="T4" fmla="*/ 3 w 11"/>
                  <a:gd name="T5" fmla="*/ 0 h 17"/>
                  <a:gd name="T6" fmla="*/ 0 w 11"/>
                  <a:gd name="T7" fmla="*/ 4 h 17"/>
                  <a:gd name="T8" fmla="*/ 8 w 1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8" y="17"/>
                    </a:moveTo>
                    <a:lnTo>
                      <a:pt x="11" y="1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8" y="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49"/>
              <p:cNvSpPr>
                <a:spLocks/>
              </p:cNvSpPr>
              <p:nvPr/>
            </p:nvSpPr>
            <p:spPr bwMode="auto">
              <a:xfrm>
                <a:off x="2076" y="2849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0 w 3"/>
                  <a:gd name="T3" fmla="*/ 4 h 4"/>
                  <a:gd name="T4" fmla="*/ 3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50"/>
              <p:cNvSpPr>
                <a:spLocks/>
              </p:cNvSpPr>
              <p:nvPr/>
            </p:nvSpPr>
            <p:spPr bwMode="auto">
              <a:xfrm>
                <a:off x="2076" y="2849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0 w 3"/>
                  <a:gd name="T3" fmla="*/ 4 h 4"/>
                  <a:gd name="T4" fmla="*/ 3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51"/>
              <p:cNvSpPr>
                <a:spLocks/>
              </p:cNvSpPr>
              <p:nvPr/>
            </p:nvSpPr>
            <p:spPr bwMode="auto">
              <a:xfrm>
                <a:off x="2065" y="2834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1 h 5"/>
                  <a:gd name="T4" fmla="*/ 4 w 5"/>
                  <a:gd name="T5" fmla="*/ 0 h 5"/>
                  <a:gd name="T6" fmla="*/ 5 w 5"/>
                  <a:gd name="T7" fmla="*/ 5 h 5"/>
                  <a:gd name="T8" fmla="*/ 5 w 5"/>
                  <a:gd name="T9" fmla="*/ 1 h 5"/>
                  <a:gd name="T10" fmla="*/ 2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5" y="5"/>
                    </a:lnTo>
                    <a:lnTo>
                      <a:pt x="5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52"/>
              <p:cNvSpPr>
                <a:spLocks/>
              </p:cNvSpPr>
              <p:nvPr/>
            </p:nvSpPr>
            <p:spPr bwMode="auto">
              <a:xfrm>
                <a:off x="2065" y="2834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1 h 5"/>
                  <a:gd name="T4" fmla="*/ 4 w 5"/>
                  <a:gd name="T5" fmla="*/ 0 h 5"/>
                  <a:gd name="T6" fmla="*/ 5 w 5"/>
                  <a:gd name="T7" fmla="*/ 5 h 5"/>
                  <a:gd name="T8" fmla="*/ 5 w 5"/>
                  <a:gd name="T9" fmla="*/ 1 h 5"/>
                  <a:gd name="T10" fmla="*/ 2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5" y="5"/>
                    </a:lnTo>
                    <a:lnTo>
                      <a:pt x="5" y="1"/>
                    </a:lnTo>
                    <a:lnTo>
                      <a:pt x="2" y="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Rectangle 153"/>
              <p:cNvSpPr>
                <a:spLocks noChangeArrowheads="1"/>
              </p:cNvSpPr>
              <p:nvPr/>
            </p:nvSpPr>
            <p:spPr bwMode="auto">
              <a:xfrm>
                <a:off x="5090" y="442"/>
                <a:ext cx="12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+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" name="Rectangle 154"/>
              <p:cNvSpPr>
                <a:spLocks noChangeArrowheads="1"/>
              </p:cNvSpPr>
              <p:nvPr/>
            </p:nvSpPr>
            <p:spPr bwMode="auto">
              <a:xfrm>
                <a:off x="5160" y="442"/>
                <a:ext cx="12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" name="Rectangle 155"/>
              <p:cNvSpPr>
                <a:spLocks noChangeArrowheads="1"/>
              </p:cNvSpPr>
              <p:nvPr/>
            </p:nvSpPr>
            <p:spPr bwMode="auto">
              <a:xfrm>
                <a:off x="5260" y="442"/>
                <a:ext cx="13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" name="Rectangle 156"/>
              <p:cNvSpPr>
                <a:spLocks noChangeArrowheads="1"/>
              </p:cNvSpPr>
              <p:nvPr/>
            </p:nvSpPr>
            <p:spPr bwMode="auto">
              <a:xfrm>
                <a:off x="4253" y="1077"/>
                <a:ext cx="14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" name="Rectangle 157"/>
              <p:cNvSpPr>
                <a:spLocks noChangeArrowheads="1"/>
              </p:cNvSpPr>
              <p:nvPr/>
            </p:nvSpPr>
            <p:spPr bwMode="auto">
              <a:xfrm>
                <a:off x="4342" y="1077"/>
                <a:ext cx="13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6" name="Rectangle 158"/>
              <p:cNvSpPr>
                <a:spLocks noChangeArrowheads="1"/>
              </p:cNvSpPr>
              <p:nvPr/>
            </p:nvSpPr>
            <p:spPr bwMode="auto">
              <a:xfrm>
                <a:off x="4422" y="1077"/>
                <a:ext cx="13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7" name="Rectangle 159"/>
              <p:cNvSpPr>
                <a:spLocks noChangeArrowheads="1"/>
              </p:cNvSpPr>
              <p:nvPr/>
            </p:nvSpPr>
            <p:spPr bwMode="auto">
              <a:xfrm>
                <a:off x="4503" y="1077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8" name="Rectangle 160"/>
              <p:cNvSpPr>
                <a:spLocks noChangeArrowheads="1"/>
              </p:cNvSpPr>
              <p:nvPr/>
            </p:nvSpPr>
            <p:spPr bwMode="auto">
              <a:xfrm>
                <a:off x="4535" y="1077"/>
                <a:ext cx="13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9" name="Rectangle 161"/>
              <p:cNvSpPr>
                <a:spLocks noChangeArrowheads="1"/>
              </p:cNvSpPr>
              <p:nvPr/>
            </p:nvSpPr>
            <p:spPr bwMode="auto">
              <a:xfrm>
                <a:off x="4618" y="1077"/>
                <a:ext cx="13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0" name="Rectangle 162"/>
              <p:cNvSpPr>
                <a:spLocks noChangeArrowheads="1"/>
              </p:cNvSpPr>
              <p:nvPr/>
            </p:nvSpPr>
            <p:spPr bwMode="auto">
              <a:xfrm>
                <a:off x="4691" y="1077"/>
                <a:ext cx="13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1" name="Rectangle 163"/>
              <p:cNvSpPr>
                <a:spLocks noChangeArrowheads="1"/>
              </p:cNvSpPr>
              <p:nvPr/>
            </p:nvSpPr>
            <p:spPr bwMode="auto">
              <a:xfrm>
                <a:off x="4771" y="1077"/>
                <a:ext cx="14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2" name="Rectangle 164"/>
              <p:cNvSpPr>
                <a:spLocks noChangeArrowheads="1"/>
              </p:cNvSpPr>
              <p:nvPr/>
            </p:nvSpPr>
            <p:spPr bwMode="auto">
              <a:xfrm>
                <a:off x="4860" y="1077"/>
                <a:ext cx="14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3" name="Rectangle 165"/>
              <p:cNvSpPr>
                <a:spLocks noChangeArrowheads="1"/>
              </p:cNvSpPr>
              <p:nvPr/>
            </p:nvSpPr>
            <p:spPr bwMode="auto">
              <a:xfrm>
                <a:off x="4949" y="1077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4" name="Rectangle 166"/>
              <p:cNvSpPr>
                <a:spLocks noChangeArrowheads="1"/>
              </p:cNvSpPr>
              <p:nvPr/>
            </p:nvSpPr>
            <p:spPr bwMode="auto">
              <a:xfrm>
                <a:off x="4981" y="1077"/>
                <a:ext cx="13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5" name="Rectangle 167"/>
              <p:cNvSpPr>
                <a:spLocks noChangeArrowheads="1"/>
              </p:cNvSpPr>
              <p:nvPr/>
            </p:nvSpPr>
            <p:spPr bwMode="auto">
              <a:xfrm>
                <a:off x="4253" y="1237"/>
                <a:ext cx="13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6" name="Rectangle 168"/>
              <p:cNvSpPr>
                <a:spLocks noChangeArrowheads="1"/>
              </p:cNvSpPr>
              <p:nvPr/>
            </p:nvSpPr>
            <p:spPr bwMode="auto">
              <a:xfrm>
                <a:off x="4333" y="1237"/>
                <a:ext cx="14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7" name="Rectangle 169"/>
              <p:cNvSpPr>
                <a:spLocks noChangeArrowheads="1"/>
              </p:cNvSpPr>
              <p:nvPr/>
            </p:nvSpPr>
            <p:spPr bwMode="auto">
              <a:xfrm>
                <a:off x="4422" y="1237"/>
                <a:ext cx="13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8" name="Rectangle 170"/>
              <p:cNvSpPr>
                <a:spLocks noChangeArrowheads="1"/>
              </p:cNvSpPr>
              <p:nvPr/>
            </p:nvSpPr>
            <p:spPr bwMode="auto">
              <a:xfrm>
                <a:off x="4494" y="1237"/>
                <a:ext cx="13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9" name="Rectangle 171"/>
              <p:cNvSpPr>
                <a:spLocks noChangeArrowheads="1"/>
              </p:cNvSpPr>
              <p:nvPr/>
            </p:nvSpPr>
            <p:spPr bwMode="auto">
              <a:xfrm>
                <a:off x="4570" y="1237"/>
                <a:ext cx="9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0" name="Rectangle 172"/>
              <p:cNvSpPr>
                <a:spLocks noChangeArrowheads="1"/>
              </p:cNvSpPr>
              <p:nvPr/>
            </p:nvSpPr>
            <p:spPr bwMode="auto">
              <a:xfrm>
                <a:off x="4611" y="1237"/>
                <a:ext cx="14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1" name="Rectangle 173"/>
              <p:cNvSpPr>
                <a:spLocks noChangeArrowheads="1"/>
              </p:cNvSpPr>
              <p:nvPr/>
            </p:nvSpPr>
            <p:spPr bwMode="auto">
              <a:xfrm>
                <a:off x="4698" y="1237"/>
                <a:ext cx="13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2" name="Rectangle 174"/>
              <p:cNvSpPr>
                <a:spLocks noChangeArrowheads="1"/>
              </p:cNvSpPr>
              <p:nvPr/>
            </p:nvSpPr>
            <p:spPr bwMode="auto">
              <a:xfrm>
                <a:off x="1460" y="3709"/>
                <a:ext cx="13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3" name="Rectangle 175"/>
              <p:cNvSpPr>
                <a:spLocks noChangeArrowheads="1"/>
              </p:cNvSpPr>
              <p:nvPr/>
            </p:nvSpPr>
            <p:spPr bwMode="auto">
              <a:xfrm>
                <a:off x="1534" y="3709"/>
                <a:ext cx="14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4" name="Rectangle 176"/>
              <p:cNvSpPr>
                <a:spLocks noChangeArrowheads="1"/>
              </p:cNvSpPr>
              <p:nvPr/>
            </p:nvSpPr>
            <p:spPr bwMode="auto">
              <a:xfrm>
                <a:off x="1622" y="3709"/>
                <a:ext cx="13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5" name="Rectangle 177"/>
              <p:cNvSpPr>
                <a:spLocks noChangeArrowheads="1"/>
              </p:cNvSpPr>
              <p:nvPr/>
            </p:nvSpPr>
            <p:spPr bwMode="auto">
              <a:xfrm>
                <a:off x="1711" y="3709"/>
                <a:ext cx="14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6" name="Rectangle 178"/>
              <p:cNvSpPr>
                <a:spLocks noChangeArrowheads="1"/>
              </p:cNvSpPr>
              <p:nvPr/>
            </p:nvSpPr>
            <p:spPr bwMode="auto">
              <a:xfrm>
                <a:off x="1799" y="3709"/>
                <a:ext cx="13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7" name="Rectangle 179"/>
              <p:cNvSpPr>
                <a:spLocks noChangeArrowheads="1"/>
              </p:cNvSpPr>
              <p:nvPr/>
            </p:nvSpPr>
            <p:spPr bwMode="auto">
              <a:xfrm>
                <a:off x="1878" y="3709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8" name="Rectangle 180"/>
              <p:cNvSpPr>
                <a:spLocks noChangeArrowheads="1"/>
              </p:cNvSpPr>
              <p:nvPr/>
            </p:nvSpPr>
            <p:spPr bwMode="auto">
              <a:xfrm>
                <a:off x="1912" y="3709"/>
                <a:ext cx="13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9" name="Rectangle 181"/>
              <p:cNvSpPr>
                <a:spLocks noChangeArrowheads="1"/>
              </p:cNvSpPr>
              <p:nvPr/>
            </p:nvSpPr>
            <p:spPr bwMode="auto">
              <a:xfrm>
                <a:off x="1995" y="3709"/>
                <a:ext cx="12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0" name="Rectangle 182"/>
              <p:cNvSpPr>
                <a:spLocks noChangeArrowheads="1"/>
              </p:cNvSpPr>
              <p:nvPr/>
            </p:nvSpPr>
            <p:spPr bwMode="auto">
              <a:xfrm>
                <a:off x="2065" y="3709"/>
                <a:ext cx="15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1" name="Rectangle 183"/>
              <p:cNvSpPr>
                <a:spLocks noChangeArrowheads="1"/>
              </p:cNvSpPr>
              <p:nvPr/>
            </p:nvSpPr>
            <p:spPr bwMode="auto">
              <a:xfrm>
                <a:off x="2159" y="3709"/>
                <a:ext cx="14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2" name="Rectangle 184"/>
              <p:cNvSpPr>
                <a:spLocks noChangeArrowheads="1"/>
              </p:cNvSpPr>
              <p:nvPr/>
            </p:nvSpPr>
            <p:spPr bwMode="auto">
              <a:xfrm>
                <a:off x="2279" y="3709"/>
                <a:ext cx="13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3" name="Rectangle 185"/>
              <p:cNvSpPr>
                <a:spLocks noChangeArrowheads="1"/>
              </p:cNvSpPr>
              <p:nvPr/>
            </p:nvSpPr>
            <p:spPr bwMode="auto">
              <a:xfrm>
                <a:off x="2362" y="3709"/>
                <a:ext cx="13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4" name="Rectangle 186"/>
              <p:cNvSpPr>
                <a:spLocks noChangeArrowheads="1"/>
              </p:cNvSpPr>
              <p:nvPr/>
            </p:nvSpPr>
            <p:spPr bwMode="auto">
              <a:xfrm>
                <a:off x="2443" y="3709"/>
                <a:ext cx="14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5" name="Rectangle 187"/>
              <p:cNvSpPr>
                <a:spLocks noChangeArrowheads="1"/>
              </p:cNvSpPr>
              <p:nvPr/>
            </p:nvSpPr>
            <p:spPr bwMode="auto">
              <a:xfrm>
                <a:off x="2532" y="3709"/>
                <a:ext cx="15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6" name="Rectangle 188"/>
              <p:cNvSpPr>
                <a:spLocks noChangeArrowheads="1"/>
              </p:cNvSpPr>
              <p:nvPr/>
            </p:nvSpPr>
            <p:spPr bwMode="auto">
              <a:xfrm>
                <a:off x="2626" y="3709"/>
                <a:ext cx="15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7" name="Rectangle 189"/>
              <p:cNvSpPr>
                <a:spLocks noChangeArrowheads="1"/>
              </p:cNvSpPr>
              <p:nvPr/>
            </p:nvSpPr>
            <p:spPr bwMode="auto">
              <a:xfrm>
                <a:off x="2483" y="3472"/>
                <a:ext cx="13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8" name="Rectangle 190"/>
              <p:cNvSpPr>
                <a:spLocks noChangeArrowheads="1"/>
              </p:cNvSpPr>
              <p:nvPr/>
            </p:nvSpPr>
            <p:spPr bwMode="auto">
              <a:xfrm>
                <a:off x="2554" y="3472"/>
                <a:ext cx="13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9" name="Rectangle 191"/>
              <p:cNvSpPr>
                <a:spLocks noChangeArrowheads="1"/>
              </p:cNvSpPr>
              <p:nvPr/>
            </p:nvSpPr>
            <p:spPr bwMode="auto">
              <a:xfrm>
                <a:off x="2630" y="3472"/>
                <a:ext cx="13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0" name="Rectangle 192"/>
              <p:cNvSpPr>
                <a:spLocks noChangeArrowheads="1"/>
              </p:cNvSpPr>
              <p:nvPr/>
            </p:nvSpPr>
            <p:spPr bwMode="auto">
              <a:xfrm>
                <a:off x="280" y="3648"/>
                <a:ext cx="13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1" name="Rectangle 193"/>
              <p:cNvSpPr>
                <a:spLocks noChangeArrowheads="1"/>
              </p:cNvSpPr>
              <p:nvPr/>
            </p:nvSpPr>
            <p:spPr bwMode="auto">
              <a:xfrm>
                <a:off x="355" y="3648"/>
                <a:ext cx="13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2" name="Rectangle 194"/>
              <p:cNvSpPr>
                <a:spLocks noChangeArrowheads="1"/>
              </p:cNvSpPr>
              <p:nvPr/>
            </p:nvSpPr>
            <p:spPr bwMode="auto">
              <a:xfrm>
                <a:off x="429" y="3648"/>
                <a:ext cx="15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3" name="Rectangle 195"/>
              <p:cNvSpPr>
                <a:spLocks noChangeArrowheads="1"/>
              </p:cNvSpPr>
              <p:nvPr/>
            </p:nvSpPr>
            <p:spPr bwMode="auto">
              <a:xfrm>
                <a:off x="523" y="3648"/>
                <a:ext cx="13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4" name="Rectangle 196"/>
              <p:cNvSpPr>
                <a:spLocks noChangeArrowheads="1"/>
              </p:cNvSpPr>
              <p:nvPr/>
            </p:nvSpPr>
            <p:spPr bwMode="auto">
              <a:xfrm>
                <a:off x="590" y="3648"/>
                <a:ext cx="13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5" name="Rectangle 197"/>
              <p:cNvSpPr>
                <a:spLocks noChangeArrowheads="1"/>
              </p:cNvSpPr>
              <p:nvPr/>
            </p:nvSpPr>
            <p:spPr bwMode="auto">
              <a:xfrm>
                <a:off x="677" y="3648"/>
                <a:ext cx="14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6" name="Rectangle 198"/>
              <p:cNvSpPr>
                <a:spLocks noChangeArrowheads="1"/>
              </p:cNvSpPr>
              <p:nvPr/>
            </p:nvSpPr>
            <p:spPr bwMode="auto">
              <a:xfrm>
                <a:off x="764" y="3648"/>
                <a:ext cx="13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7" name="Rectangle 199"/>
              <p:cNvSpPr>
                <a:spLocks noChangeArrowheads="1"/>
              </p:cNvSpPr>
              <p:nvPr/>
            </p:nvSpPr>
            <p:spPr bwMode="auto">
              <a:xfrm>
                <a:off x="840" y="3648"/>
                <a:ext cx="13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8" name="Rectangle 200"/>
              <p:cNvSpPr>
                <a:spLocks noChangeArrowheads="1"/>
              </p:cNvSpPr>
              <p:nvPr/>
            </p:nvSpPr>
            <p:spPr bwMode="auto">
              <a:xfrm>
                <a:off x="280" y="3488"/>
                <a:ext cx="13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9" name="Rectangle 201"/>
              <p:cNvSpPr>
                <a:spLocks noChangeArrowheads="1"/>
              </p:cNvSpPr>
              <p:nvPr/>
            </p:nvSpPr>
            <p:spPr bwMode="auto">
              <a:xfrm>
                <a:off x="362" y="3488"/>
                <a:ext cx="14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0" name="Rectangle 202"/>
              <p:cNvSpPr>
                <a:spLocks noChangeArrowheads="1"/>
              </p:cNvSpPr>
              <p:nvPr/>
            </p:nvSpPr>
            <p:spPr bwMode="auto">
              <a:xfrm>
                <a:off x="448" y="3488"/>
                <a:ext cx="13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1" name="Rectangle 203"/>
              <p:cNvSpPr>
                <a:spLocks noChangeArrowheads="1"/>
              </p:cNvSpPr>
              <p:nvPr/>
            </p:nvSpPr>
            <p:spPr bwMode="auto">
              <a:xfrm>
                <a:off x="530" y="3488"/>
                <a:ext cx="14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2" name="Rectangle 204"/>
              <p:cNvSpPr>
                <a:spLocks noChangeArrowheads="1"/>
              </p:cNvSpPr>
              <p:nvPr/>
            </p:nvSpPr>
            <p:spPr bwMode="auto">
              <a:xfrm>
                <a:off x="617" y="3488"/>
                <a:ext cx="13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FEFB76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2" name="Rectangle 206"/>
            <p:cNvSpPr>
              <a:spLocks noChangeArrowheads="1"/>
            </p:cNvSpPr>
            <p:nvPr/>
          </p:nvSpPr>
          <p:spPr bwMode="auto">
            <a:xfrm>
              <a:off x="684" y="3488"/>
              <a:ext cx="13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" name="Rectangle 207"/>
            <p:cNvSpPr>
              <a:spLocks noChangeArrowheads="1"/>
            </p:cNvSpPr>
            <p:nvPr/>
          </p:nvSpPr>
          <p:spPr bwMode="auto">
            <a:xfrm>
              <a:off x="167" y="2853"/>
              <a:ext cx="13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4" name="Rectangle 208"/>
            <p:cNvSpPr>
              <a:spLocks noChangeArrowheads="1"/>
            </p:cNvSpPr>
            <p:nvPr/>
          </p:nvSpPr>
          <p:spPr bwMode="auto">
            <a:xfrm>
              <a:off x="247" y="2853"/>
              <a:ext cx="13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5" name="Rectangle 209"/>
            <p:cNvSpPr>
              <a:spLocks noChangeArrowheads="1"/>
            </p:cNvSpPr>
            <p:nvPr/>
          </p:nvSpPr>
          <p:spPr bwMode="auto">
            <a:xfrm>
              <a:off x="328" y="2853"/>
              <a:ext cx="13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" name="Rectangle 210"/>
            <p:cNvSpPr>
              <a:spLocks noChangeArrowheads="1"/>
            </p:cNvSpPr>
            <p:nvPr/>
          </p:nvSpPr>
          <p:spPr bwMode="auto">
            <a:xfrm>
              <a:off x="402" y="2853"/>
              <a:ext cx="13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" name="Rectangle 211"/>
            <p:cNvSpPr>
              <a:spLocks noChangeArrowheads="1"/>
            </p:cNvSpPr>
            <p:nvPr/>
          </p:nvSpPr>
          <p:spPr bwMode="auto">
            <a:xfrm>
              <a:off x="483" y="2853"/>
              <a:ext cx="14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8" name="Rectangle 212"/>
            <p:cNvSpPr>
              <a:spLocks noChangeArrowheads="1"/>
            </p:cNvSpPr>
            <p:nvPr/>
          </p:nvSpPr>
          <p:spPr bwMode="auto">
            <a:xfrm>
              <a:off x="570" y="2853"/>
              <a:ext cx="14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213"/>
            <p:cNvSpPr>
              <a:spLocks noChangeArrowheads="1"/>
            </p:cNvSpPr>
            <p:nvPr/>
          </p:nvSpPr>
          <p:spPr bwMode="auto">
            <a:xfrm>
              <a:off x="659" y="2853"/>
              <a:ext cx="9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Rectangle 214"/>
            <p:cNvSpPr>
              <a:spLocks noChangeArrowheads="1"/>
            </p:cNvSpPr>
            <p:nvPr/>
          </p:nvSpPr>
          <p:spPr bwMode="auto">
            <a:xfrm>
              <a:off x="692" y="2853"/>
              <a:ext cx="15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1" name="Rectangle 215"/>
            <p:cNvSpPr>
              <a:spLocks noChangeArrowheads="1"/>
            </p:cNvSpPr>
            <p:nvPr/>
          </p:nvSpPr>
          <p:spPr bwMode="auto">
            <a:xfrm>
              <a:off x="786" y="2853"/>
              <a:ext cx="14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2" name="Rectangle 216"/>
            <p:cNvSpPr>
              <a:spLocks noChangeArrowheads="1"/>
            </p:cNvSpPr>
            <p:nvPr/>
          </p:nvSpPr>
          <p:spPr bwMode="auto">
            <a:xfrm>
              <a:off x="167" y="2694"/>
              <a:ext cx="13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3" name="Rectangle 217"/>
            <p:cNvSpPr>
              <a:spLocks noChangeArrowheads="1"/>
            </p:cNvSpPr>
            <p:nvPr/>
          </p:nvSpPr>
          <p:spPr bwMode="auto">
            <a:xfrm>
              <a:off x="247" y="2694"/>
              <a:ext cx="14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" name="Rectangle 218"/>
            <p:cNvSpPr>
              <a:spLocks noChangeArrowheads="1"/>
            </p:cNvSpPr>
            <p:nvPr/>
          </p:nvSpPr>
          <p:spPr bwMode="auto">
            <a:xfrm>
              <a:off x="335" y="2694"/>
              <a:ext cx="13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" name="Rectangle 219"/>
            <p:cNvSpPr>
              <a:spLocks noChangeArrowheads="1"/>
            </p:cNvSpPr>
            <p:nvPr/>
          </p:nvSpPr>
          <p:spPr bwMode="auto">
            <a:xfrm>
              <a:off x="416" y="2694"/>
              <a:ext cx="14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" name="Rectangle 220"/>
            <p:cNvSpPr>
              <a:spLocks noChangeArrowheads="1"/>
            </p:cNvSpPr>
            <p:nvPr/>
          </p:nvSpPr>
          <p:spPr bwMode="auto">
            <a:xfrm>
              <a:off x="503" y="2694"/>
              <a:ext cx="13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7" name="Rectangle 221"/>
            <p:cNvSpPr>
              <a:spLocks noChangeArrowheads="1"/>
            </p:cNvSpPr>
            <p:nvPr/>
          </p:nvSpPr>
          <p:spPr bwMode="auto">
            <a:xfrm>
              <a:off x="569" y="2694"/>
              <a:ext cx="13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Rectangle 222"/>
            <p:cNvSpPr>
              <a:spLocks noChangeArrowheads="1"/>
            </p:cNvSpPr>
            <p:nvPr/>
          </p:nvSpPr>
          <p:spPr bwMode="auto">
            <a:xfrm>
              <a:off x="691" y="2694"/>
              <a:ext cx="14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Rectangle 223"/>
            <p:cNvSpPr>
              <a:spLocks noChangeArrowheads="1"/>
            </p:cNvSpPr>
            <p:nvPr/>
          </p:nvSpPr>
          <p:spPr bwMode="auto">
            <a:xfrm>
              <a:off x="779" y="2694"/>
              <a:ext cx="13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Rectangle 224"/>
            <p:cNvSpPr>
              <a:spLocks noChangeArrowheads="1"/>
            </p:cNvSpPr>
            <p:nvPr/>
          </p:nvSpPr>
          <p:spPr bwMode="auto">
            <a:xfrm>
              <a:off x="3887" y="1820"/>
              <a:ext cx="9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225"/>
            <p:cNvSpPr>
              <a:spLocks noChangeArrowheads="1"/>
            </p:cNvSpPr>
            <p:nvPr/>
          </p:nvSpPr>
          <p:spPr bwMode="auto">
            <a:xfrm>
              <a:off x="3917" y="1820"/>
              <a:ext cx="9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2" name="Rectangle 226"/>
            <p:cNvSpPr>
              <a:spLocks noChangeArrowheads="1"/>
            </p:cNvSpPr>
            <p:nvPr/>
          </p:nvSpPr>
          <p:spPr bwMode="auto">
            <a:xfrm>
              <a:off x="3952" y="1820"/>
              <a:ext cx="13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3" name="Rectangle 227"/>
            <p:cNvSpPr>
              <a:spLocks noChangeArrowheads="1"/>
            </p:cNvSpPr>
            <p:nvPr/>
          </p:nvSpPr>
          <p:spPr bwMode="auto">
            <a:xfrm>
              <a:off x="4028" y="1820"/>
              <a:ext cx="12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4" name="Rectangle 228"/>
            <p:cNvSpPr>
              <a:spLocks noChangeArrowheads="1"/>
            </p:cNvSpPr>
            <p:nvPr/>
          </p:nvSpPr>
          <p:spPr bwMode="auto">
            <a:xfrm>
              <a:off x="4094" y="1820"/>
              <a:ext cx="12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5" name="Rectangle 229"/>
            <p:cNvSpPr>
              <a:spLocks noChangeArrowheads="1"/>
            </p:cNvSpPr>
            <p:nvPr/>
          </p:nvSpPr>
          <p:spPr bwMode="auto">
            <a:xfrm>
              <a:off x="4196" y="1820"/>
              <a:ext cx="13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" name="Rectangle 230"/>
            <p:cNvSpPr>
              <a:spLocks noChangeArrowheads="1"/>
            </p:cNvSpPr>
            <p:nvPr/>
          </p:nvSpPr>
          <p:spPr bwMode="auto">
            <a:xfrm>
              <a:off x="4269" y="1820"/>
              <a:ext cx="12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7" name="Rectangle 231"/>
            <p:cNvSpPr>
              <a:spLocks noChangeArrowheads="1"/>
            </p:cNvSpPr>
            <p:nvPr/>
          </p:nvSpPr>
          <p:spPr bwMode="auto">
            <a:xfrm>
              <a:off x="4372" y="1820"/>
              <a:ext cx="13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Rectangle 232"/>
            <p:cNvSpPr>
              <a:spLocks noChangeArrowheads="1"/>
            </p:cNvSpPr>
            <p:nvPr/>
          </p:nvSpPr>
          <p:spPr bwMode="auto">
            <a:xfrm>
              <a:off x="4447" y="1820"/>
              <a:ext cx="9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9" name="Rectangle 233"/>
            <p:cNvSpPr>
              <a:spLocks noChangeArrowheads="1"/>
            </p:cNvSpPr>
            <p:nvPr/>
          </p:nvSpPr>
          <p:spPr bwMode="auto">
            <a:xfrm>
              <a:off x="4480" y="1820"/>
              <a:ext cx="9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Rectangle 234"/>
            <p:cNvSpPr>
              <a:spLocks noChangeArrowheads="1"/>
            </p:cNvSpPr>
            <p:nvPr/>
          </p:nvSpPr>
          <p:spPr bwMode="auto">
            <a:xfrm>
              <a:off x="259" y="946"/>
              <a:ext cx="9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Rectangle 235"/>
            <p:cNvSpPr>
              <a:spLocks noChangeArrowheads="1"/>
            </p:cNvSpPr>
            <p:nvPr/>
          </p:nvSpPr>
          <p:spPr bwMode="auto">
            <a:xfrm>
              <a:off x="291" y="946"/>
              <a:ext cx="9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Rectangle 236"/>
            <p:cNvSpPr>
              <a:spLocks noChangeArrowheads="1"/>
            </p:cNvSpPr>
            <p:nvPr/>
          </p:nvSpPr>
          <p:spPr bwMode="auto">
            <a:xfrm>
              <a:off x="325" y="946"/>
              <a:ext cx="13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3" name="Rectangle 237"/>
            <p:cNvSpPr>
              <a:spLocks noChangeArrowheads="1"/>
            </p:cNvSpPr>
            <p:nvPr/>
          </p:nvSpPr>
          <p:spPr bwMode="auto">
            <a:xfrm>
              <a:off x="401" y="946"/>
              <a:ext cx="12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4" name="Rectangle 238"/>
            <p:cNvSpPr>
              <a:spLocks noChangeArrowheads="1"/>
            </p:cNvSpPr>
            <p:nvPr/>
          </p:nvSpPr>
          <p:spPr bwMode="auto">
            <a:xfrm>
              <a:off x="468" y="946"/>
              <a:ext cx="12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5" name="Rectangle 239"/>
            <p:cNvSpPr>
              <a:spLocks noChangeArrowheads="1"/>
            </p:cNvSpPr>
            <p:nvPr/>
          </p:nvSpPr>
          <p:spPr bwMode="auto">
            <a:xfrm>
              <a:off x="569" y="946"/>
              <a:ext cx="13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6" name="Rectangle 240"/>
            <p:cNvSpPr>
              <a:spLocks noChangeArrowheads="1"/>
            </p:cNvSpPr>
            <p:nvPr/>
          </p:nvSpPr>
          <p:spPr bwMode="auto">
            <a:xfrm>
              <a:off x="643" y="946"/>
              <a:ext cx="12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7" name="Rectangle 241"/>
            <p:cNvSpPr>
              <a:spLocks noChangeArrowheads="1"/>
            </p:cNvSpPr>
            <p:nvPr/>
          </p:nvSpPr>
          <p:spPr bwMode="auto">
            <a:xfrm>
              <a:off x="745" y="946"/>
              <a:ext cx="12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8" name="Rectangle 242"/>
            <p:cNvSpPr>
              <a:spLocks noChangeArrowheads="1"/>
            </p:cNvSpPr>
            <p:nvPr/>
          </p:nvSpPr>
          <p:spPr bwMode="auto">
            <a:xfrm>
              <a:off x="813" y="946"/>
              <a:ext cx="12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9" name="Rectangle 243"/>
            <p:cNvSpPr>
              <a:spLocks noChangeArrowheads="1"/>
            </p:cNvSpPr>
            <p:nvPr/>
          </p:nvSpPr>
          <p:spPr bwMode="auto">
            <a:xfrm>
              <a:off x="880" y="946"/>
              <a:ext cx="9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0" name="Rectangle 244"/>
            <p:cNvSpPr>
              <a:spLocks noChangeArrowheads="1"/>
            </p:cNvSpPr>
            <p:nvPr/>
          </p:nvSpPr>
          <p:spPr bwMode="auto">
            <a:xfrm>
              <a:off x="914" y="946"/>
              <a:ext cx="12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1" name="Rectangle 245"/>
            <p:cNvSpPr>
              <a:spLocks noChangeArrowheads="1"/>
            </p:cNvSpPr>
            <p:nvPr/>
          </p:nvSpPr>
          <p:spPr bwMode="auto">
            <a:xfrm>
              <a:off x="981" y="946"/>
              <a:ext cx="12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2" name="Rectangle 246"/>
            <p:cNvSpPr>
              <a:spLocks noChangeArrowheads="1"/>
            </p:cNvSpPr>
            <p:nvPr/>
          </p:nvSpPr>
          <p:spPr bwMode="auto">
            <a:xfrm>
              <a:off x="1048" y="946"/>
              <a:ext cx="12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3" name="Rectangle 247"/>
            <p:cNvSpPr>
              <a:spLocks noChangeArrowheads="1"/>
            </p:cNvSpPr>
            <p:nvPr/>
          </p:nvSpPr>
          <p:spPr bwMode="auto">
            <a:xfrm>
              <a:off x="1115" y="946"/>
              <a:ext cx="9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4" name="Rectangle 248"/>
            <p:cNvSpPr>
              <a:spLocks noChangeArrowheads="1"/>
            </p:cNvSpPr>
            <p:nvPr/>
          </p:nvSpPr>
          <p:spPr bwMode="auto">
            <a:xfrm>
              <a:off x="1149" y="946"/>
              <a:ext cx="13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ó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5" name="Rectangle 249"/>
            <p:cNvSpPr>
              <a:spLocks noChangeArrowheads="1"/>
            </p:cNvSpPr>
            <p:nvPr/>
          </p:nvSpPr>
          <p:spPr bwMode="auto">
            <a:xfrm>
              <a:off x="1225" y="946"/>
              <a:ext cx="13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EFB76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6" name="Rectangle 250"/>
            <p:cNvSpPr>
              <a:spLocks noChangeArrowheads="1"/>
            </p:cNvSpPr>
            <p:nvPr/>
          </p:nvSpPr>
          <p:spPr bwMode="auto">
            <a:xfrm>
              <a:off x="3875" y="2170"/>
              <a:ext cx="23" cy="1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251"/>
            <p:cNvSpPr>
              <a:spLocks noChangeArrowheads="1"/>
            </p:cNvSpPr>
            <p:nvPr/>
          </p:nvSpPr>
          <p:spPr bwMode="auto">
            <a:xfrm>
              <a:off x="3875" y="2170"/>
              <a:ext cx="23" cy="159"/>
            </a:xfrm>
            <a:prstGeom prst="rect">
              <a:avLst/>
            </a:prstGeom>
            <a:noFill/>
            <a:ln w="9525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252"/>
            <p:cNvSpPr>
              <a:spLocks noChangeArrowheads="1"/>
            </p:cNvSpPr>
            <p:nvPr/>
          </p:nvSpPr>
          <p:spPr bwMode="auto">
            <a:xfrm>
              <a:off x="3735" y="2317"/>
              <a:ext cx="150" cy="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253"/>
            <p:cNvSpPr>
              <a:spLocks noChangeArrowheads="1"/>
            </p:cNvSpPr>
            <p:nvPr/>
          </p:nvSpPr>
          <p:spPr bwMode="auto">
            <a:xfrm>
              <a:off x="3735" y="2317"/>
              <a:ext cx="150" cy="24"/>
            </a:xfrm>
            <a:prstGeom prst="rect">
              <a:avLst/>
            </a:prstGeom>
            <a:noFill/>
            <a:ln w="9525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4"/>
            <p:cNvSpPr>
              <a:spLocks/>
            </p:cNvSpPr>
            <p:nvPr/>
          </p:nvSpPr>
          <p:spPr bwMode="auto">
            <a:xfrm>
              <a:off x="3875" y="2317"/>
              <a:ext cx="23" cy="24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24 h 24"/>
                <a:gd name="T4" fmla="*/ 11 w 23"/>
                <a:gd name="T5" fmla="*/ 24 h 24"/>
                <a:gd name="T6" fmla="*/ 11 w 23"/>
                <a:gd name="T7" fmla="*/ 0 h 24"/>
                <a:gd name="T8" fmla="*/ 0 w 23"/>
                <a:gd name="T9" fmla="*/ 12 h 24"/>
                <a:gd name="T10" fmla="*/ 23 w 23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24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5"/>
            <p:cNvSpPr>
              <a:spLocks/>
            </p:cNvSpPr>
            <p:nvPr/>
          </p:nvSpPr>
          <p:spPr bwMode="auto">
            <a:xfrm>
              <a:off x="3875" y="2317"/>
              <a:ext cx="23" cy="24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24 h 24"/>
                <a:gd name="T4" fmla="*/ 11 w 23"/>
                <a:gd name="T5" fmla="*/ 24 h 24"/>
                <a:gd name="T6" fmla="*/ 11 w 23"/>
                <a:gd name="T7" fmla="*/ 0 h 24"/>
                <a:gd name="T8" fmla="*/ 0 w 23"/>
                <a:gd name="T9" fmla="*/ 12 h 24"/>
                <a:gd name="T10" fmla="*/ 23 w 23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24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23" y="12"/>
                  </a:lnTo>
                  <a:close/>
                </a:path>
              </a:pathLst>
            </a:custGeom>
            <a:noFill/>
            <a:ln w="9525" cap="flat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56"/>
            <p:cNvSpPr>
              <a:spLocks noChangeArrowheads="1"/>
            </p:cNvSpPr>
            <p:nvPr/>
          </p:nvSpPr>
          <p:spPr bwMode="auto">
            <a:xfrm>
              <a:off x="3723" y="2329"/>
              <a:ext cx="22" cy="47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257"/>
            <p:cNvSpPr>
              <a:spLocks noChangeArrowheads="1"/>
            </p:cNvSpPr>
            <p:nvPr/>
          </p:nvSpPr>
          <p:spPr bwMode="auto">
            <a:xfrm>
              <a:off x="3723" y="2329"/>
              <a:ext cx="22" cy="478"/>
            </a:xfrm>
            <a:prstGeom prst="rect">
              <a:avLst/>
            </a:prstGeom>
            <a:noFill/>
            <a:ln w="9525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8"/>
            <p:cNvSpPr>
              <a:spLocks/>
            </p:cNvSpPr>
            <p:nvPr/>
          </p:nvSpPr>
          <p:spPr bwMode="auto">
            <a:xfrm>
              <a:off x="3723" y="2317"/>
              <a:ext cx="22" cy="24"/>
            </a:xfrm>
            <a:custGeom>
              <a:avLst/>
              <a:gdLst>
                <a:gd name="T0" fmla="*/ 11 w 22"/>
                <a:gd name="T1" fmla="*/ 0 h 24"/>
                <a:gd name="T2" fmla="*/ 0 w 22"/>
                <a:gd name="T3" fmla="*/ 0 h 24"/>
                <a:gd name="T4" fmla="*/ 0 w 22"/>
                <a:gd name="T5" fmla="*/ 12 h 24"/>
                <a:gd name="T6" fmla="*/ 22 w 22"/>
                <a:gd name="T7" fmla="*/ 12 h 24"/>
                <a:gd name="T8" fmla="*/ 11 w 22"/>
                <a:gd name="T9" fmla="*/ 24 h 24"/>
                <a:gd name="T10" fmla="*/ 11 w 2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4">
                  <a:moveTo>
                    <a:pt x="1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2" y="12"/>
                  </a:lnTo>
                  <a:lnTo>
                    <a:pt x="11" y="2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9"/>
            <p:cNvSpPr>
              <a:spLocks/>
            </p:cNvSpPr>
            <p:nvPr/>
          </p:nvSpPr>
          <p:spPr bwMode="auto">
            <a:xfrm>
              <a:off x="3723" y="2317"/>
              <a:ext cx="22" cy="24"/>
            </a:xfrm>
            <a:custGeom>
              <a:avLst/>
              <a:gdLst>
                <a:gd name="T0" fmla="*/ 11 w 22"/>
                <a:gd name="T1" fmla="*/ 0 h 24"/>
                <a:gd name="T2" fmla="*/ 0 w 22"/>
                <a:gd name="T3" fmla="*/ 0 h 24"/>
                <a:gd name="T4" fmla="*/ 0 w 22"/>
                <a:gd name="T5" fmla="*/ 12 h 24"/>
                <a:gd name="T6" fmla="*/ 22 w 22"/>
                <a:gd name="T7" fmla="*/ 12 h 24"/>
                <a:gd name="T8" fmla="*/ 11 w 22"/>
                <a:gd name="T9" fmla="*/ 24 h 24"/>
                <a:gd name="T10" fmla="*/ 11 w 2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4">
                  <a:moveTo>
                    <a:pt x="1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2" y="12"/>
                  </a:lnTo>
                  <a:lnTo>
                    <a:pt x="11" y="24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260"/>
            <p:cNvSpPr>
              <a:spLocks noChangeArrowheads="1"/>
            </p:cNvSpPr>
            <p:nvPr/>
          </p:nvSpPr>
          <p:spPr bwMode="auto">
            <a:xfrm>
              <a:off x="3735" y="2794"/>
              <a:ext cx="150" cy="2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261"/>
            <p:cNvSpPr>
              <a:spLocks noChangeArrowheads="1"/>
            </p:cNvSpPr>
            <p:nvPr/>
          </p:nvSpPr>
          <p:spPr bwMode="auto">
            <a:xfrm>
              <a:off x="3735" y="2794"/>
              <a:ext cx="150" cy="23"/>
            </a:xfrm>
            <a:prstGeom prst="rect">
              <a:avLst/>
            </a:prstGeom>
            <a:noFill/>
            <a:ln w="9525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62"/>
            <p:cNvSpPr>
              <a:spLocks/>
            </p:cNvSpPr>
            <p:nvPr/>
          </p:nvSpPr>
          <p:spPr bwMode="auto">
            <a:xfrm>
              <a:off x="3723" y="2794"/>
              <a:ext cx="22" cy="23"/>
            </a:xfrm>
            <a:custGeom>
              <a:avLst/>
              <a:gdLst>
                <a:gd name="T0" fmla="*/ 0 w 22"/>
                <a:gd name="T1" fmla="*/ 11 h 23"/>
                <a:gd name="T2" fmla="*/ 0 w 22"/>
                <a:gd name="T3" fmla="*/ 23 h 23"/>
                <a:gd name="T4" fmla="*/ 11 w 22"/>
                <a:gd name="T5" fmla="*/ 23 h 23"/>
                <a:gd name="T6" fmla="*/ 11 w 22"/>
                <a:gd name="T7" fmla="*/ 0 h 23"/>
                <a:gd name="T8" fmla="*/ 22 w 22"/>
                <a:gd name="T9" fmla="*/ 11 h 23"/>
                <a:gd name="T10" fmla="*/ 0 w 22"/>
                <a:gd name="T1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lnTo>
                    <a:pt x="0" y="23"/>
                  </a:lnTo>
                  <a:lnTo>
                    <a:pt x="11" y="23"/>
                  </a:lnTo>
                  <a:lnTo>
                    <a:pt x="11" y="0"/>
                  </a:lnTo>
                  <a:lnTo>
                    <a:pt x="2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63"/>
            <p:cNvSpPr>
              <a:spLocks/>
            </p:cNvSpPr>
            <p:nvPr/>
          </p:nvSpPr>
          <p:spPr bwMode="auto">
            <a:xfrm>
              <a:off x="3723" y="2794"/>
              <a:ext cx="22" cy="23"/>
            </a:xfrm>
            <a:custGeom>
              <a:avLst/>
              <a:gdLst>
                <a:gd name="T0" fmla="*/ 0 w 22"/>
                <a:gd name="T1" fmla="*/ 11 h 23"/>
                <a:gd name="T2" fmla="*/ 0 w 22"/>
                <a:gd name="T3" fmla="*/ 23 h 23"/>
                <a:gd name="T4" fmla="*/ 11 w 22"/>
                <a:gd name="T5" fmla="*/ 23 h 23"/>
                <a:gd name="T6" fmla="*/ 11 w 22"/>
                <a:gd name="T7" fmla="*/ 0 h 23"/>
                <a:gd name="T8" fmla="*/ 22 w 22"/>
                <a:gd name="T9" fmla="*/ 11 h 23"/>
                <a:gd name="T10" fmla="*/ 0 w 22"/>
                <a:gd name="T1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lnTo>
                    <a:pt x="0" y="23"/>
                  </a:lnTo>
                  <a:lnTo>
                    <a:pt x="11" y="23"/>
                  </a:lnTo>
                  <a:lnTo>
                    <a:pt x="11" y="0"/>
                  </a:lnTo>
                  <a:lnTo>
                    <a:pt x="22" y="11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264"/>
            <p:cNvSpPr>
              <a:spLocks noChangeArrowheads="1"/>
            </p:cNvSpPr>
            <p:nvPr/>
          </p:nvSpPr>
          <p:spPr bwMode="auto">
            <a:xfrm>
              <a:off x="3875" y="2807"/>
              <a:ext cx="23" cy="1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265"/>
            <p:cNvSpPr>
              <a:spLocks noChangeArrowheads="1"/>
            </p:cNvSpPr>
            <p:nvPr/>
          </p:nvSpPr>
          <p:spPr bwMode="auto">
            <a:xfrm>
              <a:off x="3875" y="2807"/>
              <a:ext cx="23" cy="158"/>
            </a:xfrm>
            <a:prstGeom prst="rect">
              <a:avLst/>
            </a:prstGeom>
            <a:noFill/>
            <a:ln w="9525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66"/>
            <p:cNvSpPr>
              <a:spLocks/>
            </p:cNvSpPr>
            <p:nvPr/>
          </p:nvSpPr>
          <p:spPr bwMode="auto">
            <a:xfrm>
              <a:off x="3875" y="2794"/>
              <a:ext cx="23" cy="23"/>
            </a:xfrm>
            <a:custGeom>
              <a:avLst/>
              <a:gdLst>
                <a:gd name="T0" fmla="*/ 11 w 23"/>
                <a:gd name="T1" fmla="*/ 0 h 23"/>
                <a:gd name="T2" fmla="*/ 23 w 23"/>
                <a:gd name="T3" fmla="*/ 0 h 23"/>
                <a:gd name="T4" fmla="*/ 23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11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0"/>
                  </a:lnTo>
                  <a:lnTo>
                    <a:pt x="23" y="11"/>
                  </a:lnTo>
                  <a:lnTo>
                    <a:pt x="0" y="11"/>
                  </a:lnTo>
                  <a:lnTo>
                    <a:pt x="11" y="2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7"/>
            <p:cNvSpPr>
              <a:spLocks/>
            </p:cNvSpPr>
            <p:nvPr/>
          </p:nvSpPr>
          <p:spPr bwMode="auto">
            <a:xfrm>
              <a:off x="3875" y="2794"/>
              <a:ext cx="23" cy="23"/>
            </a:xfrm>
            <a:custGeom>
              <a:avLst/>
              <a:gdLst>
                <a:gd name="T0" fmla="*/ 11 w 23"/>
                <a:gd name="T1" fmla="*/ 0 h 23"/>
                <a:gd name="T2" fmla="*/ 23 w 23"/>
                <a:gd name="T3" fmla="*/ 0 h 23"/>
                <a:gd name="T4" fmla="*/ 23 w 23"/>
                <a:gd name="T5" fmla="*/ 11 h 23"/>
                <a:gd name="T6" fmla="*/ 0 w 23"/>
                <a:gd name="T7" fmla="*/ 11 h 23"/>
                <a:gd name="T8" fmla="*/ 11 w 23"/>
                <a:gd name="T9" fmla="*/ 23 h 23"/>
                <a:gd name="T10" fmla="*/ 11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0"/>
                  </a:lnTo>
                  <a:lnTo>
                    <a:pt x="23" y="11"/>
                  </a:lnTo>
                  <a:lnTo>
                    <a:pt x="0" y="11"/>
                  </a:lnTo>
                  <a:lnTo>
                    <a:pt x="11" y="2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268"/>
            <p:cNvSpPr>
              <a:spLocks noChangeArrowheads="1"/>
            </p:cNvSpPr>
            <p:nvPr/>
          </p:nvSpPr>
          <p:spPr bwMode="auto">
            <a:xfrm>
              <a:off x="3646" y="2408"/>
              <a:ext cx="23" cy="3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269"/>
            <p:cNvSpPr>
              <a:spLocks noChangeArrowheads="1"/>
            </p:cNvSpPr>
            <p:nvPr/>
          </p:nvSpPr>
          <p:spPr bwMode="auto">
            <a:xfrm>
              <a:off x="3646" y="2408"/>
              <a:ext cx="23" cy="358"/>
            </a:xfrm>
            <a:prstGeom prst="rect">
              <a:avLst/>
            </a:prstGeom>
            <a:noFill/>
            <a:ln w="9525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270"/>
            <p:cNvSpPr>
              <a:spLocks noChangeArrowheads="1"/>
            </p:cNvSpPr>
            <p:nvPr/>
          </p:nvSpPr>
          <p:spPr bwMode="auto">
            <a:xfrm>
              <a:off x="3570" y="2329"/>
              <a:ext cx="24" cy="47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271"/>
            <p:cNvSpPr>
              <a:spLocks noChangeArrowheads="1"/>
            </p:cNvSpPr>
            <p:nvPr/>
          </p:nvSpPr>
          <p:spPr bwMode="auto">
            <a:xfrm>
              <a:off x="3570" y="2329"/>
              <a:ext cx="24" cy="478"/>
            </a:xfrm>
            <a:prstGeom prst="rect">
              <a:avLst/>
            </a:prstGeom>
            <a:noFill/>
            <a:ln w="9525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272"/>
            <p:cNvSpPr>
              <a:spLocks noChangeArrowheads="1"/>
            </p:cNvSpPr>
            <p:nvPr/>
          </p:nvSpPr>
          <p:spPr bwMode="auto">
            <a:xfrm>
              <a:off x="3354" y="2555"/>
              <a:ext cx="230" cy="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273"/>
            <p:cNvSpPr>
              <a:spLocks noChangeArrowheads="1"/>
            </p:cNvSpPr>
            <p:nvPr/>
          </p:nvSpPr>
          <p:spPr bwMode="auto">
            <a:xfrm>
              <a:off x="3354" y="2555"/>
              <a:ext cx="230" cy="25"/>
            </a:xfrm>
            <a:prstGeom prst="rect">
              <a:avLst/>
            </a:prstGeom>
            <a:noFill/>
            <a:ln w="9525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274"/>
            <p:cNvSpPr>
              <a:spLocks noChangeArrowheads="1"/>
            </p:cNvSpPr>
            <p:nvPr/>
          </p:nvSpPr>
          <p:spPr bwMode="auto">
            <a:xfrm>
              <a:off x="3883" y="2012"/>
              <a:ext cx="7" cy="1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275"/>
            <p:cNvSpPr>
              <a:spLocks noChangeArrowheads="1"/>
            </p:cNvSpPr>
            <p:nvPr/>
          </p:nvSpPr>
          <p:spPr bwMode="auto">
            <a:xfrm>
              <a:off x="3883" y="2012"/>
              <a:ext cx="7" cy="158"/>
            </a:xfrm>
            <a:prstGeom prst="rect">
              <a:avLst/>
            </a:prstGeom>
            <a:noFill/>
            <a:ln w="9525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276"/>
            <p:cNvSpPr>
              <a:spLocks noChangeArrowheads="1"/>
            </p:cNvSpPr>
            <p:nvPr/>
          </p:nvSpPr>
          <p:spPr bwMode="auto">
            <a:xfrm>
              <a:off x="3883" y="2965"/>
              <a:ext cx="7" cy="4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277"/>
            <p:cNvSpPr>
              <a:spLocks noChangeArrowheads="1"/>
            </p:cNvSpPr>
            <p:nvPr/>
          </p:nvSpPr>
          <p:spPr bwMode="auto">
            <a:xfrm>
              <a:off x="3883" y="2965"/>
              <a:ext cx="7" cy="477"/>
            </a:xfrm>
            <a:prstGeom prst="rect">
              <a:avLst/>
            </a:prstGeom>
            <a:noFill/>
            <a:ln w="9525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278"/>
            <p:cNvSpPr>
              <a:spLocks noChangeArrowheads="1"/>
            </p:cNvSpPr>
            <p:nvPr/>
          </p:nvSpPr>
          <p:spPr bwMode="auto">
            <a:xfrm>
              <a:off x="3659" y="3438"/>
              <a:ext cx="456" cy="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279"/>
            <p:cNvSpPr>
              <a:spLocks noChangeArrowheads="1"/>
            </p:cNvSpPr>
            <p:nvPr/>
          </p:nvSpPr>
          <p:spPr bwMode="auto">
            <a:xfrm>
              <a:off x="3659" y="3438"/>
              <a:ext cx="456" cy="9"/>
            </a:xfrm>
            <a:prstGeom prst="rect">
              <a:avLst/>
            </a:prstGeom>
            <a:noFill/>
            <a:ln w="9525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280"/>
            <p:cNvSpPr>
              <a:spLocks noChangeArrowheads="1"/>
            </p:cNvSpPr>
            <p:nvPr/>
          </p:nvSpPr>
          <p:spPr bwMode="auto">
            <a:xfrm>
              <a:off x="3735" y="3478"/>
              <a:ext cx="302" cy="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281"/>
            <p:cNvSpPr>
              <a:spLocks noChangeArrowheads="1"/>
            </p:cNvSpPr>
            <p:nvPr/>
          </p:nvSpPr>
          <p:spPr bwMode="auto">
            <a:xfrm>
              <a:off x="3735" y="3478"/>
              <a:ext cx="302" cy="8"/>
            </a:xfrm>
            <a:prstGeom prst="rect">
              <a:avLst/>
            </a:prstGeom>
            <a:noFill/>
            <a:ln w="9525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282"/>
            <p:cNvSpPr>
              <a:spLocks noChangeArrowheads="1"/>
            </p:cNvSpPr>
            <p:nvPr/>
          </p:nvSpPr>
          <p:spPr bwMode="auto">
            <a:xfrm>
              <a:off x="3810" y="3517"/>
              <a:ext cx="151" cy="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283"/>
            <p:cNvSpPr>
              <a:spLocks noChangeArrowheads="1"/>
            </p:cNvSpPr>
            <p:nvPr/>
          </p:nvSpPr>
          <p:spPr bwMode="auto">
            <a:xfrm>
              <a:off x="3810" y="3517"/>
              <a:ext cx="151" cy="10"/>
            </a:xfrm>
            <a:prstGeom prst="rect">
              <a:avLst/>
            </a:prstGeom>
            <a:noFill/>
            <a:ln w="9525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284"/>
            <p:cNvSpPr>
              <a:spLocks noChangeArrowheads="1"/>
            </p:cNvSpPr>
            <p:nvPr/>
          </p:nvSpPr>
          <p:spPr bwMode="auto">
            <a:xfrm>
              <a:off x="3848" y="3558"/>
              <a:ext cx="76" cy="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285"/>
            <p:cNvSpPr>
              <a:spLocks noChangeArrowheads="1"/>
            </p:cNvSpPr>
            <p:nvPr/>
          </p:nvSpPr>
          <p:spPr bwMode="auto">
            <a:xfrm>
              <a:off x="3848" y="3558"/>
              <a:ext cx="76" cy="7"/>
            </a:xfrm>
            <a:prstGeom prst="rect">
              <a:avLst/>
            </a:prstGeom>
            <a:noFill/>
            <a:ln w="9525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6"/>
            <p:cNvSpPr>
              <a:spLocks/>
            </p:cNvSpPr>
            <p:nvPr/>
          </p:nvSpPr>
          <p:spPr bwMode="auto">
            <a:xfrm>
              <a:off x="3430" y="2679"/>
              <a:ext cx="64" cy="32"/>
            </a:xfrm>
            <a:custGeom>
              <a:avLst/>
              <a:gdLst>
                <a:gd name="T0" fmla="*/ 0 w 64"/>
                <a:gd name="T1" fmla="*/ 0 h 32"/>
                <a:gd name="T2" fmla="*/ 64 w 64"/>
                <a:gd name="T3" fmla="*/ 9 h 32"/>
                <a:gd name="T4" fmla="*/ 3 w 64"/>
                <a:gd name="T5" fmla="*/ 32 h 32"/>
                <a:gd name="T6" fmla="*/ 1 w 64"/>
                <a:gd name="T7" fmla="*/ 17 h 32"/>
                <a:gd name="T8" fmla="*/ 0 w 6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2">
                  <a:moveTo>
                    <a:pt x="0" y="0"/>
                  </a:moveTo>
                  <a:lnTo>
                    <a:pt x="64" y="9"/>
                  </a:lnTo>
                  <a:lnTo>
                    <a:pt x="3" y="32"/>
                  </a:lnTo>
                  <a:lnTo>
                    <a:pt x="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7"/>
            <p:cNvSpPr>
              <a:spLocks/>
            </p:cNvSpPr>
            <p:nvPr/>
          </p:nvSpPr>
          <p:spPr bwMode="auto">
            <a:xfrm>
              <a:off x="3430" y="2679"/>
              <a:ext cx="64" cy="32"/>
            </a:xfrm>
            <a:custGeom>
              <a:avLst/>
              <a:gdLst>
                <a:gd name="T0" fmla="*/ 0 w 64"/>
                <a:gd name="T1" fmla="*/ 0 h 32"/>
                <a:gd name="T2" fmla="*/ 64 w 64"/>
                <a:gd name="T3" fmla="*/ 9 h 32"/>
                <a:gd name="T4" fmla="*/ 3 w 64"/>
                <a:gd name="T5" fmla="*/ 32 h 32"/>
                <a:gd name="T6" fmla="*/ 1 w 64"/>
                <a:gd name="T7" fmla="*/ 17 h 32"/>
                <a:gd name="T8" fmla="*/ 0 w 6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2">
                  <a:moveTo>
                    <a:pt x="0" y="0"/>
                  </a:moveTo>
                  <a:lnTo>
                    <a:pt x="64" y="9"/>
                  </a:lnTo>
                  <a:lnTo>
                    <a:pt x="3" y="32"/>
                  </a:lnTo>
                  <a:lnTo>
                    <a:pt x="1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8"/>
            <p:cNvSpPr>
              <a:spLocks/>
            </p:cNvSpPr>
            <p:nvPr/>
          </p:nvSpPr>
          <p:spPr bwMode="auto">
            <a:xfrm>
              <a:off x="3430" y="2676"/>
              <a:ext cx="64" cy="14"/>
            </a:xfrm>
            <a:custGeom>
              <a:avLst/>
              <a:gdLst>
                <a:gd name="T0" fmla="*/ 2 w 64"/>
                <a:gd name="T1" fmla="*/ 0 h 14"/>
                <a:gd name="T2" fmla="*/ 0 w 64"/>
                <a:gd name="T3" fmla="*/ 5 h 14"/>
                <a:gd name="T4" fmla="*/ 63 w 64"/>
                <a:gd name="T5" fmla="*/ 14 h 14"/>
                <a:gd name="T6" fmla="*/ 64 w 64"/>
                <a:gd name="T7" fmla="*/ 10 h 14"/>
                <a:gd name="T8" fmla="*/ 2 w 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4">
                  <a:moveTo>
                    <a:pt x="2" y="0"/>
                  </a:moveTo>
                  <a:lnTo>
                    <a:pt x="0" y="5"/>
                  </a:lnTo>
                  <a:lnTo>
                    <a:pt x="63" y="14"/>
                  </a:lnTo>
                  <a:lnTo>
                    <a:pt x="64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9"/>
            <p:cNvSpPr>
              <a:spLocks/>
            </p:cNvSpPr>
            <p:nvPr/>
          </p:nvSpPr>
          <p:spPr bwMode="auto">
            <a:xfrm>
              <a:off x="3430" y="2676"/>
              <a:ext cx="64" cy="14"/>
            </a:xfrm>
            <a:custGeom>
              <a:avLst/>
              <a:gdLst>
                <a:gd name="T0" fmla="*/ 2 w 64"/>
                <a:gd name="T1" fmla="*/ 0 h 14"/>
                <a:gd name="T2" fmla="*/ 0 w 64"/>
                <a:gd name="T3" fmla="*/ 5 h 14"/>
                <a:gd name="T4" fmla="*/ 63 w 64"/>
                <a:gd name="T5" fmla="*/ 14 h 14"/>
                <a:gd name="T6" fmla="*/ 64 w 64"/>
                <a:gd name="T7" fmla="*/ 10 h 14"/>
                <a:gd name="T8" fmla="*/ 2 w 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4">
                  <a:moveTo>
                    <a:pt x="2" y="0"/>
                  </a:moveTo>
                  <a:lnTo>
                    <a:pt x="0" y="5"/>
                  </a:lnTo>
                  <a:lnTo>
                    <a:pt x="63" y="14"/>
                  </a:lnTo>
                  <a:lnTo>
                    <a:pt x="64" y="1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9525" cap="flat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90"/>
            <p:cNvSpPr>
              <a:spLocks/>
            </p:cNvSpPr>
            <p:nvPr/>
          </p:nvSpPr>
          <p:spPr bwMode="auto">
            <a:xfrm>
              <a:off x="3433" y="2688"/>
              <a:ext cx="61" cy="26"/>
            </a:xfrm>
            <a:custGeom>
              <a:avLst/>
              <a:gdLst>
                <a:gd name="T0" fmla="*/ 61 w 61"/>
                <a:gd name="T1" fmla="*/ 2 h 26"/>
                <a:gd name="T2" fmla="*/ 58 w 61"/>
                <a:gd name="T3" fmla="*/ 0 h 26"/>
                <a:gd name="T4" fmla="*/ 0 w 61"/>
                <a:gd name="T5" fmla="*/ 22 h 26"/>
                <a:gd name="T6" fmla="*/ 2 w 61"/>
                <a:gd name="T7" fmla="*/ 26 h 26"/>
                <a:gd name="T8" fmla="*/ 61 w 61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6">
                  <a:moveTo>
                    <a:pt x="61" y="2"/>
                  </a:moveTo>
                  <a:lnTo>
                    <a:pt x="58" y="0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91"/>
            <p:cNvSpPr>
              <a:spLocks/>
            </p:cNvSpPr>
            <p:nvPr/>
          </p:nvSpPr>
          <p:spPr bwMode="auto">
            <a:xfrm>
              <a:off x="3433" y="2688"/>
              <a:ext cx="61" cy="26"/>
            </a:xfrm>
            <a:custGeom>
              <a:avLst/>
              <a:gdLst>
                <a:gd name="T0" fmla="*/ 61 w 61"/>
                <a:gd name="T1" fmla="*/ 2 h 26"/>
                <a:gd name="T2" fmla="*/ 58 w 61"/>
                <a:gd name="T3" fmla="*/ 0 h 26"/>
                <a:gd name="T4" fmla="*/ 0 w 61"/>
                <a:gd name="T5" fmla="*/ 22 h 26"/>
                <a:gd name="T6" fmla="*/ 2 w 61"/>
                <a:gd name="T7" fmla="*/ 26 h 26"/>
                <a:gd name="T8" fmla="*/ 61 w 61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6">
                  <a:moveTo>
                    <a:pt x="61" y="2"/>
                  </a:moveTo>
                  <a:lnTo>
                    <a:pt x="58" y="0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61" y="2"/>
                  </a:lnTo>
                  <a:close/>
                </a:path>
              </a:pathLst>
            </a:custGeom>
            <a:noFill/>
            <a:ln w="9525" cap="flat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92"/>
            <p:cNvSpPr>
              <a:spLocks/>
            </p:cNvSpPr>
            <p:nvPr/>
          </p:nvSpPr>
          <p:spPr bwMode="auto">
            <a:xfrm>
              <a:off x="3492" y="2686"/>
              <a:ext cx="9" cy="4"/>
            </a:xfrm>
            <a:custGeom>
              <a:avLst/>
              <a:gdLst>
                <a:gd name="T0" fmla="*/ 0 w 9"/>
                <a:gd name="T1" fmla="*/ 0 h 4"/>
                <a:gd name="T2" fmla="*/ 9 w 9"/>
                <a:gd name="T3" fmla="*/ 1 h 4"/>
                <a:gd name="T4" fmla="*/ 2 w 9"/>
                <a:gd name="T5" fmla="*/ 4 h 4"/>
                <a:gd name="T6" fmla="*/ 0 w 9"/>
                <a:gd name="T7" fmla="*/ 1 h 4"/>
                <a:gd name="T8" fmla="*/ 0 w 9"/>
                <a:gd name="T9" fmla="*/ 4 h 4"/>
                <a:gd name="T10" fmla="*/ 0 w 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9" y="1"/>
                  </a:lnTo>
                  <a:lnTo>
                    <a:pt x="2" y="4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3"/>
            <p:cNvSpPr>
              <a:spLocks/>
            </p:cNvSpPr>
            <p:nvPr/>
          </p:nvSpPr>
          <p:spPr bwMode="auto">
            <a:xfrm>
              <a:off x="3492" y="2686"/>
              <a:ext cx="9" cy="4"/>
            </a:xfrm>
            <a:custGeom>
              <a:avLst/>
              <a:gdLst>
                <a:gd name="T0" fmla="*/ 0 w 9"/>
                <a:gd name="T1" fmla="*/ 0 h 4"/>
                <a:gd name="T2" fmla="*/ 9 w 9"/>
                <a:gd name="T3" fmla="*/ 1 h 4"/>
                <a:gd name="T4" fmla="*/ 2 w 9"/>
                <a:gd name="T5" fmla="*/ 4 h 4"/>
                <a:gd name="T6" fmla="*/ 0 w 9"/>
                <a:gd name="T7" fmla="*/ 1 h 4"/>
                <a:gd name="T8" fmla="*/ 0 w 9"/>
                <a:gd name="T9" fmla="*/ 4 h 4"/>
                <a:gd name="T10" fmla="*/ 0 w 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9" y="1"/>
                  </a:lnTo>
                  <a:lnTo>
                    <a:pt x="2" y="4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294"/>
            <p:cNvSpPr>
              <a:spLocks noChangeArrowheads="1"/>
            </p:cNvSpPr>
            <p:nvPr/>
          </p:nvSpPr>
          <p:spPr bwMode="auto">
            <a:xfrm>
              <a:off x="2891" y="2555"/>
              <a:ext cx="693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295"/>
            <p:cNvSpPr>
              <a:spLocks noChangeArrowheads="1"/>
            </p:cNvSpPr>
            <p:nvPr/>
          </p:nvSpPr>
          <p:spPr bwMode="auto">
            <a:xfrm>
              <a:off x="2891" y="2555"/>
              <a:ext cx="693" cy="27"/>
            </a:xfrm>
            <a:prstGeom prst="rect">
              <a:avLst/>
            </a:prstGeom>
            <a:noFill/>
            <a:ln w="9525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296"/>
            <p:cNvSpPr>
              <a:spLocks noChangeArrowheads="1"/>
            </p:cNvSpPr>
            <p:nvPr/>
          </p:nvSpPr>
          <p:spPr bwMode="auto">
            <a:xfrm>
              <a:off x="2876" y="731"/>
              <a:ext cx="47" cy="30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297"/>
            <p:cNvSpPr>
              <a:spLocks noChangeArrowheads="1"/>
            </p:cNvSpPr>
            <p:nvPr/>
          </p:nvSpPr>
          <p:spPr bwMode="auto">
            <a:xfrm>
              <a:off x="2876" y="731"/>
              <a:ext cx="47" cy="3019"/>
            </a:xfrm>
            <a:prstGeom prst="rect">
              <a:avLst/>
            </a:prstGeom>
            <a:noFill/>
            <a:ln w="9525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9"/>
            <p:cNvSpPr>
              <a:spLocks/>
            </p:cNvSpPr>
            <p:nvPr/>
          </p:nvSpPr>
          <p:spPr bwMode="auto">
            <a:xfrm>
              <a:off x="4590" y="2576"/>
              <a:ext cx="677" cy="1026"/>
            </a:xfrm>
            <a:custGeom>
              <a:avLst/>
              <a:gdLst>
                <a:gd name="T0" fmla="*/ 0 w 677"/>
                <a:gd name="T1" fmla="*/ 1026 h 1026"/>
                <a:gd name="T2" fmla="*/ 677 w 677"/>
                <a:gd name="T3" fmla="*/ 513 h 1026"/>
                <a:gd name="T4" fmla="*/ 0 w 677"/>
                <a:gd name="T5" fmla="*/ 0 h 1026"/>
                <a:gd name="T6" fmla="*/ 169 w 677"/>
                <a:gd name="T7" fmla="*/ 898 h 1026"/>
                <a:gd name="T8" fmla="*/ 0 w 677"/>
                <a:gd name="T9" fmla="*/ 1026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026">
                  <a:moveTo>
                    <a:pt x="0" y="1026"/>
                  </a:moveTo>
                  <a:cubicBezTo>
                    <a:pt x="374" y="1026"/>
                    <a:pt x="677" y="796"/>
                    <a:pt x="677" y="513"/>
                  </a:cubicBezTo>
                  <a:cubicBezTo>
                    <a:pt x="677" y="230"/>
                    <a:pt x="374" y="0"/>
                    <a:pt x="0" y="0"/>
                  </a:cubicBezTo>
                  <a:cubicBezTo>
                    <a:pt x="374" y="212"/>
                    <a:pt x="450" y="614"/>
                    <a:pt x="169" y="898"/>
                  </a:cubicBezTo>
                  <a:cubicBezTo>
                    <a:pt x="121" y="947"/>
                    <a:pt x="64" y="990"/>
                    <a:pt x="0" y="1026"/>
                  </a:cubicBezTo>
                </a:path>
              </a:pathLst>
            </a:custGeom>
            <a:noFill/>
            <a:ln w="19050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300"/>
            <p:cNvSpPr>
              <a:spLocks noChangeShapeType="1"/>
            </p:cNvSpPr>
            <p:nvPr/>
          </p:nvSpPr>
          <p:spPr bwMode="auto">
            <a:xfrm>
              <a:off x="4412" y="2804"/>
              <a:ext cx="415" cy="13"/>
            </a:xfrm>
            <a:prstGeom prst="line">
              <a:avLst/>
            </a:prstGeom>
            <a:noFill/>
            <a:ln w="19050" cap="flat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301"/>
            <p:cNvSpPr>
              <a:spLocks noChangeShapeType="1"/>
            </p:cNvSpPr>
            <p:nvPr/>
          </p:nvSpPr>
          <p:spPr bwMode="auto">
            <a:xfrm flipV="1">
              <a:off x="4412" y="3336"/>
              <a:ext cx="463" cy="11"/>
            </a:xfrm>
            <a:prstGeom prst="line">
              <a:avLst/>
            </a:prstGeom>
            <a:noFill/>
            <a:ln w="19050" cap="flat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302"/>
            <p:cNvSpPr>
              <a:spLocks noChangeShapeType="1"/>
            </p:cNvSpPr>
            <p:nvPr/>
          </p:nvSpPr>
          <p:spPr bwMode="auto">
            <a:xfrm>
              <a:off x="5338" y="3115"/>
              <a:ext cx="321" cy="0"/>
            </a:xfrm>
            <a:prstGeom prst="line">
              <a:avLst/>
            </a:prstGeom>
            <a:noFill/>
            <a:ln w="19050" cap="flat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Oval 303"/>
            <p:cNvSpPr>
              <a:spLocks noChangeArrowheads="1"/>
            </p:cNvSpPr>
            <p:nvPr/>
          </p:nvSpPr>
          <p:spPr bwMode="auto">
            <a:xfrm>
              <a:off x="5244" y="3070"/>
              <a:ext cx="94" cy="99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Oval 304"/>
            <p:cNvSpPr>
              <a:spLocks noChangeArrowheads="1"/>
            </p:cNvSpPr>
            <p:nvPr/>
          </p:nvSpPr>
          <p:spPr bwMode="auto">
            <a:xfrm>
              <a:off x="5244" y="3070"/>
              <a:ext cx="94" cy="99"/>
            </a:xfrm>
            <a:prstGeom prst="ellipse">
              <a:avLst/>
            </a:prstGeom>
            <a:noFill/>
            <a:ln w="19050" cap="flat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05"/>
            <p:cNvSpPr>
              <a:spLocks/>
            </p:cNvSpPr>
            <p:nvPr/>
          </p:nvSpPr>
          <p:spPr bwMode="auto">
            <a:xfrm>
              <a:off x="987" y="2694"/>
              <a:ext cx="2465" cy="913"/>
            </a:xfrm>
            <a:custGeom>
              <a:avLst/>
              <a:gdLst>
                <a:gd name="T0" fmla="*/ 0 w 2465"/>
                <a:gd name="T1" fmla="*/ 909 h 913"/>
                <a:gd name="T2" fmla="*/ 7 w 2465"/>
                <a:gd name="T3" fmla="*/ 913 h 913"/>
                <a:gd name="T4" fmla="*/ 1236 w 2465"/>
                <a:gd name="T5" fmla="*/ 459 h 913"/>
                <a:gd name="T6" fmla="*/ 2465 w 2465"/>
                <a:gd name="T7" fmla="*/ 4 h 913"/>
                <a:gd name="T8" fmla="*/ 2458 w 2465"/>
                <a:gd name="T9" fmla="*/ 0 h 913"/>
                <a:gd name="T10" fmla="*/ 1229 w 2465"/>
                <a:gd name="T11" fmla="*/ 455 h 913"/>
                <a:gd name="T12" fmla="*/ 0 w 2465"/>
                <a:gd name="T13" fmla="*/ 909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5" h="913">
                  <a:moveTo>
                    <a:pt x="0" y="909"/>
                  </a:moveTo>
                  <a:lnTo>
                    <a:pt x="7" y="913"/>
                  </a:lnTo>
                  <a:lnTo>
                    <a:pt x="1236" y="459"/>
                  </a:lnTo>
                  <a:lnTo>
                    <a:pt x="2465" y="4"/>
                  </a:lnTo>
                  <a:lnTo>
                    <a:pt x="2458" y="0"/>
                  </a:lnTo>
                  <a:lnTo>
                    <a:pt x="1229" y="455"/>
                  </a:lnTo>
                  <a:lnTo>
                    <a:pt x="0" y="90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6"/>
            <p:cNvSpPr>
              <a:spLocks/>
            </p:cNvSpPr>
            <p:nvPr/>
          </p:nvSpPr>
          <p:spPr bwMode="auto">
            <a:xfrm>
              <a:off x="987" y="2694"/>
              <a:ext cx="2465" cy="913"/>
            </a:xfrm>
            <a:custGeom>
              <a:avLst/>
              <a:gdLst>
                <a:gd name="T0" fmla="*/ 0 w 2465"/>
                <a:gd name="T1" fmla="*/ 909 h 913"/>
                <a:gd name="T2" fmla="*/ 7 w 2465"/>
                <a:gd name="T3" fmla="*/ 913 h 913"/>
                <a:gd name="T4" fmla="*/ 1236 w 2465"/>
                <a:gd name="T5" fmla="*/ 459 h 913"/>
                <a:gd name="T6" fmla="*/ 2465 w 2465"/>
                <a:gd name="T7" fmla="*/ 4 h 913"/>
                <a:gd name="T8" fmla="*/ 2458 w 2465"/>
                <a:gd name="T9" fmla="*/ 0 h 913"/>
                <a:gd name="T10" fmla="*/ 1229 w 2465"/>
                <a:gd name="T11" fmla="*/ 455 h 913"/>
                <a:gd name="T12" fmla="*/ 0 w 2465"/>
                <a:gd name="T13" fmla="*/ 909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5" h="913">
                  <a:moveTo>
                    <a:pt x="0" y="909"/>
                  </a:moveTo>
                  <a:lnTo>
                    <a:pt x="7" y="913"/>
                  </a:lnTo>
                  <a:lnTo>
                    <a:pt x="1236" y="459"/>
                  </a:lnTo>
                  <a:lnTo>
                    <a:pt x="2465" y="4"/>
                  </a:lnTo>
                  <a:lnTo>
                    <a:pt x="2458" y="0"/>
                  </a:lnTo>
                  <a:lnTo>
                    <a:pt x="1229" y="455"/>
                  </a:lnTo>
                  <a:lnTo>
                    <a:pt x="0" y="909"/>
                  </a:lnTo>
                  <a:close/>
                </a:path>
              </a:pathLst>
            </a:custGeom>
            <a:noFill/>
            <a:ln w="9525" cap="flat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3" name="CuadroTexto 522"/>
          <p:cNvSpPr txBox="1"/>
          <p:nvPr/>
        </p:nvSpPr>
        <p:spPr>
          <a:xfrm>
            <a:off x="6513225" y="3440478"/>
            <a:ext cx="2541081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Transistor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tecnología</a:t>
            </a:r>
            <a:r>
              <a:rPr lang="en-US" sz="2000" dirty="0" smtClean="0"/>
              <a:t> floating gate</a:t>
            </a:r>
          </a:p>
          <a:p>
            <a:r>
              <a:rPr lang="en-US" sz="2000" dirty="0" err="1" smtClean="0"/>
              <a:t>Reprogramable</a:t>
            </a:r>
            <a:r>
              <a:rPr lang="en-US" sz="2000" dirty="0" smtClean="0"/>
              <a:t> </a:t>
            </a:r>
            <a:r>
              <a:rPr lang="en-US" sz="2000" dirty="0" err="1" smtClean="0"/>
              <a:t>tras</a:t>
            </a:r>
            <a:r>
              <a:rPr lang="en-US" sz="2000" dirty="0" smtClean="0"/>
              <a:t> </a:t>
            </a:r>
            <a:r>
              <a:rPr lang="en-US" sz="2000" dirty="0" err="1" smtClean="0"/>
              <a:t>exposición</a:t>
            </a:r>
            <a:r>
              <a:rPr lang="en-US" sz="2000" dirty="0" smtClean="0"/>
              <a:t> UV</a:t>
            </a:r>
          </a:p>
          <a:p>
            <a:r>
              <a:rPr lang="en-US" sz="2000" dirty="0" err="1" smtClean="0"/>
              <a:t>Programadores</a:t>
            </a:r>
            <a:r>
              <a:rPr lang="en-US" sz="2000" dirty="0" smtClean="0"/>
              <a:t> </a:t>
            </a:r>
            <a:r>
              <a:rPr lang="en-US" sz="2000" dirty="0" err="1" smtClean="0"/>
              <a:t>específicos</a:t>
            </a:r>
            <a:endParaRPr lang="en-US" sz="2000" dirty="0" smtClean="0"/>
          </a:p>
          <a:p>
            <a:r>
              <a:rPr lang="en-US" sz="2000" dirty="0" err="1" smtClean="0"/>
              <a:t>Densidad</a:t>
            </a:r>
            <a:r>
              <a:rPr lang="en-US" sz="2000" dirty="0" smtClean="0"/>
              <a:t> media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87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81000"/>
          </a:xfrm>
        </p:spPr>
        <p:txBody>
          <a:bodyPr>
            <a:normAutofit/>
          </a:bodyPr>
          <a:lstStyle/>
          <a:p>
            <a:r>
              <a:rPr lang="en-US" dirty="0" smtClean="0"/>
              <a:t>Transistor EEPROM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upo 6"/>
          <p:cNvGrpSpPr/>
          <p:nvPr/>
        </p:nvGrpSpPr>
        <p:grpSpPr>
          <a:xfrm>
            <a:off x="711200" y="651089"/>
            <a:ext cx="8432800" cy="3424238"/>
            <a:chOff x="330200" y="2133600"/>
            <a:chExt cx="8432800" cy="3424238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47700" y="3808413"/>
              <a:ext cx="6248400" cy="1193800"/>
            </a:xfrm>
            <a:custGeom>
              <a:avLst/>
              <a:gdLst>
                <a:gd name="T0" fmla="*/ 0 w 9840"/>
                <a:gd name="T1" fmla="*/ 2147483646 h 1860"/>
                <a:gd name="T2" fmla="*/ 2147483646 w 9840"/>
                <a:gd name="T3" fmla="*/ 2147483646 h 1860"/>
                <a:gd name="T4" fmla="*/ 2147483646 w 9840"/>
                <a:gd name="T5" fmla="*/ 2147483646 h 1860"/>
                <a:gd name="T6" fmla="*/ 2147483646 w 9840"/>
                <a:gd name="T7" fmla="*/ 2147483646 h 1860"/>
                <a:gd name="T8" fmla="*/ 2147483646 w 9840"/>
                <a:gd name="T9" fmla="*/ 2147483646 h 1860"/>
                <a:gd name="T10" fmla="*/ 2147483646 w 9840"/>
                <a:gd name="T11" fmla="*/ 0 h 1860"/>
                <a:gd name="T12" fmla="*/ 2147483646 w 9840"/>
                <a:gd name="T13" fmla="*/ 0 h 1860"/>
                <a:gd name="T14" fmla="*/ 2147483646 w 9840"/>
                <a:gd name="T15" fmla="*/ 2147483646 h 1860"/>
                <a:gd name="T16" fmla="*/ 2147483646 w 9840"/>
                <a:gd name="T17" fmla="*/ 2147483646 h 1860"/>
                <a:gd name="T18" fmla="*/ 2147483646 w 9840"/>
                <a:gd name="T19" fmla="*/ 2147483646 h 1860"/>
                <a:gd name="T20" fmla="*/ 2147483646 w 9840"/>
                <a:gd name="T21" fmla="*/ 2147483646 h 1860"/>
                <a:gd name="T22" fmla="*/ 2147483646 w 9840"/>
                <a:gd name="T23" fmla="*/ 2147483646 h 1860"/>
                <a:gd name="T24" fmla="*/ 2147483646 w 9840"/>
                <a:gd name="T25" fmla="*/ 2147483646 h 18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840" h="1860">
                  <a:moveTo>
                    <a:pt x="0" y="1860"/>
                  </a:moveTo>
                  <a:lnTo>
                    <a:pt x="9580" y="1840"/>
                  </a:lnTo>
                  <a:lnTo>
                    <a:pt x="9820" y="1440"/>
                  </a:lnTo>
                  <a:lnTo>
                    <a:pt x="9840" y="1020"/>
                  </a:lnTo>
                  <a:lnTo>
                    <a:pt x="8100" y="980"/>
                  </a:lnTo>
                  <a:lnTo>
                    <a:pt x="7540" y="0"/>
                  </a:lnTo>
                  <a:lnTo>
                    <a:pt x="4820" y="0"/>
                  </a:lnTo>
                  <a:lnTo>
                    <a:pt x="4380" y="580"/>
                  </a:lnTo>
                  <a:lnTo>
                    <a:pt x="2440" y="580"/>
                  </a:lnTo>
                  <a:lnTo>
                    <a:pt x="1460" y="1420"/>
                  </a:lnTo>
                  <a:lnTo>
                    <a:pt x="1080" y="1420"/>
                  </a:lnTo>
                  <a:lnTo>
                    <a:pt x="400" y="900"/>
                  </a:lnTo>
                  <a:lnTo>
                    <a:pt x="60" y="900"/>
                  </a:lnTo>
                </a:path>
              </a:pathLst>
            </a:cu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054100" y="4994275"/>
              <a:ext cx="1012825" cy="563563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287963" y="4994275"/>
              <a:ext cx="1773237" cy="563563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167063" y="4994275"/>
              <a:ext cx="884237" cy="563563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549400" y="4087813"/>
              <a:ext cx="4521200" cy="901700"/>
            </a:xfrm>
            <a:custGeom>
              <a:avLst/>
              <a:gdLst>
                <a:gd name="T0" fmla="*/ 0 w 7120"/>
                <a:gd name="T1" fmla="*/ 2147483646 h 1420"/>
                <a:gd name="T2" fmla="*/ 2147483646 w 7120"/>
                <a:gd name="T3" fmla="*/ 2147483646 h 1420"/>
                <a:gd name="T4" fmla="*/ 2147483646 w 7120"/>
                <a:gd name="T5" fmla="*/ 2147483646 h 1420"/>
                <a:gd name="T6" fmla="*/ 2147483646 w 7120"/>
                <a:gd name="T7" fmla="*/ 0 h 1420"/>
                <a:gd name="T8" fmla="*/ 2147483646 w 7120"/>
                <a:gd name="T9" fmla="*/ 0 h 1420"/>
                <a:gd name="T10" fmla="*/ 2147483646 w 7120"/>
                <a:gd name="T11" fmla="*/ 2147483646 h 1420"/>
                <a:gd name="T12" fmla="*/ 2147483646 w 7120"/>
                <a:gd name="T13" fmla="*/ 2147483646 h 1420"/>
                <a:gd name="T14" fmla="*/ 2147483646 w 7120"/>
                <a:gd name="T15" fmla="*/ 2147483646 h 1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20" h="1420">
                  <a:moveTo>
                    <a:pt x="0" y="1420"/>
                  </a:moveTo>
                  <a:lnTo>
                    <a:pt x="1120" y="540"/>
                  </a:lnTo>
                  <a:lnTo>
                    <a:pt x="3080" y="540"/>
                  </a:lnTo>
                  <a:lnTo>
                    <a:pt x="3440" y="0"/>
                  </a:lnTo>
                  <a:lnTo>
                    <a:pt x="5740" y="0"/>
                  </a:lnTo>
                  <a:lnTo>
                    <a:pt x="6240" y="960"/>
                  </a:lnTo>
                  <a:lnTo>
                    <a:pt x="6900" y="960"/>
                  </a:lnTo>
                  <a:lnTo>
                    <a:pt x="7120" y="1420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22300" y="4646613"/>
              <a:ext cx="520700" cy="342900"/>
            </a:xfrm>
            <a:custGeom>
              <a:avLst/>
              <a:gdLst>
                <a:gd name="T0" fmla="*/ 2147483646 w 820"/>
                <a:gd name="T1" fmla="*/ 2147483646 h 660"/>
                <a:gd name="T2" fmla="*/ 2147483646 w 820"/>
                <a:gd name="T3" fmla="*/ 2147483646 h 660"/>
                <a:gd name="T4" fmla="*/ 2147483646 w 820"/>
                <a:gd name="T5" fmla="*/ 2147483646 h 660"/>
                <a:gd name="T6" fmla="*/ 0 w 820"/>
                <a:gd name="T7" fmla="*/ 0 h 6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0" h="660">
                  <a:moveTo>
                    <a:pt x="40" y="660"/>
                  </a:moveTo>
                  <a:lnTo>
                    <a:pt x="820" y="640"/>
                  </a:lnTo>
                  <a:lnTo>
                    <a:pt x="300" y="2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660400" y="5006975"/>
              <a:ext cx="678180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020888" y="4710113"/>
              <a:ext cx="1143000" cy="1651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078288" y="4697413"/>
              <a:ext cx="1143000" cy="1651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078288" y="4430713"/>
              <a:ext cx="1143000" cy="1651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8" name="AutoShape 15"/>
            <p:cNvSpPr>
              <a:spLocks/>
            </p:cNvSpPr>
            <p:nvPr/>
          </p:nvSpPr>
          <p:spPr bwMode="auto">
            <a:xfrm>
              <a:off x="6934200" y="2830513"/>
              <a:ext cx="1143000" cy="609600"/>
            </a:xfrm>
            <a:prstGeom prst="borderCallout2">
              <a:avLst>
                <a:gd name="adj1" fmla="val 18750"/>
                <a:gd name="adj2" fmla="val -6667"/>
                <a:gd name="adj3" fmla="val 18750"/>
                <a:gd name="adj4" fmla="val -79444"/>
                <a:gd name="adj5" fmla="val 264583"/>
                <a:gd name="adj6" fmla="val -153333"/>
              </a:avLst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Puerta de control</a:t>
              </a:r>
            </a:p>
          </p:txBody>
        </p:sp>
        <p:sp>
          <p:nvSpPr>
            <p:cNvPr id="19" name="AutoShape 16"/>
            <p:cNvSpPr>
              <a:spLocks/>
            </p:cNvSpPr>
            <p:nvPr/>
          </p:nvSpPr>
          <p:spPr bwMode="auto">
            <a:xfrm>
              <a:off x="6946900" y="3592513"/>
              <a:ext cx="1117600" cy="609600"/>
            </a:xfrm>
            <a:prstGeom prst="borderCallout2">
              <a:avLst>
                <a:gd name="adj1" fmla="val 18750"/>
                <a:gd name="adj2" fmla="val -6819"/>
                <a:gd name="adj3" fmla="val 18750"/>
                <a:gd name="adj4" fmla="val -80681"/>
                <a:gd name="adj5" fmla="val 193750"/>
                <a:gd name="adj6" fmla="val -155681"/>
              </a:avLst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Puerta Flotante</a:t>
              </a:r>
            </a:p>
          </p:txBody>
        </p:sp>
        <p:sp>
          <p:nvSpPr>
            <p:cNvPr id="20" name="AutoShape 17"/>
            <p:cNvSpPr>
              <a:spLocks/>
            </p:cNvSpPr>
            <p:nvPr/>
          </p:nvSpPr>
          <p:spPr bwMode="auto">
            <a:xfrm>
              <a:off x="330200" y="2767013"/>
              <a:ext cx="1117600" cy="609600"/>
            </a:xfrm>
            <a:prstGeom prst="borderCallout2">
              <a:avLst>
                <a:gd name="adj1" fmla="val 18750"/>
                <a:gd name="adj2" fmla="val 106819"/>
                <a:gd name="adj3" fmla="val 18750"/>
                <a:gd name="adj4" fmla="val 147954"/>
                <a:gd name="adj5" fmla="val 310417"/>
                <a:gd name="adj6" fmla="val 189773"/>
              </a:avLst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Línea de palabra</a:t>
              </a:r>
            </a:p>
          </p:txBody>
        </p:sp>
        <p:sp>
          <p:nvSpPr>
            <p:cNvPr id="21" name="AutoShape 18"/>
            <p:cNvSpPr>
              <a:spLocks/>
            </p:cNvSpPr>
            <p:nvPr/>
          </p:nvSpPr>
          <p:spPr bwMode="auto">
            <a:xfrm>
              <a:off x="3949700" y="2525713"/>
              <a:ext cx="723900" cy="355600"/>
            </a:xfrm>
            <a:prstGeom prst="borderCallout2">
              <a:avLst>
                <a:gd name="adj1" fmla="val 32144"/>
                <a:gd name="adj2" fmla="val -10528"/>
                <a:gd name="adj3" fmla="val 32144"/>
                <a:gd name="adj4" fmla="val -68861"/>
                <a:gd name="adj5" fmla="val 460713"/>
                <a:gd name="adj6" fmla="val -128069"/>
              </a:avLst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Metal</a:t>
              </a:r>
            </a:p>
          </p:txBody>
        </p:sp>
        <p:sp>
          <p:nvSpPr>
            <p:cNvPr id="22" name="AutoShape 19"/>
            <p:cNvSpPr>
              <a:spLocks/>
            </p:cNvSpPr>
            <p:nvPr/>
          </p:nvSpPr>
          <p:spPr bwMode="auto">
            <a:xfrm>
              <a:off x="5645150" y="2133600"/>
              <a:ext cx="787400" cy="368300"/>
            </a:xfrm>
            <a:prstGeom prst="borderCallout2">
              <a:avLst>
                <a:gd name="adj1" fmla="val 31032"/>
                <a:gd name="adj2" fmla="val -9676"/>
                <a:gd name="adj3" fmla="val 31032"/>
                <a:gd name="adj4" fmla="val -74514"/>
                <a:gd name="adj5" fmla="val 568968"/>
                <a:gd name="adj6" fmla="val -140324"/>
              </a:avLst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Óxido</a:t>
              </a:r>
            </a:p>
          </p:txBody>
        </p:sp>
        <p:sp>
          <p:nvSpPr>
            <p:cNvPr id="23" name="AutoShape 20"/>
            <p:cNvSpPr>
              <a:spLocks/>
            </p:cNvSpPr>
            <p:nvPr/>
          </p:nvSpPr>
          <p:spPr bwMode="auto">
            <a:xfrm>
              <a:off x="7645400" y="4367213"/>
              <a:ext cx="1117600" cy="330200"/>
            </a:xfrm>
            <a:prstGeom prst="borderCallout2">
              <a:avLst>
                <a:gd name="adj1" fmla="val 34616"/>
                <a:gd name="adj2" fmla="val -6819"/>
                <a:gd name="adj3" fmla="val 34616"/>
                <a:gd name="adj4" fmla="val -31023"/>
                <a:gd name="adj5" fmla="val 230769"/>
                <a:gd name="adj6" fmla="val -71593"/>
              </a:avLst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 b="1">
                  <a:solidFill>
                    <a:schemeClr val="tx2"/>
                  </a:solidFill>
                </a:rPr>
                <a:t>Difusión n</a:t>
              </a: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711200" y="4129302"/>
            <a:ext cx="7012321" cy="2652498"/>
            <a:chOff x="566738" y="1784350"/>
            <a:chExt cx="8045450" cy="4148138"/>
          </a:xfrm>
        </p:grpSpPr>
        <p:sp>
          <p:nvSpPr>
            <p:cNvPr id="42" name="Line 3"/>
            <p:cNvSpPr>
              <a:spLocks noChangeShapeType="1"/>
            </p:cNvSpPr>
            <p:nvPr/>
          </p:nvSpPr>
          <p:spPr bwMode="auto">
            <a:xfrm>
              <a:off x="3038475" y="5127625"/>
              <a:ext cx="3308350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 flipV="1">
              <a:off x="3038475" y="2695575"/>
              <a:ext cx="0" cy="2438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3051175" y="2803525"/>
              <a:ext cx="1365250" cy="2330450"/>
            </a:xfrm>
            <a:custGeom>
              <a:avLst/>
              <a:gdLst>
                <a:gd name="T0" fmla="*/ 0 w 860"/>
                <a:gd name="T1" fmla="*/ 2147483646 h 1468"/>
                <a:gd name="T2" fmla="*/ 2147483646 w 860"/>
                <a:gd name="T3" fmla="*/ 2147483646 h 1468"/>
                <a:gd name="T4" fmla="*/ 2147483646 w 860"/>
                <a:gd name="T5" fmla="*/ 2147483646 h 1468"/>
                <a:gd name="T6" fmla="*/ 2147483646 w 860"/>
                <a:gd name="T7" fmla="*/ 2147483646 h 1468"/>
                <a:gd name="T8" fmla="*/ 2147483646 w 860"/>
                <a:gd name="T9" fmla="*/ 2147483646 h 1468"/>
                <a:gd name="T10" fmla="*/ 2147483646 w 860"/>
                <a:gd name="T11" fmla="*/ 2147483646 h 1468"/>
                <a:gd name="T12" fmla="*/ 2147483646 w 860"/>
                <a:gd name="T13" fmla="*/ 0 h 14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0" h="1468">
                  <a:moveTo>
                    <a:pt x="0" y="1468"/>
                  </a:moveTo>
                  <a:lnTo>
                    <a:pt x="276" y="1464"/>
                  </a:lnTo>
                  <a:lnTo>
                    <a:pt x="328" y="1424"/>
                  </a:lnTo>
                  <a:lnTo>
                    <a:pt x="364" y="1392"/>
                  </a:lnTo>
                  <a:lnTo>
                    <a:pt x="404" y="1328"/>
                  </a:lnTo>
                  <a:lnTo>
                    <a:pt x="432" y="1276"/>
                  </a:lnTo>
                  <a:lnTo>
                    <a:pt x="860" y="0"/>
                  </a:ln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3425825" y="2803525"/>
              <a:ext cx="2019300" cy="2324100"/>
            </a:xfrm>
            <a:custGeom>
              <a:avLst/>
              <a:gdLst>
                <a:gd name="T0" fmla="*/ 0 w 1272"/>
                <a:gd name="T1" fmla="*/ 2147483646 h 1464"/>
                <a:gd name="T2" fmla="*/ 2147483646 w 1272"/>
                <a:gd name="T3" fmla="*/ 2147483646 h 1464"/>
                <a:gd name="T4" fmla="*/ 2147483646 w 1272"/>
                <a:gd name="T5" fmla="*/ 2147483646 h 1464"/>
                <a:gd name="T6" fmla="*/ 2147483646 w 1272"/>
                <a:gd name="T7" fmla="*/ 2147483646 h 1464"/>
                <a:gd name="T8" fmla="*/ 2147483646 w 1272"/>
                <a:gd name="T9" fmla="*/ 2147483646 h 1464"/>
                <a:gd name="T10" fmla="*/ 2147483646 w 1272"/>
                <a:gd name="T11" fmla="*/ 2147483646 h 1464"/>
                <a:gd name="T12" fmla="*/ 2147483646 w 1272"/>
                <a:gd name="T13" fmla="*/ 0 h 14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2" h="1464">
                  <a:moveTo>
                    <a:pt x="0" y="1464"/>
                  </a:moveTo>
                  <a:lnTo>
                    <a:pt x="653" y="1464"/>
                  </a:lnTo>
                  <a:lnTo>
                    <a:pt x="708" y="1424"/>
                  </a:lnTo>
                  <a:lnTo>
                    <a:pt x="746" y="1392"/>
                  </a:lnTo>
                  <a:lnTo>
                    <a:pt x="788" y="1328"/>
                  </a:lnTo>
                  <a:lnTo>
                    <a:pt x="818" y="1276"/>
                  </a:lnTo>
                  <a:lnTo>
                    <a:pt x="1272" y="0"/>
                  </a:ln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2641600" y="2657475"/>
              <a:ext cx="3571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800" b="1" i="1"/>
                <a:t>i</a:t>
              </a:r>
              <a:r>
                <a:rPr lang="es-ES_tradnl" altLang="en-US" sz="1800" b="1" i="1" baseline="-25000"/>
                <a:t>D</a:t>
              </a:r>
              <a:endParaRPr lang="es-ES" altLang="en-US" sz="1800" b="1" i="1"/>
            </a:p>
          </p:txBody>
        </p:sp>
        <p:sp>
          <p:nvSpPr>
            <p:cNvPr id="47" name="Text Box 8"/>
            <p:cNvSpPr txBox="1">
              <a:spLocks noChangeArrowheads="1"/>
            </p:cNvSpPr>
            <p:nvPr/>
          </p:nvSpPr>
          <p:spPr bwMode="auto">
            <a:xfrm>
              <a:off x="5924550" y="5160963"/>
              <a:ext cx="4730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2000" b="1" i="1"/>
                <a:t>V</a:t>
              </a:r>
              <a:r>
                <a:rPr lang="es-ES_tradnl" altLang="en-US" sz="2000" b="1" i="1" baseline="-25000"/>
                <a:t>G</a:t>
              </a:r>
              <a:endParaRPr lang="es-ES" altLang="en-US" sz="2000" b="1" i="1"/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4337050" y="5183188"/>
              <a:ext cx="4159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/>
                <a:t>V</a:t>
              </a:r>
              <a:r>
                <a:rPr lang="es-ES_tradnl" altLang="en-US" sz="1600" baseline="-25000"/>
                <a:t>T</a:t>
              </a:r>
              <a:endParaRPr lang="es-ES" altLang="en-US" sz="1600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4238625" y="3216275"/>
              <a:ext cx="0" cy="2432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 Box 11"/>
            <p:cNvSpPr txBox="1">
              <a:spLocks noChangeArrowheads="1"/>
            </p:cNvSpPr>
            <p:nvPr/>
          </p:nvSpPr>
          <p:spPr bwMode="auto">
            <a:xfrm>
              <a:off x="4032250" y="5595938"/>
              <a:ext cx="4826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/>
                <a:t>5 V</a:t>
              </a:r>
              <a:endParaRPr lang="es-ES" altLang="en-US" sz="1600"/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3340100" y="5189538"/>
              <a:ext cx="4857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/>
                <a:t>V</a:t>
              </a:r>
              <a:r>
                <a:rPr lang="es-ES_tradnl" altLang="en-US" sz="1600" baseline="-25000"/>
                <a:t>T0</a:t>
              </a:r>
              <a:endParaRPr lang="es-ES" altLang="en-US" sz="1600"/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>
              <a:off x="3957638" y="4197350"/>
              <a:ext cx="985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14"/>
            <p:cNvSpPr txBox="1">
              <a:spLocks noChangeArrowheads="1"/>
            </p:cNvSpPr>
            <p:nvPr/>
          </p:nvSpPr>
          <p:spPr bwMode="auto">
            <a:xfrm>
              <a:off x="4298950" y="3825875"/>
              <a:ext cx="539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>
                  <a:sym typeface="Symbol" panose="05050102010706020507" pitchFamily="18" charset="2"/>
                </a:rPr>
                <a:t></a:t>
              </a:r>
              <a:r>
                <a:rPr lang="es-ES_tradnl" altLang="en-US" sz="1600"/>
                <a:t>V</a:t>
              </a:r>
              <a:r>
                <a:rPr lang="es-ES_tradnl" altLang="en-US" sz="1600" baseline="-25000"/>
                <a:t>T</a:t>
              </a:r>
              <a:endParaRPr lang="es-ES" altLang="en-US" sz="1600"/>
            </a:p>
          </p:txBody>
        </p:sp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5351463" y="4640263"/>
              <a:ext cx="13779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600">
                  <a:sym typeface="Symbol" panose="05050102010706020507" pitchFamily="18" charset="2"/>
                </a:rPr>
                <a:t></a:t>
              </a:r>
              <a:r>
                <a:rPr lang="es-ES_tradnl" altLang="en-US" sz="1600"/>
                <a:t>V</a:t>
              </a:r>
              <a:r>
                <a:rPr lang="es-ES_tradnl" altLang="en-US" sz="1600" baseline="-25000"/>
                <a:t>T</a:t>
              </a:r>
              <a:r>
                <a:rPr lang="es-ES_tradnl" altLang="en-US" sz="1600"/>
                <a:t>=-Q/C</a:t>
              </a:r>
              <a:r>
                <a:rPr lang="es-ES_tradnl" altLang="en-US" sz="1600" baseline="-25000"/>
                <a:t>FC</a:t>
              </a:r>
              <a:endParaRPr lang="es-ES" altLang="en-US" sz="1600"/>
            </a:p>
          </p:txBody>
        </p:sp>
        <p:sp>
          <p:nvSpPr>
            <p:cNvPr id="55" name="AutoShape 16"/>
            <p:cNvSpPr>
              <a:spLocks/>
            </p:cNvSpPr>
            <p:nvPr/>
          </p:nvSpPr>
          <p:spPr bwMode="auto">
            <a:xfrm>
              <a:off x="6516687" y="2436812"/>
              <a:ext cx="2095501" cy="1760538"/>
            </a:xfrm>
            <a:prstGeom prst="accentBorderCallout2">
              <a:avLst>
                <a:gd name="adj1" fmla="val 8898"/>
                <a:gd name="adj2" fmla="val -3634"/>
                <a:gd name="adj3" fmla="val 8898"/>
                <a:gd name="adj4" fmla="val -29546"/>
                <a:gd name="adj5" fmla="val 60815"/>
                <a:gd name="adj6" fmla="val -56741"/>
              </a:avLst>
            </a:prstGeom>
            <a:solidFill>
              <a:schemeClr val="accent1"/>
            </a:solidFill>
            <a:ln w="12700">
              <a:solidFill>
                <a:srgbClr val="FF800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800" b="1" dirty="0">
                  <a:solidFill>
                    <a:srgbClr val="FF8001"/>
                  </a:solidFill>
                </a:rPr>
                <a:t>Característica de transferencia con la puerta flotante cargada</a:t>
              </a:r>
              <a:endParaRPr lang="es-ES" altLang="en-US" sz="1800" b="1" dirty="0">
                <a:solidFill>
                  <a:srgbClr val="FF8001"/>
                </a:solidFill>
              </a:endParaRPr>
            </a:p>
          </p:txBody>
        </p:sp>
        <p:sp>
          <p:nvSpPr>
            <p:cNvPr id="56" name="AutoShape 17"/>
            <p:cNvSpPr>
              <a:spLocks/>
            </p:cNvSpPr>
            <p:nvPr/>
          </p:nvSpPr>
          <p:spPr bwMode="auto">
            <a:xfrm>
              <a:off x="566738" y="1784350"/>
              <a:ext cx="1973262" cy="2855913"/>
            </a:xfrm>
            <a:prstGeom prst="accentBorderCallout2">
              <a:avLst>
                <a:gd name="adj1" fmla="val 9449"/>
                <a:gd name="adj2" fmla="val 103861"/>
                <a:gd name="adj3" fmla="val 9449"/>
                <a:gd name="adj4" fmla="val 139903"/>
                <a:gd name="adj5" fmla="val 62594"/>
                <a:gd name="adj6" fmla="val 179775"/>
              </a:avLst>
            </a:prstGeom>
            <a:solidFill>
              <a:schemeClr val="accent1"/>
            </a:solidFill>
            <a:ln w="12700">
              <a:solidFill>
                <a:srgbClr val="FF800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800" b="1">
                  <a:solidFill>
                    <a:srgbClr val="FF8001"/>
                  </a:solidFill>
                </a:rPr>
                <a:t>Característica de transferencia con la puerta flotante descargada</a:t>
              </a:r>
              <a:endParaRPr lang="es-ES" altLang="en-US" sz="1800" b="1">
                <a:solidFill>
                  <a:srgbClr val="FF800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5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38200" y="617621"/>
            <a:ext cx="794308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eaLnBrk="0" fontAlgn="base" hangingPunct="0">
              <a:spcAft>
                <a:spcPct val="0"/>
              </a:spcAft>
            </a:pPr>
            <a:r>
              <a:rPr lang="en-US" sz="1600" b="1" dirty="0" err="1">
                <a:solidFill>
                  <a:srgbClr val="990000"/>
                </a:solidFill>
              </a:rPr>
              <a:t>Elementos</a:t>
            </a:r>
            <a:r>
              <a:rPr lang="en-US" sz="1600" b="1" dirty="0">
                <a:solidFill>
                  <a:srgbClr val="990000"/>
                </a:solidFill>
              </a:rPr>
              <a:t> de </a:t>
            </a:r>
            <a:r>
              <a:rPr lang="en-US" sz="1600" b="1" dirty="0" err="1">
                <a:solidFill>
                  <a:srgbClr val="990000"/>
                </a:solidFill>
              </a:rPr>
              <a:t>una</a:t>
            </a:r>
            <a:r>
              <a:rPr lang="en-US" sz="1600" b="1" dirty="0">
                <a:solidFill>
                  <a:srgbClr val="990000"/>
                </a:solidFill>
              </a:rPr>
              <a:t> FPGA-EEPROM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769620" y="1752600"/>
            <a:ext cx="8080248" cy="394459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Se </a:t>
            </a:r>
            <a:r>
              <a:rPr lang="en-US" sz="2400" dirty="0" err="1" smtClean="0"/>
              <a:t>basan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transistors EEPROM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mecanismo</a:t>
            </a:r>
            <a:r>
              <a:rPr lang="en-US" sz="2400" dirty="0" smtClean="0"/>
              <a:t> de </a:t>
            </a:r>
            <a:r>
              <a:rPr lang="en-US" sz="2400" dirty="0" err="1" smtClean="0"/>
              <a:t>configuración</a:t>
            </a:r>
            <a:endParaRPr lang="en-US" sz="2400" dirty="0" smtClean="0"/>
          </a:p>
          <a:p>
            <a:r>
              <a:rPr lang="en-US" sz="2400" dirty="0" err="1" smtClean="0"/>
              <a:t>Densidad</a:t>
            </a:r>
            <a:r>
              <a:rPr lang="en-US" sz="2400" dirty="0" smtClean="0"/>
              <a:t> media de </a:t>
            </a:r>
            <a:r>
              <a:rPr lang="en-US" sz="2400" dirty="0" err="1" smtClean="0"/>
              <a:t>puntos</a:t>
            </a:r>
            <a:r>
              <a:rPr lang="en-US" sz="2400" dirty="0" smtClean="0"/>
              <a:t> de </a:t>
            </a:r>
            <a:r>
              <a:rPr lang="en-US" sz="2400" dirty="0" err="1" smtClean="0"/>
              <a:t>programación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bloques</a:t>
            </a:r>
            <a:r>
              <a:rPr lang="en-US" sz="2400" dirty="0" smtClean="0"/>
              <a:t> </a:t>
            </a:r>
            <a:r>
              <a:rPr lang="en-US" sz="2400" dirty="0" err="1" smtClean="0"/>
              <a:t>estrcturados</a:t>
            </a:r>
            <a:endParaRPr lang="en-US" sz="2400" dirty="0" smtClean="0"/>
          </a:p>
          <a:p>
            <a:r>
              <a:rPr lang="en-US" sz="2400" dirty="0" err="1" smtClean="0"/>
              <a:t>Estructura</a:t>
            </a:r>
            <a:r>
              <a:rPr lang="en-US" sz="2400" dirty="0" smtClean="0"/>
              <a:t> </a:t>
            </a:r>
            <a:r>
              <a:rPr lang="en-US" sz="2400" dirty="0" err="1" smtClean="0"/>
              <a:t>lógica</a:t>
            </a:r>
            <a:r>
              <a:rPr lang="en-US" sz="2400" dirty="0" smtClean="0"/>
              <a:t> </a:t>
            </a:r>
            <a:r>
              <a:rPr lang="en-US" sz="2400" dirty="0" err="1" smtClean="0"/>
              <a:t>orientada</a:t>
            </a:r>
            <a:r>
              <a:rPr lang="en-US" sz="2400" dirty="0" smtClean="0"/>
              <a:t> a </a:t>
            </a:r>
            <a:r>
              <a:rPr lang="en-US" sz="2400" dirty="0" err="1" smtClean="0"/>
              <a:t>suma</a:t>
            </a:r>
            <a:r>
              <a:rPr lang="en-US" sz="2400" dirty="0" smtClean="0"/>
              <a:t> de </a:t>
            </a:r>
            <a:r>
              <a:rPr lang="en-US" sz="2400" dirty="0" err="1" smtClean="0"/>
              <a:t>minitérminos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La </a:t>
            </a:r>
            <a:r>
              <a:rPr lang="en-US" sz="2400" dirty="0" err="1" smtClean="0"/>
              <a:t>arquitectura</a:t>
            </a:r>
            <a:r>
              <a:rPr lang="en-US" sz="2400" dirty="0" smtClean="0"/>
              <a:t> se </a:t>
            </a:r>
            <a:r>
              <a:rPr lang="en-US" sz="2400" dirty="0" err="1" smtClean="0"/>
              <a:t>basa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PIA (Programmable Interconnect Array)</a:t>
            </a:r>
          </a:p>
          <a:p>
            <a:r>
              <a:rPr lang="en-US" sz="2400" dirty="0" smtClean="0"/>
              <a:t>Hay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distribución</a:t>
            </a:r>
            <a:r>
              <a:rPr lang="en-US" sz="2400" dirty="0" smtClean="0"/>
              <a:t> </a:t>
            </a:r>
            <a:r>
              <a:rPr lang="en-US" sz="2400" dirty="0" err="1" smtClean="0"/>
              <a:t>jerárquica</a:t>
            </a:r>
            <a:r>
              <a:rPr lang="en-US" sz="2400" dirty="0" smtClean="0"/>
              <a:t> de </a:t>
            </a:r>
            <a:r>
              <a:rPr lang="en-US" sz="2400" dirty="0" err="1" smtClean="0"/>
              <a:t>los</a:t>
            </a:r>
            <a:r>
              <a:rPr lang="en-US" sz="2400" dirty="0" smtClean="0"/>
              <a:t> </a:t>
            </a:r>
            <a:r>
              <a:rPr lang="en-US" sz="2400" dirty="0" err="1" smtClean="0"/>
              <a:t>bloques</a:t>
            </a:r>
            <a:r>
              <a:rPr lang="en-US" sz="2400" dirty="0" smtClean="0"/>
              <a:t> lo que se </a:t>
            </a:r>
            <a:r>
              <a:rPr lang="en-US" sz="2400" dirty="0" err="1" smtClean="0"/>
              <a:t>acerca</a:t>
            </a:r>
            <a:r>
              <a:rPr lang="en-US" sz="2400" dirty="0" smtClean="0"/>
              <a:t> </a:t>
            </a:r>
            <a:r>
              <a:rPr lang="en-US" sz="2400" dirty="0" err="1" smtClean="0"/>
              <a:t>más</a:t>
            </a:r>
            <a:r>
              <a:rPr lang="en-US" sz="2400" dirty="0" smtClean="0"/>
              <a:t> al </a:t>
            </a:r>
            <a:r>
              <a:rPr lang="en-US" sz="2400" dirty="0" err="1" smtClean="0"/>
              <a:t>modo</a:t>
            </a:r>
            <a:r>
              <a:rPr lang="en-US" sz="2400" dirty="0" smtClean="0"/>
              <a:t> natural de </a:t>
            </a:r>
            <a:r>
              <a:rPr lang="en-US" sz="2400" dirty="0" err="1" smtClean="0"/>
              <a:t>proceder</a:t>
            </a:r>
            <a:r>
              <a:rPr lang="en-US" sz="2400" dirty="0" smtClean="0"/>
              <a:t> del </a:t>
            </a:r>
            <a:r>
              <a:rPr lang="en-US" sz="2400" dirty="0" err="1" smtClean="0"/>
              <a:t>diseñador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51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s-ES" sz="3000" dirty="0" smtClean="0"/>
              <a:t>Motivación</a:t>
            </a:r>
          </a:p>
          <a:p>
            <a:pPr marL="82296" indent="0">
              <a:buNone/>
            </a:pPr>
            <a:r>
              <a:rPr lang="es-ES" sz="3000" dirty="0" smtClean="0"/>
              <a:t>Concepto de FPGA</a:t>
            </a:r>
          </a:p>
          <a:p>
            <a:pPr marL="870966" lvl="1" indent="-514350">
              <a:buFont typeface="+mj-lt"/>
              <a:buAutoNum type="arabicPeriod"/>
            </a:pPr>
            <a:r>
              <a:rPr lang="es-ES" dirty="0" smtClean="0"/>
              <a:t>Comparación con microprocesadores</a:t>
            </a:r>
          </a:p>
          <a:p>
            <a:pPr marL="870966" lvl="1" indent="-514350">
              <a:buFont typeface="+mj-lt"/>
              <a:buAutoNum type="arabicPeriod"/>
            </a:pPr>
            <a:r>
              <a:rPr lang="es-ES" dirty="0" smtClean="0"/>
              <a:t>Tecnologías de programación de FPGAs</a:t>
            </a:r>
          </a:p>
          <a:p>
            <a:pPr marL="82296" indent="0">
              <a:buNone/>
            </a:pPr>
            <a:r>
              <a:rPr lang="es-ES" sz="3500" dirty="0" smtClean="0"/>
              <a:t>Fabricantes de FPGAs</a:t>
            </a:r>
          </a:p>
          <a:p>
            <a:pPr marL="870966" lvl="1" indent="-514350">
              <a:buFont typeface="+mj-lt"/>
              <a:buAutoNum type="arabicPeriod"/>
            </a:pPr>
            <a:r>
              <a:rPr lang="es-ES" dirty="0" smtClean="0"/>
              <a:t>FPGA-SRAM de Xilinx</a:t>
            </a:r>
          </a:p>
          <a:p>
            <a:pPr marL="870966" lvl="1" indent="-514350">
              <a:buFont typeface="+mj-lt"/>
              <a:buAutoNum type="arabicPeriod"/>
            </a:pPr>
            <a:r>
              <a:rPr lang="es-ES" dirty="0" smtClean="0"/>
              <a:t>FPGA-</a:t>
            </a:r>
            <a:r>
              <a:rPr lang="es-ES" dirty="0" err="1" smtClean="0"/>
              <a:t>Antifuse</a:t>
            </a:r>
            <a:r>
              <a:rPr lang="es-ES" dirty="0" smtClean="0"/>
              <a:t> de </a:t>
            </a:r>
            <a:r>
              <a:rPr lang="es-ES" dirty="0" err="1" smtClean="0"/>
              <a:t>Microsemi</a:t>
            </a:r>
            <a:endParaRPr lang="es-ES" dirty="0" smtClean="0"/>
          </a:p>
          <a:p>
            <a:pPr marL="870966" lvl="1" indent="-514350">
              <a:buFont typeface="+mj-lt"/>
              <a:buAutoNum type="arabicPeriod"/>
            </a:pPr>
            <a:r>
              <a:rPr lang="es-ES" dirty="0" smtClean="0"/>
              <a:t>FPGA-EEPROM </a:t>
            </a:r>
            <a:r>
              <a:rPr lang="es-ES" dirty="0"/>
              <a:t>de </a:t>
            </a:r>
            <a:r>
              <a:rPr lang="es-ES" dirty="0" smtClean="0"/>
              <a:t>Altera</a:t>
            </a:r>
          </a:p>
          <a:p>
            <a:pPr marL="870966" lvl="1" indent="-514350">
              <a:buFont typeface="+mj-lt"/>
              <a:buAutoNum type="arabicPeriod"/>
            </a:pPr>
            <a:r>
              <a:rPr lang="es-ES" dirty="0" smtClean="0"/>
              <a:t>Mercado actual de las FPGAs</a:t>
            </a:r>
          </a:p>
          <a:p>
            <a:pPr marL="82296" indent="0">
              <a:buNone/>
            </a:pPr>
            <a:r>
              <a:rPr lang="es-ES" sz="3300" dirty="0" smtClean="0"/>
              <a:t>Flujo de diseño de FPGAs</a:t>
            </a:r>
            <a:endParaRPr lang="es-ES" sz="5200" dirty="0"/>
          </a:p>
          <a:p>
            <a:pPr marL="870966" lvl="1" indent="-514350">
              <a:buFont typeface="+mj-lt"/>
              <a:buAutoNum type="arabicPeriod"/>
            </a:pPr>
            <a:r>
              <a:rPr lang="es-ES" dirty="0" smtClean="0"/>
              <a:t>Flujo de diseño</a:t>
            </a:r>
          </a:p>
          <a:p>
            <a:pPr marL="870966" lvl="1" indent="-514350">
              <a:buFont typeface="+mj-lt"/>
              <a:buAutoNum type="arabicPeriod"/>
            </a:pPr>
            <a:r>
              <a:rPr lang="es-ES" dirty="0" smtClean="0"/>
              <a:t>Flujo específico</a:t>
            </a:r>
          </a:p>
          <a:p>
            <a:pPr marL="870966" lvl="1" indent="-514350">
              <a:buFont typeface="+mj-lt"/>
              <a:buAutoNum type="arabicPeriod"/>
            </a:pPr>
            <a:r>
              <a:rPr lang="es-ES" dirty="0" smtClean="0"/>
              <a:t>Sistemas empotrados</a:t>
            </a:r>
          </a:p>
          <a:p>
            <a:pPr marL="82296" indent="0">
              <a:buNone/>
            </a:pPr>
            <a:r>
              <a:rPr lang="es-ES" sz="3300" dirty="0" smtClean="0"/>
              <a:t>FPGAs-SRAM en aplicaciones de espacio</a:t>
            </a:r>
          </a:p>
          <a:p>
            <a:pPr marL="596646" indent="-514350">
              <a:buFont typeface="+mj-lt"/>
              <a:buAutoNum type="arabicPeriod"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3364" y="482586"/>
            <a:ext cx="749808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3.3 Mercado actual de las FPGAS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1011451" y="990600"/>
            <a:ext cx="79135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Dispositivos</a:t>
            </a:r>
            <a:r>
              <a:rPr lang="en-US" dirty="0" smtClean="0"/>
              <a:t> </a:t>
            </a:r>
            <a:r>
              <a:rPr lang="en-US" dirty="0" err="1" smtClean="0"/>
              <a:t>programables</a:t>
            </a:r>
            <a:r>
              <a:rPr lang="en-US" dirty="0" smtClean="0"/>
              <a:t> </a:t>
            </a:r>
            <a:r>
              <a:rPr lang="en-US" dirty="0" err="1" smtClean="0"/>
              <a:t>concebidos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un Sistema </a:t>
            </a:r>
            <a:r>
              <a:rPr lang="en-US" dirty="0" err="1" smtClean="0"/>
              <a:t>eletrónico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además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lógica</a:t>
            </a:r>
            <a:r>
              <a:rPr lang="en-US" dirty="0" smtClean="0"/>
              <a:t> configurable se </a:t>
            </a:r>
            <a:r>
              <a:rPr lang="en-US" dirty="0" err="1" smtClean="0"/>
              <a:t>integran</a:t>
            </a:r>
            <a:r>
              <a:rPr lang="en-US" dirty="0" smtClean="0"/>
              <a:t> </a:t>
            </a:r>
            <a:r>
              <a:rPr lang="en-US" dirty="0" err="1" smtClean="0"/>
              <a:t>bloques</a:t>
            </a:r>
            <a:r>
              <a:rPr lang="en-US" dirty="0" smtClean="0"/>
              <a:t> </a:t>
            </a:r>
            <a:r>
              <a:rPr lang="en-US" dirty="0" err="1" smtClean="0"/>
              <a:t>funcionales</a:t>
            </a:r>
            <a:r>
              <a:rPr lang="en-US" dirty="0" smtClean="0"/>
              <a:t>, tales </a:t>
            </a:r>
            <a:r>
              <a:rPr lang="en-US" dirty="0" err="1" smtClean="0"/>
              <a:t>como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Ethernet Core. </a:t>
            </a:r>
            <a:r>
              <a:rPr lang="en-US" dirty="0" err="1"/>
              <a:t>C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r>
              <a:rPr lang="en-US" dirty="0" smtClean="0"/>
              <a:t> de un </a:t>
            </a:r>
            <a:r>
              <a:rPr lang="en-US" dirty="0" err="1" smtClean="0"/>
              <a:t>estándar</a:t>
            </a:r>
            <a:r>
              <a:rPr lang="en-US" dirty="0" smtClean="0"/>
              <a:t> de </a:t>
            </a:r>
            <a:r>
              <a:rPr lang="en-US" dirty="0" err="1" smtClean="0"/>
              <a:t>comunicaciones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Block RAMs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bloques</a:t>
            </a:r>
            <a:r>
              <a:rPr lang="en-US" dirty="0" smtClean="0"/>
              <a:t> de 18Kb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Rocket IOs o </a:t>
            </a:r>
            <a:r>
              <a:rPr lang="en-US" dirty="0" err="1" smtClean="0"/>
              <a:t>conexiones</a:t>
            </a:r>
            <a:r>
              <a:rPr lang="en-US" dirty="0" smtClean="0"/>
              <a:t> entre FPGAs de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 smtClean="0"/>
              <a:t>velocidad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DSPs para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operaciones</a:t>
            </a:r>
            <a:r>
              <a:rPr lang="en-US" dirty="0" smtClean="0"/>
              <a:t> de </a:t>
            </a:r>
            <a:r>
              <a:rPr lang="en-US" dirty="0" err="1" smtClean="0"/>
              <a:t>multiplicación</a:t>
            </a:r>
            <a:r>
              <a:rPr lang="en-US" dirty="0" smtClean="0"/>
              <a:t> y </a:t>
            </a:r>
            <a:r>
              <a:rPr lang="en-US" dirty="0" err="1" smtClean="0"/>
              <a:t>acumulación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PLLs-DCM para </a:t>
            </a:r>
            <a:r>
              <a:rPr lang="en-US" dirty="0" err="1" smtClean="0"/>
              <a:t>manejar</a:t>
            </a:r>
            <a:r>
              <a:rPr lang="en-US" dirty="0" smtClean="0"/>
              <a:t> </a:t>
            </a:r>
            <a:r>
              <a:rPr lang="en-US" dirty="0" err="1" smtClean="0"/>
              <a:t>relojes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JTAG Para </a:t>
            </a:r>
            <a:r>
              <a:rPr lang="en-US" dirty="0" err="1" smtClean="0"/>
              <a:t>configurar</a:t>
            </a:r>
            <a:r>
              <a:rPr lang="en-US" dirty="0" smtClean="0"/>
              <a:t>, </a:t>
            </a:r>
            <a:r>
              <a:rPr lang="en-US" dirty="0" err="1" smtClean="0"/>
              <a:t>además</a:t>
            </a:r>
            <a:r>
              <a:rPr lang="en-US" dirty="0" smtClean="0"/>
              <a:t> de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puertos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Microprocesadores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Gran </a:t>
            </a:r>
            <a:r>
              <a:rPr lang="en-US" dirty="0" err="1" smtClean="0"/>
              <a:t>capacidad</a:t>
            </a:r>
            <a:r>
              <a:rPr lang="en-US" dirty="0" smtClean="0"/>
              <a:t> y </a:t>
            </a:r>
            <a:r>
              <a:rPr lang="en-US" dirty="0" err="1" smtClean="0"/>
              <a:t>cantidad</a:t>
            </a:r>
            <a:r>
              <a:rPr lang="en-US" dirty="0" smtClean="0"/>
              <a:t> de IOs, con </a:t>
            </a:r>
            <a:r>
              <a:rPr lang="en-US" dirty="0" err="1" smtClean="0"/>
              <a:t>encapsulados</a:t>
            </a:r>
            <a:r>
              <a:rPr lang="en-US" dirty="0" smtClean="0"/>
              <a:t> </a:t>
            </a:r>
            <a:r>
              <a:rPr lang="en-US" dirty="0" err="1" smtClean="0"/>
              <a:t>complejos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1066800" y="4191000"/>
            <a:ext cx="69912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fabricantes</a:t>
            </a:r>
            <a:r>
              <a:rPr lang="en-US" dirty="0" smtClean="0"/>
              <a:t> </a:t>
            </a:r>
            <a:r>
              <a:rPr lang="en-US" dirty="0" err="1" smtClean="0"/>
              <a:t>ofrecen</a:t>
            </a:r>
            <a:r>
              <a:rPr lang="en-US" dirty="0" smtClean="0"/>
              <a:t> FPGAs </a:t>
            </a:r>
            <a:r>
              <a:rPr lang="en-US" dirty="0" err="1" smtClean="0"/>
              <a:t>en</a:t>
            </a:r>
            <a:r>
              <a:rPr lang="en-US" dirty="0" smtClean="0"/>
              <a:t> al </a:t>
            </a:r>
            <a:r>
              <a:rPr lang="en-US" dirty="0" err="1" smtClean="0"/>
              <a:t>menos</a:t>
            </a:r>
            <a:r>
              <a:rPr lang="en-US" dirty="0" smtClean="0"/>
              <a:t> dos </a:t>
            </a:r>
            <a:r>
              <a:rPr lang="en-US" dirty="0" err="1" smtClean="0"/>
              <a:t>tecnologías</a:t>
            </a:r>
            <a:r>
              <a:rPr lang="en-US" dirty="0" smtClean="0"/>
              <a:t> </a:t>
            </a:r>
            <a:r>
              <a:rPr lang="en-US" dirty="0" err="1" smtClean="0"/>
              <a:t>asi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Xilinx </a:t>
            </a:r>
            <a:r>
              <a:rPr lang="en-US" dirty="0" err="1" smtClean="0"/>
              <a:t>ofrece</a:t>
            </a:r>
            <a:r>
              <a:rPr lang="en-US" dirty="0" smtClean="0"/>
              <a:t> </a:t>
            </a:r>
            <a:r>
              <a:rPr lang="en-US" dirty="0" err="1" smtClean="0"/>
              <a:t>principalmente</a:t>
            </a:r>
            <a:r>
              <a:rPr lang="en-US" dirty="0" smtClean="0"/>
              <a:t> FPGAs-SRAM,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CPLD-Flash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Altera </a:t>
            </a:r>
            <a:r>
              <a:rPr lang="en-US" dirty="0" err="1"/>
              <a:t>ofrece</a:t>
            </a:r>
            <a:r>
              <a:rPr lang="en-US" dirty="0"/>
              <a:t> </a:t>
            </a:r>
            <a:r>
              <a:rPr lang="en-US" dirty="0" smtClean="0"/>
              <a:t>FPGAs-SRAM</a:t>
            </a:r>
            <a:r>
              <a:rPr lang="en-US" dirty="0"/>
              <a:t>, </a:t>
            </a:r>
            <a:r>
              <a:rPr lang="en-US" dirty="0" smtClean="0"/>
              <a:t>y FPGAs-Flash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Microsemi</a:t>
            </a:r>
            <a:r>
              <a:rPr lang="en-US" dirty="0" smtClean="0"/>
              <a:t> </a:t>
            </a:r>
            <a:r>
              <a:rPr lang="en-US" dirty="0" err="1" smtClean="0"/>
              <a:t>ofrece</a:t>
            </a:r>
            <a:r>
              <a:rPr lang="en-US" dirty="0" smtClean="0"/>
              <a:t> </a:t>
            </a:r>
            <a:r>
              <a:rPr lang="en-US" dirty="0" err="1" smtClean="0"/>
              <a:t>Antifusible</a:t>
            </a:r>
            <a:r>
              <a:rPr lang="en-US" dirty="0" smtClean="0"/>
              <a:t> y </a:t>
            </a:r>
            <a:r>
              <a:rPr lang="en-US" dirty="0"/>
              <a:t>FPGAs-Flash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Nanoxplore</a:t>
            </a:r>
            <a:r>
              <a:rPr lang="en-US" dirty="0" smtClean="0"/>
              <a:t> </a:t>
            </a:r>
            <a:r>
              <a:rPr lang="en-US" dirty="0" err="1" smtClean="0"/>
              <a:t>ofrece</a:t>
            </a:r>
            <a:r>
              <a:rPr lang="en-US" dirty="0" smtClean="0"/>
              <a:t> FPGAs-SRAM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14325"/>
            <a:ext cx="7498080" cy="1014896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Nombre</a:t>
            </a:r>
            <a:r>
              <a:rPr lang="en-US" sz="2000" dirty="0" smtClean="0"/>
              <a:t> </a:t>
            </a:r>
            <a:r>
              <a:rPr lang="en-US" sz="2000" dirty="0" err="1" smtClean="0"/>
              <a:t>comercial</a:t>
            </a:r>
            <a:r>
              <a:rPr lang="en-US" sz="2000" dirty="0" smtClean="0"/>
              <a:t> </a:t>
            </a:r>
            <a:r>
              <a:rPr lang="en-US" sz="2000" dirty="0" err="1" smtClean="0"/>
              <a:t>según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fabricante</a:t>
            </a:r>
            <a:endParaRPr lang="en-U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576592" y="1329221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</a:t>
            </a:r>
            <a:endParaRPr lang="en-U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920" y="1236314"/>
            <a:ext cx="4663417" cy="246575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920" y="3867048"/>
            <a:ext cx="4516272" cy="243618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588624" y="3962400"/>
            <a:ext cx="9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aerospacePyramid_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94" y="2590800"/>
            <a:ext cx="3790619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096000" cy="475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27881" y="4751666"/>
            <a:ext cx="44402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n-US" sz="2400" dirty="0">
                <a:latin typeface="Times New Roman" panose="02020603050405020304" pitchFamily="18" charset="0"/>
              </a:rPr>
              <a:t>Rad </a:t>
            </a:r>
            <a:r>
              <a:rPr lang="es-ES" altLang="en-US" sz="2400" dirty="0" err="1">
                <a:latin typeface="Times New Roman" panose="02020603050405020304" pitchFamily="18" charset="0"/>
              </a:rPr>
              <a:t>Hard</a:t>
            </a:r>
            <a:r>
              <a:rPr lang="es-ES" altLang="en-US" sz="2400" dirty="0">
                <a:latin typeface="Times New Roman" panose="02020603050405020304" pitchFamily="18" charset="0"/>
              </a:rPr>
              <a:t>: RTAX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n-US" sz="2400" dirty="0">
                <a:latin typeface="Times New Roman" panose="02020603050405020304" pitchFamily="18" charset="0"/>
              </a:rPr>
              <a:t>Rad Tol: RTSX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n-US" sz="2400" dirty="0" err="1">
                <a:latin typeface="Times New Roman" panose="02020603050405020304" pitchFamily="18" charset="0"/>
              </a:rPr>
              <a:t>Military</a:t>
            </a:r>
            <a:r>
              <a:rPr lang="es-ES" altLang="en-US" sz="2400" dirty="0">
                <a:latin typeface="Times New Roman" panose="02020603050405020304" pitchFamily="18" charset="0"/>
              </a:rPr>
              <a:t>/</a:t>
            </a:r>
            <a:r>
              <a:rPr lang="es-ES" altLang="en-US" sz="2400" dirty="0" err="1">
                <a:latin typeface="Times New Roman" panose="02020603050405020304" pitchFamily="18" charset="0"/>
              </a:rPr>
              <a:t>Aerospace</a:t>
            </a:r>
            <a:r>
              <a:rPr lang="es-ES" altLang="en-US" sz="2400" dirty="0">
                <a:latin typeface="Times New Roman" panose="02020603050405020304" pitchFamily="18" charset="0"/>
              </a:rPr>
              <a:t>: </a:t>
            </a:r>
            <a:r>
              <a:rPr lang="es-ES" altLang="en-US" sz="2400" dirty="0" smtClean="0">
                <a:latin typeface="Times New Roman" panose="02020603050405020304" pitchFamily="18" charset="0"/>
              </a:rPr>
              <a:t>ProASIC3</a:t>
            </a:r>
            <a:endParaRPr lang="es-ES" altLang="en-US" sz="2400" u="sng" baseline="46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967" y="830464"/>
            <a:ext cx="7498080" cy="610357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4. </a:t>
            </a:r>
            <a:r>
              <a:rPr lang="en-US" dirty="0" err="1" smtClean="0"/>
              <a:t>Flujo</a:t>
            </a:r>
            <a:r>
              <a:rPr lang="en-US" dirty="0" smtClean="0"/>
              <a:t> de </a:t>
            </a:r>
            <a:r>
              <a:rPr lang="en-US" dirty="0" err="1" smtClean="0"/>
              <a:t>Diseño</a:t>
            </a:r>
            <a:r>
              <a:rPr lang="en-US" dirty="0" smtClean="0"/>
              <a:t> de FPGAs</a:t>
            </a:r>
            <a:br>
              <a:rPr lang="en-US" dirty="0" smtClean="0"/>
            </a:br>
            <a:r>
              <a:rPr lang="en-US" dirty="0" smtClean="0"/>
              <a:t>4.1 Entrada de </a:t>
            </a:r>
            <a:r>
              <a:rPr lang="en-US" dirty="0" err="1" smtClean="0"/>
              <a:t>diseño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4876800" y="1447800"/>
            <a:ext cx="1905000" cy="6858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ENTRADA DE DISEÑO</a:t>
            </a:r>
            <a:endParaRPr lang="en-US" sz="1400" dirty="0"/>
          </a:p>
        </p:txBody>
      </p:sp>
      <p:sp>
        <p:nvSpPr>
          <p:cNvPr id="8" name="Rectángulo 7"/>
          <p:cNvSpPr/>
          <p:nvPr/>
        </p:nvSpPr>
        <p:spPr>
          <a:xfrm>
            <a:off x="7180807" y="1447800"/>
            <a:ext cx="1905000" cy="6858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SIMULACIÓN</a:t>
            </a:r>
          </a:p>
          <a:p>
            <a:pPr algn="ctr"/>
            <a:r>
              <a:rPr lang="en-US" sz="1400" dirty="0" smtClean="0"/>
              <a:t>FUNCIONAL</a:t>
            </a:r>
            <a:endParaRPr lang="en-US" sz="1400" dirty="0"/>
          </a:p>
        </p:txBody>
      </p:sp>
      <p:sp>
        <p:nvSpPr>
          <p:cNvPr id="9" name="Rectángulo 8"/>
          <p:cNvSpPr/>
          <p:nvPr/>
        </p:nvSpPr>
        <p:spPr>
          <a:xfrm>
            <a:off x="4876800" y="2600516"/>
            <a:ext cx="1905000" cy="68580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SÍNTESIS</a:t>
            </a:r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7168865" y="2583064"/>
            <a:ext cx="1905000" cy="6858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SIMULACIÓN</a:t>
            </a:r>
          </a:p>
          <a:p>
            <a:pPr algn="ctr"/>
            <a:r>
              <a:rPr lang="en-US" sz="1400" dirty="0" smtClean="0"/>
              <a:t>PRIMITIVA</a:t>
            </a:r>
            <a:endParaRPr lang="en-US" sz="1400" dirty="0"/>
          </a:p>
        </p:txBody>
      </p:sp>
      <p:sp>
        <p:nvSpPr>
          <p:cNvPr id="11" name="Flecha abajo 10"/>
          <p:cNvSpPr/>
          <p:nvPr/>
        </p:nvSpPr>
        <p:spPr>
          <a:xfrm>
            <a:off x="5586984" y="2083690"/>
            <a:ext cx="484632" cy="499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echa abajo 11"/>
          <p:cNvSpPr/>
          <p:nvPr/>
        </p:nvSpPr>
        <p:spPr>
          <a:xfrm>
            <a:off x="5586984" y="3286316"/>
            <a:ext cx="484632" cy="499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echa abajo 12"/>
          <p:cNvSpPr/>
          <p:nvPr/>
        </p:nvSpPr>
        <p:spPr>
          <a:xfrm rot="8289738">
            <a:off x="7107952" y="2928414"/>
            <a:ext cx="484632" cy="1668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ector recto 14"/>
          <p:cNvCxnSpPr/>
          <p:nvPr/>
        </p:nvCxnSpPr>
        <p:spPr>
          <a:xfrm>
            <a:off x="4038600" y="1697035"/>
            <a:ext cx="0" cy="4608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4038600" y="16764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1066800" y="1790700"/>
            <a:ext cx="314220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Basado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esquemáticos</a:t>
            </a:r>
            <a:endParaRPr lang="en-US" dirty="0" smtClean="0"/>
          </a:p>
          <a:p>
            <a:r>
              <a:rPr lang="en-US" dirty="0" smtClean="0"/>
              <a:t>  Editor </a:t>
            </a:r>
            <a:r>
              <a:rPr lang="en-US" dirty="0" err="1" smtClean="0"/>
              <a:t>gráfico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Metodologías</a:t>
            </a:r>
            <a:r>
              <a:rPr lang="en-US" dirty="0" smtClean="0"/>
              <a:t> no </a:t>
            </a:r>
            <a:r>
              <a:rPr lang="en-US" dirty="0" err="1" smtClean="0"/>
              <a:t>normalizadas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Específico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fabricante</a:t>
            </a:r>
            <a:endParaRPr lang="en-US" dirty="0"/>
          </a:p>
          <a:p>
            <a:r>
              <a:rPr lang="en-US" dirty="0" err="1" smtClean="0"/>
              <a:t>Lenguajes</a:t>
            </a:r>
            <a:r>
              <a:rPr lang="en-US" dirty="0" smtClean="0"/>
              <a:t> de alto </a:t>
            </a:r>
            <a:r>
              <a:rPr lang="en-US" dirty="0" err="1" smtClean="0"/>
              <a:t>nivel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VHDL y Verilog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Normalizados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Alfanuméricos</a:t>
            </a:r>
            <a:endParaRPr lang="en-US" dirty="0"/>
          </a:p>
          <a:p>
            <a:r>
              <a:rPr lang="en-US" dirty="0" smtClean="0"/>
              <a:t>Test de </a:t>
            </a:r>
            <a:r>
              <a:rPr lang="en-US" dirty="0" err="1" smtClean="0"/>
              <a:t>Requisitos</a:t>
            </a:r>
            <a:endParaRPr lang="en-US" dirty="0" smtClean="0"/>
          </a:p>
          <a:p>
            <a:r>
              <a:rPr lang="en-US" dirty="0" smtClean="0"/>
              <a:t>  Test Bench</a:t>
            </a:r>
            <a:endParaRPr lang="en-US" dirty="0"/>
          </a:p>
          <a:p>
            <a:r>
              <a:rPr lang="en-US" dirty="0" err="1" smtClean="0"/>
              <a:t>Verificación</a:t>
            </a:r>
            <a:r>
              <a:rPr lang="en-US" dirty="0" smtClean="0"/>
              <a:t> formal</a:t>
            </a:r>
          </a:p>
          <a:p>
            <a:r>
              <a:rPr lang="en-US" dirty="0" smtClean="0"/>
              <a:t>  Formality</a:t>
            </a:r>
            <a:endParaRPr lang="en-US" dirty="0"/>
          </a:p>
          <a:p>
            <a:r>
              <a:rPr lang="en-US" dirty="0" err="1" smtClean="0"/>
              <a:t>Código</a:t>
            </a:r>
            <a:r>
              <a:rPr lang="en-US" dirty="0" smtClean="0"/>
              <a:t>  “</a:t>
            </a:r>
            <a:r>
              <a:rPr lang="en-US" dirty="0" err="1" smtClean="0"/>
              <a:t>muy</a:t>
            </a:r>
            <a:r>
              <a:rPr lang="en-US" dirty="0" smtClean="0"/>
              <a:t>” alto </a:t>
            </a:r>
            <a:r>
              <a:rPr lang="en-US" dirty="0" err="1" smtClean="0"/>
              <a:t>nivel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SystemC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Simulink (System Generator)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</a:p>
        </p:txBody>
      </p:sp>
      <p:sp>
        <p:nvSpPr>
          <p:cNvPr id="20" name="Flecha izquierda y derecha 19"/>
          <p:cNvSpPr/>
          <p:nvPr/>
        </p:nvSpPr>
        <p:spPr>
          <a:xfrm>
            <a:off x="6674236" y="1532830"/>
            <a:ext cx="614135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echa izquierda y derecha 20"/>
          <p:cNvSpPr/>
          <p:nvPr/>
        </p:nvSpPr>
        <p:spPr>
          <a:xfrm>
            <a:off x="6674236" y="2699202"/>
            <a:ext cx="614135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sco magnético 21"/>
          <p:cNvSpPr/>
          <p:nvPr/>
        </p:nvSpPr>
        <p:spPr>
          <a:xfrm>
            <a:off x="7543800" y="4114800"/>
            <a:ext cx="1527048" cy="1066800"/>
          </a:xfrm>
          <a:prstGeom prst="flowChartMagneticDisk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LIBRERÍA</a:t>
            </a:r>
          </a:p>
          <a:p>
            <a:pPr algn="ctr"/>
            <a:r>
              <a:rPr lang="en-US" dirty="0" smtClean="0"/>
              <a:t>PRIMITIVAS</a:t>
            </a:r>
            <a:endParaRPr lang="en-US" dirty="0"/>
          </a:p>
        </p:txBody>
      </p:sp>
      <p:sp>
        <p:nvSpPr>
          <p:cNvPr id="24" name="Flecha abajo 23"/>
          <p:cNvSpPr/>
          <p:nvPr/>
        </p:nvSpPr>
        <p:spPr>
          <a:xfrm rot="13069100">
            <a:off x="4123780" y="2860973"/>
            <a:ext cx="484632" cy="1668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arjeta 22"/>
          <p:cNvSpPr/>
          <p:nvPr/>
        </p:nvSpPr>
        <p:spPr>
          <a:xfrm>
            <a:off x="3224784" y="4114800"/>
            <a:ext cx="1525747" cy="804672"/>
          </a:xfrm>
          <a:prstGeom prst="flowChartPunchedCard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CONDICIONES DE CONTORNO</a:t>
            </a:r>
            <a:endParaRPr lang="en-US" sz="1400" dirty="0"/>
          </a:p>
        </p:txBody>
      </p:sp>
      <p:sp>
        <p:nvSpPr>
          <p:cNvPr id="25" name="Terminador 24"/>
          <p:cNvSpPr/>
          <p:nvPr/>
        </p:nvSpPr>
        <p:spPr>
          <a:xfrm>
            <a:off x="5184648" y="3785690"/>
            <a:ext cx="1292352" cy="450431"/>
          </a:xfrm>
          <a:prstGeom prst="flowChartTerminator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netlist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Flecha doblada 25"/>
          <p:cNvSpPr/>
          <p:nvPr/>
        </p:nvSpPr>
        <p:spPr>
          <a:xfrm>
            <a:off x="4313963" y="1767608"/>
            <a:ext cx="552208" cy="961113"/>
          </a:xfrm>
          <a:prstGeom prst="bentArrow">
            <a:avLst>
              <a:gd name="adj1" fmla="val 25000"/>
              <a:gd name="adj2" fmla="val 36264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850119" y="856842"/>
            <a:ext cx="7498080" cy="610357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Flujo</a:t>
            </a:r>
            <a:r>
              <a:rPr lang="en-US" dirty="0" smtClean="0"/>
              <a:t> de </a:t>
            </a:r>
            <a:r>
              <a:rPr lang="en-US" dirty="0" err="1" smtClean="0"/>
              <a:t>Diseño</a:t>
            </a:r>
            <a:r>
              <a:rPr lang="en-US" dirty="0" smtClean="0"/>
              <a:t> de FPGAs</a:t>
            </a:r>
            <a:br>
              <a:rPr lang="en-US" dirty="0" smtClean="0"/>
            </a:br>
            <a:r>
              <a:rPr lang="en-US" dirty="0" smtClean="0"/>
              <a:t>4.2 </a:t>
            </a:r>
            <a:r>
              <a:rPr lang="en-US" dirty="0" err="1" smtClean="0"/>
              <a:t>Flujo</a:t>
            </a:r>
            <a:r>
              <a:rPr lang="en-US" dirty="0" smtClean="0"/>
              <a:t> </a:t>
            </a:r>
            <a:r>
              <a:rPr lang="en-US" dirty="0" err="1" smtClean="0"/>
              <a:t>específico</a:t>
            </a:r>
            <a:endParaRPr lang="en-US" dirty="0"/>
          </a:p>
        </p:txBody>
      </p:sp>
      <p:sp>
        <p:nvSpPr>
          <p:cNvPr id="7" name="Terminador 6"/>
          <p:cNvSpPr/>
          <p:nvPr/>
        </p:nvSpPr>
        <p:spPr>
          <a:xfrm>
            <a:off x="5335524" y="152400"/>
            <a:ext cx="1292352" cy="450431"/>
          </a:xfrm>
          <a:prstGeom prst="flowChartTerminator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netlist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5105400" y="1102205"/>
            <a:ext cx="1752600" cy="60960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TRASLATE</a:t>
            </a:r>
            <a:endParaRPr lang="en-US" dirty="0"/>
          </a:p>
        </p:txBody>
      </p:sp>
      <p:sp>
        <p:nvSpPr>
          <p:cNvPr id="9" name="Flecha abajo 8"/>
          <p:cNvSpPr/>
          <p:nvPr/>
        </p:nvSpPr>
        <p:spPr>
          <a:xfrm>
            <a:off x="5739384" y="602831"/>
            <a:ext cx="484632" cy="499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redondeado 9"/>
          <p:cNvSpPr/>
          <p:nvPr/>
        </p:nvSpPr>
        <p:spPr>
          <a:xfrm>
            <a:off x="5105400" y="2221342"/>
            <a:ext cx="1752600" cy="60960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MAPPING</a:t>
            </a:r>
          </a:p>
        </p:txBody>
      </p:sp>
      <p:sp>
        <p:nvSpPr>
          <p:cNvPr id="11" name="Flecha abajo 10"/>
          <p:cNvSpPr/>
          <p:nvPr/>
        </p:nvSpPr>
        <p:spPr>
          <a:xfrm>
            <a:off x="5739384" y="1721968"/>
            <a:ext cx="484632" cy="499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redondeado 11"/>
          <p:cNvSpPr/>
          <p:nvPr/>
        </p:nvSpPr>
        <p:spPr>
          <a:xfrm>
            <a:off x="5105400" y="3340479"/>
            <a:ext cx="1752600" cy="60960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 &amp; ROUTE</a:t>
            </a:r>
          </a:p>
        </p:txBody>
      </p:sp>
      <p:sp>
        <p:nvSpPr>
          <p:cNvPr id="13" name="Flecha abajo 12"/>
          <p:cNvSpPr/>
          <p:nvPr/>
        </p:nvSpPr>
        <p:spPr>
          <a:xfrm>
            <a:off x="5739384" y="2841105"/>
            <a:ext cx="484632" cy="499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redondeado 13"/>
          <p:cNvSpPr/>
          <p:nvPr/>
        </p:nvSpPr>
        <p:spPr>
          <a:xfrm>
            <a:off x="5105400" y="4459616"/>
            <a:ext cx="17526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15" name="Flecha abajo 14"/>
          <p:cNvSpPr/>
          <p:nvPr/>
        </p:nvSpPr>
        <p:spPr>
          <a:xfrm>
            <a:off x="5739384" y="3960242"/>
            <a:ext cx="484632" cy="499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redondeado 15"/>
          <p:cNvSpPr/>
          <p:nvPr/>
        </p:nvSpPr>
        <p:spPr>
          <a:xfrm>
            <a:off x="5105400" y="5578753"/>
            <a:ext cx="1752600" cy="60960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CONFIGURE</a:t>
            </a:r>
          </a:p>
        </p:txBody>
      </p:sp>
      <p:sp>
        <p:nvSpPr>
          <p:cNvPr id="17" name="Flecha abajo 16"/>
          <p:cNvSpPr/>
          <p:nvPr/>
        </p:nvSpPr>
        <p:spPr>
          <a:xfrm>
            <a:off x="5739384" y="5079379"/>
            <a:ext cx="484632" cy="499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ángulo 17"/>
          <p:cNvSpPr/>
          <p:nvPr/>
        </p:nvSpPr>
        <p:spPr>
          <a:xfrm>
            <a:off x="7239000" y="3340479"/>
            <a:ext cx="1905000" cy="6858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SIMULACIÓN</a:t>
            </a:r>
          </a:p>
          <a:p>
            <a:pPr algn="ctr"/>
            <a:r>
              <a:rPr lang="en-US" sz="1400" dirty="0" smtClean="0"/>
              <a:t>POST ROUTE</a:t>
            </a:r>
            <a:endParaRPr lang="en-US" sz="1400" dirty="0"/>
          </a:p>
        </p:txBody>
      </p:sp>
      <p:sp>
        <p:nvSpPr>
          <p:cNvPr id="19" name="Flecha izquierda y derecha 18"/>
          <p:cNvSpPr/>
          <p:nvPr/>
        </p:nvSpPr>
        <p:spPr>
          <a:xfrm>
            <a:off x="6744371" y="3456617"/>
            <a:ext cx="614135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echa doblada 19"/>
          <p:cNvSpPr/>
          <p:nvPr/>
        </p:nvSpPr>
        <p:spPr>
          <a:xfrm rot="16200000">
            <a:off x="4434567" y="4217300"/>
            <a:ext cx="813816" cy="484632"/>
          </a:xfrm>
          <a:prstGeom prst="bentArrow">
            <a:avLst>
              <a:gd name="adj1" fmla="val 25000"/>
              <a:gd name="adj2" fmla="val 36264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lecha doblada 20"/>
          <p:cNvSpPr/>
          <p:nvPr/>
        </p:nvSpPr>
        <p:spPr>
          <a:xfrm rot="16200000">
            <a:off x="4438429" y="3034155"/>
            <a:ext cx="813816" cy="484632"/>
          </a:xfrm>
          <a:prstGeom prst="bentArrow">
            <a:avLst>
              <a:gd name="adj1" fmla="val 25000"/>
              <a:gd name="adj2" fmla="val 36264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Conector recto 22"/>
          <p:cNvCxnSpPr/>
          <p:nvPr/>
        </p:nvCxnSpPr>
        <p:spPr>
          <a:xfrm>
            <a:off x="4784677" y="1790884"/>
            <a:ext cx="0" cy="99348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lamada con línea 1 (sin borde) 26"/>
          <p:cNvSpPr/>
          <p:nvPr/>
        </p:nvSpPr>
        <p:spPr>
          <a:xfrm>
            <a:off x="7239000" y="4953000"/>
            <a:ext cx="914400" cy="612648"/>
          </a:xfrm>
          <a:prstGeom prst="callout1">
            <a:avLst>
              <a:gd name="adj1" fmla="val 61076"/>
              <a:gd name="adj2" fmla="val 3607"/>
              <a:gd name="adj3" fmla="val -7794"/>
              <a:gd name="adj4" fmla="val -5475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Análisis</a:t>
            </a:r>
            <a:endParaRPr lang="en-US" sz="1600" dirty="0" smtClean="0"/>
          </a:p>
          <a:p>
            <a:pPr algn="ctr"/>
            <a:r>
              <a:rPr lang="en-US" sz="1600" dirty="0" err="1" smtClean="0"/>
              <a:t>Estático</a:t>
            </a:r>
            <a:endParaRPr lang="en-US" sz="1600" dirty="0"/>
          </a:p>
        </p:txBody>
      </p:sp>
      <p:sp>
        <p:nvSpPr>
          <p:cNvPr id="28" name="Llamada con línea 1 (sin borde) 27"/>
          <p:cNvSpPr/>
          <p:nvPr/>
        </p:nvSpPr>
        <p:spPr>
          <a:xfrm>
            <a:off x="7543800" y="2413758"/>
            <a:ext cx="1295400" cy="612648"/>
          </a:xfrm>
          <a:prstGeom prst="callout1">
            <a:avLst>
              <a:gd name="adj1" fmla="val 61076"/>
              <a:gd name="adj2" fmla="val 3607"/>
              <a:gd name="adj3" fmla="val 165964"/>
              <a:gd name="adj4" fmla="val 449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Análisis</a:t>
            </a:r>
            <a:endParaRPr lang="en-US" sz="1600" dirty="0" smtClean="0"/>
          </a:p>
          <a:p>
            <a:pPr algn="ctr"/>
            <a:r>
              <a:rPr lang="en-US" sz="1600" dirty="0" err="1" smtClean="0"/>
              <a:t>Dinámico</a:t>
            </a:r>
            <a:endParaRPr lang="en-US" sz="16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50186" y="1721968"/>
            <a:ext cx="4129015" cy="357020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 </a:t>
            </a:r>
            <a:r>
              <a:rPr lang="en-US" sz="1600" dirty="0" err="1" smtClean="0"/>
              <a:t>todos</a:t>
            </a:r>
            <a:r>
              <a:rPr lang="en-US" sz="1600" dirty="0" smtClean="0"/>
              <a:t> </a:t>
            </a:r>
            <a:r>
              <a:rPr lang="en-US" sz="1600" dirty="0" err="1" smtClean="0"/>
              <a:t>los</a:t>
            </a:r>
            <a:r>
              <a:rPr lang="en-US" sz="1600" dirty="0" smtClean="0"/>
              <a:t> </a:t>
            </a:r>
            <a:r>
              <a:rPr lang="en-US" sz="1600" dirty="0" err="1" smtClean="0"/>
              <a:t>paquetes</a:t>
            </a:r>
            <a:r>
              <a:rPr lang="en-US" sz="1600" dirty="0" smtClean="0"/>
              <a:t> el </a:t>
            </a:r>
            <a:r>
              <a:rPr lang="en-US" sz="1600" dirty="0" err="1" smtClean="0"/>
              <a:t>más</a:t>
            </a:r>
            <a:r>
              <a:rPr lang="en-US" sz="1600" dirty="0" smtClean="0"/>
              <a:t> </a:t>
            </a:r>
            <a:r>
              <a:rPr lang="en-US" sz="1600" dirty="0" err="1" smtClean="0"/>
              <a:t>importate</a:t>
            </a:r>
            <a:endParaRPr lang="en-US" sz="1600" dirty="0" smtClean="0"/>
          </a:p>
          <a:p>
            <a:r>
              <a:rPr lang="en-US" sz="1600" dirty="0" err="1" smtClean="0"/>
              <a:t>es</a:t>
            </a:r>
            <a:r>
              <a:rPr lang="en-US" sz="1600" dirty="0" smtClean="0"/>
              <a:t> el timing. </a:t>
            </a:r>
            <a:r>
              <a:rPr lang="en-US" sz="1600" dirty="0" err="1" smtClean="0"/>
              <a:t>Determina</a:t>
            </a:r>
            <a:r>
              <a:rPr lang="en-US" sz="1600" dirty="0" smtClean="0"/>
              <a:t> el </a:t>
            </a:r>
            <a:r>
              <a:rPr lang="en-US" sz="1600" dirty="0" err="1" smtClean="0"/>
              <a:t>retraso</a:t>
            </a:r>
            <a:r>
              <a:rPr lang="en-US" sz="1600" dirty="0" smtClean="0"/>
              <a:t> de</a:t>
            </a:r>
          </a:p>
          <a:p>
            <a:r>
              <a:rPr lang="en-US" sz="1600" dirty="0" smtClean="0"/>
              <a:t>las </a:t>
            </a:r>
            <a:r>
              <a:rPr lang="en-US" sz="1600" dirty="0" err="1" smtClean="0"/>
              <a:t>señales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el </a:t>
            </a:r>
            <a:r>
              <a:rPr lang="en-US" sz="1600" dirty="0" err="1" smtClean="0"/>
              <a:t>circuito</a:t>
            </a:r>
            <a:r>
              <a:rPr lang="en-US" sz="1600" dirty="0"/>
              <a:t> </a:t>
            </a:r>
            <a:r>
              <a:rPr lang="en-US" sz="1600" dirty="0" smtClean="0"/>
              <a:t>y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tanto</a:t>
            </a:r>
            <a:endParaRPr lang="en-US" sz="1600" dirty="0" smtClean="0"/>
          </a:p>
          <a:p>
            <a:r>
              <a:rPr lang="en-US" sz="1600" dirty="0" smtClean="0"/>
              <a:t>la </a:t>
            </a:r>
            <a:r>
              <a:rPr lang="en-US" sz="1600" dirty="0" err="1" smtClean="0"/>
              <a:t>frecuencia</a:t>
            </a:r>
            <a:r>
              <a:rPr lang="en-US" sz="1600" dirty="0" smtClean="0"/>
              <a:t> </a:t>
            </a:r>
            <a:r>
              <a:rPr lang="en-US" sz="1600" dirty="0" err="1" smtClean="0"/>
              <a:t>máxima</a:t>
            </a:r>
            <a:r>
              <a:rPr lang="en-US" sz="1600" dirty="0" smtClean="0"/>
              <a:t> de </a:t>
            </a:r>
            <a:r>
              <a:rPr lang="en-US" sz="1600" dirty="0" err="1" smtClean="0"/>
              <a:t>reloj</a:t>
            </a:r>
            <a:r>
              <a:rPr lang="en-US" sz="1600" dirty="0" smtClean="0"/>
              <a:t>. </a:t>
            </a:r>
            <a:r>
              <a:rPr lang="en-US" sz="1600" dirty="0" err="1" smtClean="0"/>
              <a:t>Existen</a:t>
            </a:r>
            <a:endParaRPr lang="en-US" sz="1600" dirty="0" smtClean="0"/>
          </a:p>
          <a:p>
            <a:r>
              <a:rPr lang="en-US" sz="1600" dirty="0"/>
              <a:t>d</a:t>
            </a:r>
            <a:r>
              <a:rPr lang="en-US" sz="1600" dirty="0" smtClean="0"/>
              <a:t>os </a:t>
            </a:r>
            <a:r>
              <a:rPr lang="en-US" sz="1600" dirty="0" err="1" smtClean="0"/>
              <a:t>tipos</a:t>
            </a:r>
            <a:r>
              <a:rPr lang="en-US" sz="1600" dirty="0" smtClean="0"/>
              <a:t> de </a:t>
            </a:r>
            <a:r>
              <a:rPr lang="en-US" sz="1600" dirty="0" err="1" smtClean="0"/>
              <a:t>análisis</a:t>
            </a:r>
            <a:r>
              <a:rPr lang="en-US" sz="1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Estático</a:t>
            </a:r>
            <a:r>
              <a:rPr lang="en-US" sz="1600" dirty="0" smtClean="0"/>
              <a:t>. </a:t>
            </a:r>
            <a:r>
              <a:rPr lang="en-US" sz="1600" dirty="0" err="1" smtClean="0"/>
              <a:t>Evalúa</a:t>
            </a:r>
            <a:r>
              <a:rPr lang="en-US" sz="1600" dirty="0" smtClean="0"/>
              <a:t> el </a:t>
            </a:r>
            <a:r>
              <a:rPr lang="en-US" sz="1600" dirty="0" err="1" smtClean="0"/>
              <a:t>retraso</a:t>
            </a:r>
            <a:r>
              <a:rPr lang="en-US" sz="1600" dirty="0" smtClean="0"/>
              <a:t> de las </a:t>
            </a:r>
            <a:r>
              <a:rPr lang="en-US" sz="1600" dirty="0" err="1" smtClean="0"/>
              <a:t>señales</a:t>
            </a:r>
            <a:endParaRPr lang="en-US" sz="1600" dirty="0" smtClean="0"/>
          </a:p>
          <a:p>
            <a:r>
              <a:rPr lang="en-US" sz="1600" dirty="0"/>
              <a:t>a</a:t>
            </a:r>
            <a:r>
              <a:rPr lang="en-US" sz="1600" dirty="0" smtClean="0"/>
              <a:t> </a:t>
            </a:r>
            <a:r>
              <a:rPr lang="en-US" sz="1600" dirty="0" err="1" smtClean="0"/>
              <a:t>partir</a:t>
            </a:r>
            <a:r>
              <a:rPr lang="en-US" sz="1600" dirty="0" smtClean="0"/>
              <a:t> de </a:t>
            </a:r>
            <a:r>
              <a:rPr lang="en-US" sz="1600" dirty="0" err="1" smtClean="0"/>
              <a:t>los</a:t>
            </a:r>
            <a:r>
              <a:rPr lang="en-US" sz="1600" dirty="0" smtClean="0"/>
              <a:t> </a:t>
            </a:r>
            <a:r>
              <a:rPr lang="en-US" sz="1600" dirty="0" err="1" smtClean="0"/>
              <a:t>modelos</a:t>
            </a:r>
            <a:r>
              <a:rPr lang="en-US" sz="1600" dirty="0" smtClean="0"/>
              <a:t> de </a:t>
            </a:r>
            <a:r>
              <a:rPr lang="en-US" sz="1600" dirty="0" err="1" smtClean="0"/>
              <a:t>los</a:t>
            </a:r>
            <a:r>
              <a:rPr lang="en-US" sz="1600" dirty="0" smtClean="0"/>
              <a:t> </a:t>
            </a:r>
            <a:r>
              <a:rPr lang="en-US" sz="1600" dirty="0" err="1" smtClean="0"/>
              <a:t>retrasos</a:t>
            </a:r>
            <a:r>
              <a:rPr lang="en-US" sz="1600" dirty="0" smtClean="0"/>
              <a:t> y</a:t>
            </a:r>
          </a:p>
          <a:p>
            <a:r>
              <a:rPr lang="en-US" sz="1600" dirty="0"/>
              <a:t>e</a:t>
            </a:r>
            <a:r>
              <a:rPr lang="en-US" sz="1600" dirty="0" smtClean="0"/>
              <a:t>l </a:t>
            </a:r>
            <a:r>
              <a:rPr lang="en-US" sz="1600" dirty="0" err="1" smtClean="0"/>
              <a:t>cómputo</a:t>
            </a:r>
            <a:r>
              <a:rPr lang="en-US" sz="1600" dirty="0" smtClean="0"/>
              <a:t> de </a:t>
            </a:r>
            <a:r>
              <a:rPr lang="en-US" sz="1600" dirty="0" err="1" smtClean="0"/>
              <a:t>los</a:t>
            </a:r>
            <a:r>
              <a:rPr lang="en-US" sz="1600" dirty="0" smtClean="0"/>
              <a:t> </a:t>
            </a:r>
            <a:r>
              <a:rPr lang="en-US" sz="1600" dirty="0" err="1" smtClean="0"/>
              <a:t>valores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vez</a:t>
            </a:r>
            <a:r>
              <a:rPr lang="en-US" sz="1600" dirty="0" smtClean="0"/>
              <a:t> </a:t>
            </a:r>
            <a:r>
              <a:rPr lang="en-US" sz="1600" dirty="0" err="1" smtClean="0"/>
              <a:t>realizado</a:t>
            </a:r>
            <a:endParaRPr lang="en-US" sz="1600" dirty="0" smtClean="0"/>
          </a:p>
          <a:p>
            <a:r>
              <a:rPr lang="en-US" sz="1600" dirty="0" smtClean="0"/>
              <a:t>el P&amp;R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Dinámico</a:t>
            </a:r>
            <a:r>
              <a:rPr lang="en-US" sz="1600" dirty="0" smtClean="0"/>
              <a:t>. </a:t>
            </a:r>
            <a:r>
              <a:rPr lang="en-US" sz="1600" dirty="0" err="1" smtClean="0"/>
              <a:t>Desde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simulación</a:t>
            </a:r>
            <a:r>
              <a:rPr lang="en-US" sz="1600" dirty="0" smtClean="0"/>
              <a:t>, </a:t>
            </a:r>
          </a:p>
          <a:p>
            <a:r>
              <a:rPr lang="en-US" sz="1600" dirty="0" err="1" smtClean="0"/>
              <a:t>considerando</a:t>
            </a:r>
            <a:r>
              <a:rPr lang="en-US" sz="1600" dirty="0" smtClean="0"/>
              <a:t> la </a:t>
            </a:r>
            <a:r>
              <a:rPr lang="en-US" sz="1600" dirty="0" err="1" smtClean="0"/>
              <a:t>funcionalidad</a:t>
            </a:r>
            <a:r>
              <a:rPr lang="en-US" sz="1600" dirty="0" smtClean="0"/>
              <a:t> de las </a:t>
            </a:r>
          </a:p>
          <a:p>
            <a:r>
              <a:rPr lang="en-US" sz="1600" dirty="0" err="1" smtClean="0"/>
              <a:t>puertas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DISEÑAR CON FPGAS ES DOMINAR</a:t>
            </a:r>
          </a:p>
          <a:p>
            <a:r>
              <a:rPr lang="en-US" sz="1600" dirty="0" smtClean="0"/>
              <a:t>BIEN LOS PROBLEMAS DE TIMING</a:t>
            </a:r>
          </a:p>
        </p:txBody>
      </p:sp>
    </p:spTree>
    <p:extLst>
      <p:ext uri="{BB962C8B-B14F-4D97-AF65-F5344CB8AC3E}">
        <p14:creationId xmlns:p14="http://schemas.microsoft.com/office/powerpoint/2010/main" val="26797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778379"/>
            <a:ext cx="7498080" cy="487362"/>
          </a:xfrm>
        </p:spPr>
        <p:txBody>
          <a:bodyPr>
            <a:normAutofit/>
          </a:bodyPr>
          <a:lstStyle/>
          <a:p>
            <a:r>
              <a:rPr lang="en-US" dirty="0" smtClean="0"/>
              <a:t>4.3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Herramientas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2292866" y="1277842"/>
            <a:ext cx="57923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Herramienta</a:t>
            </a:r>
            <a:r>
              <a:rPr lang="en-US" sz="2400" dirty="0" smtClean="0"/>
              <a:t> para </a:t>
            </a:r>
            <a:r>
              <a:rPr lang="en-US" sz="2400" dirty="0" err="1" smtClean="0"/>
              <a:t>verificación</a:t>
            </a:r>
            <a:r>
              <a:rPr lang="en-US" sz="2400" dirty="0" smtClean="0"/>
              <a:t>:</a:t>
            </a:r>
          </a:p>
          <a:p>
            <a:pPr marL="342900" indent="-342900">
              <a:buAutoNum type="alphaLcParenR"/>
            </a:pPr>
            <a:r>
              <a:rPr lang="en-US" sz="2400" dirty="0" err="1" smtClean="0"/>
              <a:t>Simuladores</a:t>
            </a:r>
            <a:r>
              <a:rPr lang="en-US" sz="2400" dirty="0" smtClean="0"/>
              <a:t> (Questa)</a:t>
            </a:r>
          </a:p>
          <a:p>
            <a:pPr marL="342900" indent="-342900">
              <a:buAutoNum type="alphaLcParenR"/>
            </a:pPr>
            <a:r>
              <a:rPr lang="en-US" sz="2400" dirty="0" err="1" smtClean="0"/>
              <a:t>Verificación</a:t>
            </a:r>
            <a:r>
              <a:rPr lang="en-US" sz="2400" dirty="0" smtClean="0"/>
              <a:t> formal(Formality)</a:t>
            </a:r>
          </a:p>
          <a:p>
            <a:pPr marL="342900" indent="-342900">
              <a:buAutoNum type="alphaLcParenR"/>
            </a:pPr>
            <a:r>
              <a:rPr lang="en-US" sz="2400" dirty="0" err="1" smtClean="0"/>
              <a:t>Inspección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</a:t>
            </a:r>
            <a:r>
              <a:rPr lang="en-US" sz="2400" dirty="0" smtClean="0"/>
              <a:t> (</a:t>
            </a:r>
            <a:r>
              <a:rPr lang="en-US" sz="2400" dirty="0" err="1" smtClean="0"/>
              <a:t>Chipscope</a:t>
            </a:r>
            <a:r>
              <a:rPr lang="en-US" sz="2400" dirty="0" smtClean="0"/>
              <a:t>, ILA)</a:t>
            </a:r>
          </a:p>
          <a:p>
            <a:pPr marL="342900" indent="-342900">
              <a:buAutoNum type="alphaLcParenR"/>
            </a:pPr>
            <a:r>
              <a:rPr lang="en-US" sz="2400" dirty="0" smtClean="0"/>
              <a:t>Hardware in the loop (System Generator)</a:t>
            </a:r>
            <a:endParaRPr lang="en-U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332112" y="3472616"/>
            <a:ext cx="4090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Herramientas</a:t>
            </a:r>
            <a:r>
              <a:rPr lang="en-US" sz="2400" dirty="0" smtClean="0"/>
              <a:t> de </a:t>
            </a:r>
            <a:r>
              <a:rPr lang="en-US" sz="2400" dirty="0" err="1" smtClean="0"/>
              <a:t>muy</a:t>
            </a:r>
            <a:r>
              <a:rPr lang="en-US" sz="2400" dirty="0" smtClean="0"/>
              <a:t> alto </a:t>
            </a:r>
            <a:r>
              <a:rPr lang="en-US" sz="2400" dirty="0" err="1" smtClean="0"/>
              <a:t>nivel</a:t>
            </a:r>
            <a:endParaRPr lang="en-US" sz="2400" dirty="0" smtClean="0"/>
          </a:p>
          <a:p>
            <a:pPr marL="342900" indent="-342900">
              <a:buAutoNum type="alphaLcParenR"/>
            </a:pPr>
            <a:r>
              <a:rPr lang="en-US" sz="2400" dirty="0" smtClean="0"/>
              <a:t>System C</a:t>
            </a:r>
          </a:p>
          <a:p>
            <a:pPr marL="342900" indent="-342900">
              <a:buAutoNum type="alphaLcParenR"/>
            </a:pPr>
            <a:r>
              <a:rPr lang="en-US" sz="2400" dirty="0" smtClean="0"/>
              <a:t>System Verilog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83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207" y="499164"/>
            <a:ext cx="7498080" cy="563562"/>
          </a:xfrm>
        </p:spPr>
        <p:txBody>
          <a:bodyPr>
            <a:normAutofit/>
          </a:bodyPr>
          <a:lstStyle/>
          <a:p>
            <a:r>
              <a:rPr lang="en-US" dirty="0" smtClean="0"/>
              <a:t>4.4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Empotrados</a:t>
            </a:r>
            <a:endParaRPr lang="en-US" dirty="0"/>
          </a:p>
        </p:txBody>
      </p:sp>
      <p:pic>
        <p:nvPicPr>
          <p:cNvPr id="12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79" y="3547880"/>
            <a:ext cx="1117600" cy="2404427"/>
          </a:xfrm>
        </p:spPr>
      </p:pic>
      <p:sp>
        <p:nvSpPr>
          <p:cNvPr id="7" name="CuadroTexto 6"/>
          <p:cNvSpPr txBox="1"/>
          <p:nvPr/>
        </p:nvSpPr>
        <p:spPr>
          <a:xfrm>
            <a:off x="1598405" y="1034534"/>
            <a:ext cx="3074816" cy="203132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Computación</a:t>
            </a:r>
            <a:r>
              <a:rPr lang="en-US" dirty="0" smtClean="0"/>
              <a:t> </a:t>
            </a:r>
            <a:r>
              <a:rPr lang="en-US" dirty="0" err="1" smtClean="0"/>
              <a:t>basada</a:t>
            </a:r>
            <a:r>
              <a:rPr lang="en-US" dirty="0" smtClean="0"/>
              <a:t> hardware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circuito</a:t>
            </a:r>
            <a:r>
              <a:rPr lang="en-US" dirty="0" smtClean="0"/>
              <a:t> </a:t>
            </a:r>
            <a:r>
              <a:rPr lang="en-US" dirty="0" err="1" smtClean="0"/>
              <a:t>integrado</a:t>
            </a:r>
            <a:r>
              <a:rPr lang="en-US" dirty="0" smtClean="0"/>
              <a:t> ASIC</a:t>
            </a:r>
          </a:p>
          <a:p>
            <a:r>
              <a:rPr lang="en-US" dirty="0" err="1" smtClean="0"/>
              <a:t>Fuertemente</a:t>
            </a:r>
            <a:r>
              <a:rPr lang="en-US" dirty="0" smtClean="0"/>
              <a:t> </a:t>
            </a:r>
            <a:r>
              <a:rPr lang="en-US" dirty="0" err="1" smtClean="0"/>
              <a:t>paralelo</a:t>
            </a:r>
            <a:endParaRPr lang="en-US" dirty="0" smtClean="0"/>
          </a:p>
          <a:p>
            <a:r>
              <a:rPr lang="en-US" dirty="0" err="1" smtClean="0"/>
              <a:t>Lenguajes</a:t>
            </a:r>
            <a:r>
              <a:rPr lang="en-US" dirty="0" smtClean="0"/>
              <a:t> HDL</a:t>
            </a:r>
          </a:p>
          <a:p>
            <a:r>
              <a:rPr lang="en-US" dirty="0" smtClean="0"/>
              <a:t>Mayor </a:t>
            </a:r>
            <a:r>
              <a:rPr lang="en-US" dirty="0" err="1" smtClean="0"/>
              <a:t>tiempo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endParaRPr lang="en-US" dirty="0" smtClean="0"/>
          </a:p>
          <a:p>
            <a:r>
              <a:rPr lang="en-US" dirty="0" err="1" smtClean="0"/>
              <a:t>Pocas</a:t>
            </a:r>
            <a:r>
              <a:rPr lang="en-US" dirty="0" smtClean="0"/>
              <a:t> </a:t>
            </a:r>
            <a:r>
              <a:rPr lang="en-US" dirty="0" err="1" smtClean="0"/>
              <a:t>herramientas</a:t>
            </a:r>
            <a:endParaRPr lang="en-US" dirty="0" smtClean="0"/>
          </a:p>
          <a:p>
            <a:r>
              <a:rPr lang="en-US" dirty="0" smtClean="0"/>
              <a:t>DO254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4953000" y="1034534"/>
            <a:ext cx="3296287" cy="203132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Computación</a:t>
            </a:r>
            <a:r>
              <a:rPr lang="en-US" dirty="0" smtClean="0"/>
              <a:t> </a:t>
            </a:r>
            <a:r>
              <a:rPr lang="en-US" dirty="0" err="1" smtClean="0"/>
              <a:t>basada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software</a:t>
            </a:r>
          </a:p>
          <a:p>
            <a:r>
              <a:rPr lang="en-US" dirty="0" err="1" smtClean="0"/>
              <a:t>Basadas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microprocesador</a:t>
            </a:r>
            <a:endParaRPr lang="en-US" dirty="0" smtClean="0"/>
          </a:p>
          <a:p>
            <a:r>
              <a:rPr lang="en-US" dirty="0" err="1" smtClean="0"/>
              <a:t>Completamente</a:t>
            </a:r>
            <a:r>
              <a:rPr lang="en-US" dirty="0" smtClean="0"/>
              <a:t> </a:t>
            </a:r>
            <a:r>
              <a:rPr lang="en-US" dirty="0" err="1" smtClean="0"/>
              <a:t>secuencial</a:t>
            </a:r>
            <a:endParaRPr lang="en-US" dirty="0" smtClean="0"/>
          </a:p>
          <a:p>
            <a:r>
              <a:rPr lang="en-US" dirty="0" err="1" smtClean="0"/>
              <a:t>Lenguajes</a:t>
            </a:r>
            <a:r>
              <a:rPr lang="en-US" dirty="0" smtClean="0"/>
              <a:t> C</a:t>
            </a:r>
          </a:p>
          <a:p>
            <a:r>
              <a:rPr lang="en-US" dirty="0" err="1" smtClean="0"/>
              <a:t>Rápido</a:t>
            </a:r>
            <a:r>
              <a:rPr lang="en-US" dirty="0" smtClean="0"/>
              <a:t> </a:t>
            </a:r>
            <a:r>
              <a:rPr lang="en-US" dirty="0" err="1" smtClean="0"/>
              <a:t>desarrollo</a:t>
            </a:r>
            <a:endParaRPr lang="en-US" dirty="0" smtClean="0"/>
          </a:p>
          <a:p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herramientas</a:t>
            </a:r>
            <a:endParaRPr lang="en-US" dirty="0" smtClean="0"/>
          </a:p>
          <a:p>
            <a:r>
              <a:rPr lang="en-US" dirty="0" smtClean="0"/>
              <a:t>DO178 </a:t>
            </a:r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4800600" y="1034534"/>
            <a:ext cx="0" cy="203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rminador 10"/>
          <p:cNvSpPr/>
          <p:nvPr/>
        </p:nvSpPr>
        <p:spPr>
          <a:xfrm>
            <a:off x="3832179" y="3033593"/>
            <a:ext cx="2057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FUSIÓN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840053" y="5884700"/>
            <a:ext cx="3080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Microprocesador</a:t>
            </a:r>
            <a:r>
              <a:rPr lang="en-US" sz="1600" dirty="0" smtClean="0"/>
              <a:t> </a:t>
            </a:r>
            <a:r>
              <a:rPr lang="en-US" sz="1600" dirty="0" err="1" smtClean="0"/>
              <a:t>implementado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err="1" smtClean="0"/>
              <a:t>como</a:t>
            </a:r>
            <a:r>
              <a:rPr lang="en-US" sz="1600" dirty="0" smtClean="0"/>
              <a:t> “soft core”</a:t>
            </a:r>
            <a:endParaRPr lang="en-US" sz="1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72" y="3417360"/>
            <a:ext cx="1067818" cy="2361721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5785623" y="5757733"/>
            <a:ext cx="3080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Microprocesador</a:t>
            </a:r>
            <a:r>
              <a:rPr lang="en-US" sz="1600" dirty="0" smtClean="0"/>
              <a:t> </a:t>
            </a:r>
            <a:r>
              <a:rPr lang="en-US" sz="1600" dirty="0" err="1" smtClean="0"/>
              <a:t>implementado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err="1"/>
              <a:t>e</a:t>
            </a:r>
            <a:r>
              <a:rPr lang="en-US" sz="1600" dirty="0" err="1" smtClean="0"/>
              <a:t>n</a:t>
            </a:r>
            <a:r>
              <a:rPr lang="en-US" sz="1600" dirty="0" smtClean="0"/>
              <a:t> </a:t>
            </a:r>
            <a:r>
              <a:rPr lang="en-US" sz="1600" dirty="0" err="1" smtClean="0"/>
              <a:t>silicio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8" name="Elipse 17"/>
          <p:cNvSpPr/>
          <p:nvPr/>
        </p:nvSpPr>
        <p:spPr>
          <a:xfrm>
            <a:off x="6858000" y="4091042"/>
            <a:ext cx="426681" cy="101435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adroTexto 18"/>
          <p:cNvSpPr txBox="1"/>
          <p:nvPr/>
        </p:nvSpPr>
        <p:spPr>
          <a:xfrm>
            <a:off x="4207162" y="4011286"/>
            <a:ext cx="2317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modelos</a:t>
            </a:r>
            <a:r>
              <a:rPr lang="en-US" dirty="0" smtClean="0"/>
              <a:t> de</a:t>
            </a:r>
          </a:p>
          <a:p>
            <a:r>
              <a:rPr lang="en-US" dirty="0" smtClean="0"/>
              <a:t>FPGAs</a:t>
            </a:r>
            <a:endParaRPr lang="en-US" dirty="0"/>
          </a:p>
        </p:txBody>
      </p:sp>
      <p:cxnSp>
        <p:nvCxnSpPr>
          <p:cNvPr id="21" name="Conector recto de flecha 20"/>
          <p:cNvCxnSpPr/>
          <p:nvPr/>
        </p:nvCxnSpPr>
        <p:spPr>
          <a:xfrm flipH="1">
            <a:off x="3493427" y="4627919"/>
            <a:ext cx="1427469" cy="663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5184648" y="4598220"/>
            <a:ext cx="1673352" cy="663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2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143000" y="538772"/>
            <a:ext cx="8229600" cy="433388"/>
          </a:xfrm>
        </p:spPr>
        <p:txBody>
          <a:bodyPr>
            <a:normAutofit/>
          </a:bodyPr>
          <a:lstStyle/>
          <a:p>
            <a:r>
              <a:rPr lang="en-US" dirty="0" smtClean="0"/>
              <a:t>5. FPGAs SRAM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aplicaciones</a:t>
            </a:r>
            <a:r>
              <a:rPr lang="en-US" dirty="0" smtClean="0"/>
              <a:t> de </a:t>
            </a:r>
            <a:r>
              <a:rPr lang="en-US" dirty="0" err="1" smtClean="0"/>
              <a:t>espacio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3462230"/>
            <a:ext cx="7498080" cy="2786170"/>
          </a:xfrm>
        </p:spPr>
        <p:txBody>
          <a:bodyPr>
            <a:normAutofit/>
          </a:bodyPr>
          <a:lstStyle/>
          <a:p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sabemós</a:t>
            </a:r>
            <a:r>
              <a:rPr lang="en-US" dirty="0" smtClean="0"/>
              <a:t> que la mission “Spirit” y “Opportunity” </a:t>
            </a:r>
            <a:r>
              <a:rPr lang="en-US" dirty="0" err="1" smtClean="0"/>
              <a:t>estaba</a:t>
            </a:r>
            <a:r>
              <a:rPr lang="en-US" dirty="0" smtClean="0"/>
              <a:t> </a:t>
            </a:r>
            <a:r>
              <a:rPr lang="en-US" dirty="0" err="1" smtClean="0"/>
              <a:t>prevista</a:t>
            </a:r>
            <a:r>
              <a:rPr lang="en-US" dirty="0" smtClean="0"/>
              <a:t> </a:t>
            </a:r>
            <a:r>
              <a:rPr lang="en-US" dirty="0" err="1" smtClean="0"/>
              <a:t>inicialmente</a:t>
            </a:r>
            <a:r>
              <a:rPr lang="en-US" dirty="0" smtClean="0"/>
              <a:t> para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meses</a:t>
            </a:r>
            <a:endParaRPr lang="en-US" dirty="0" smtClean="0"/>
          </a:p>
          <a:p>
            <a:r>
              <a:rPr lang="en-US" dirty="0" err="1" smtClean="0"/>
              <a:t>Puestos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servicio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2004</a:t>
            </a:r>
          </a:p>
          <a:p>
            <a:r>
              <a:rPr lang="en-US" dirty="0" err="1" smtClean="0"/>
              <a:t>Casi</a:t>
            </a:r>
            <a:r>
              <a:rPr lang="en-US" dirty="0" smtClean="0"/>
              <a:t> 12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Opportunity </a:t>
            </a:r>
            <a:r>
              <a:rPr lang="en-US" dirty="0" err="1" smtClean="0"/>
              <a:t>sigue</a:t>
            </a:r>
            <a:r>
              <a:rPr lang="en-US" dirty="0" smtClean="0"/>
              <a:t> </a:t>
            </a:r>
            <a:r>
              <a:rPr lang="en-US" dirty="0" err="1" smtClean="0"/>
              <a:t>dando</a:t>
            </a:r>
            <a:r>
              <a:rPr lang="en-US" dirty="0" smtClean="0"/>
              <a:t> </a:t>
            </a:r>
            <a:r>
              <a:rPr lang="en-US" dirty="0" err="1" smtClean="0"/>
              <a:t>servicio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Casi</a:t>
            </a:r>
            <a:r>
              <a:rPr lang="en-US" dirty="0" smtClean="0"/>
              <a:t> 6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Spirit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silenciado</a:t>
            </a:r>
            <a:r>
              <a:rPr lang="en-US" dirty="0" smtClean="0"/>
              <a:t>, </a:t>
            </a:r>
            <a:r>
              <a:rPr lang="en-US" dirty="0" err="1" smtClean="0"/>
              <a:t>en</a:t>
            </a:r>
            <a:r>
              <a:rPr lang="en-US" dirty="0" smtClean="0"/>
              <a:t> 2010 y el </a:t>
            </a:r>
            <a:r>
              <a:rPr lang="en-US" dirty="0" err="1" smtClean="0"/>
              <a:t>último</a:t>
            </a:r>
            <a:r>
              <a:rPr lang="en-US" dirty="0" smtClean="0"/>
              <a:t> </a:t>
            </a:r>
            <a:r>
              <a:rPr lang="en-US" dirty="0" err="1" smtClean="0"/>
              <a:t>intento</a:t>
            </a:r>
            <a:r>
              <a:rPr lang="en-US" dirty="0" smtClean="0"/>
              <a:t> de </a:t>
            </a:r>
            <a:r>
              <a:rPr lang="en-US" dirty="0" err="1" smtClean="0"/>
              <a:t>ponerlo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operación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nero</a:t>
            </a:r>
            <a:r>
              <a:rPr lang="en-US" dirty="0" smtClean="0"/>
              <a:t> de 2011. 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razones</a:t>
            </a:r>
            <a:r>
              <a:rPr lang="en-US" dirty="0" smtClean="0"/>
              <a:t> hay para </a:t>
            </a:r>
            <a:r>
              <a:rPr lang="en-US" dirty="0" err="1" smtClean="0"/>
              <a:t>poder</a:t>
            </a:r>
            <a:r>
              <a:rPr lang="en-US" dirty="0" smtClean="0"/>
              <a:t> extender las </a:t>
            </a:r>
            <a:r>
              <a:rPr lang="en-US" dirty="0" err="1" smtClean="0"/>
              <a:t>misiones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584" y="914400"/>
            <a:ext cx="2769231" cy="25024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322" y="846138"/>
            <a:ext cx="2333858" cy="261609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455661" y="5629134"/>
            <a:ext cx="6477094" cy="584775"/>
          </a:xfrm>
          <a:prstGeom prst="rect">
            <a:avLst/>
          </a:prstGeom>
          <a:solidFill>
            <a:srgbClr val="00B050"/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en-US" sz="1600" dirty="0"/>
              <a:t>Sin </a:t>
            </a:r>
            <a:r>
              <a:rPr lang="en-US" sz="1600" dirty="0" err="1"/>
              <a:t>duda</a:t>
            </a:r>
            <a:r>
              <a:rPr lang="en-US" sz="1600" dirty="0"/>
              <a:t>, la </a:t>
            </a:r>
            <a:r>
              <a:rPr lang="en-US" sz="1600" dirty="0" err="1"/>
              <a:t>utilización</a:t>
            </a:r>
            <a:r>
              <a:rPr lang="en-US" sz="1600" dirty="0"/>
              <a:t> de FPGAs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partes</a:t>
            </a:r>
            <a:r>
              <a:rPr lang="en-US" sz="1600" dirty="0"/>
              <a:t> </a:t>
            </a:r>
            <a:r>
              <a:rPr lang="en-US" sz="1600" dirty="0" err="1"/>
              <a:t>estratégicas</a:t>
            </a:r>
            <a:r>
              <a:rPr lang="en-US" sz="1600" dirty="0"/>
              <a:t> de </a:t>
            </a:r>
            <a:r>
              <a:rPr lang="en-US" sz="1600" dirty="0" err="1"/>
              <a:t>los</a:t>
            </a:r>
            <a:r>
              <a:rPr lang="en-US" sz="1600" dirty="0"/>
              <a:t> robots </a:t>
            </a:r>
            <a:endParaRPr lang="en-US" sz="1600" dirty="0" smtClean="0"/>
          </a:p>
          <a:p>
            <a:pPr algn="ctr"/>
            <a:r>
              <a:rPr lang="en-US" sz="1600" dirty="0" smtClean="0"/>
              <a:t>ha </a:t>
            </a:r>
            <a:r>
              <a:rPr lang="en-US" sz="1600" dirty="0" err="1"/>
              <a:t>contribuido</a:t>
            </a:r>
            <a:r>
              <a:rPr lang="en-US" sz="1600" dirty="0"/>
              <a:t> a la </a:t>
            </a:r>
            <a:r>
              <a:rPr lang="en-US" sz="1600" dirty="0" err="1"/>
              <a:t>longevidad</a:t>
            </a:r>
            <a:r>
              <a:rPr lang="en-US" sz="1600" dirty="0"/>
              <a:t> de las </a:t>
            </a:r>
            <a:r>
              <a:rPr lang="en-US" sz="1600" dirty="0" err="1" smtClean="0"/>
              <a:t>misiones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48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4168" y="609600"/>
            <a:ext cx="7498080" cy="419431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FPGAs-SRAM de Xilinx </a:t>
            </a:r>
            <a:r>
              <a:rPr lang="en-US" dirty="0" err="1" smtClean="0"/>
              <a:t>formaban</a:t>
            </a:r>
            <a:r>
              <a:rPr lang="en-US" dirty="0" smtClean="0"/>
              <a:t> parte de:</a:t>
            </a:r>
          </a:p>
          <a:p>
            <a:r>
              <a:rPr lang="en-US" dirty="0" smtClean="0"/>
              <a:t>XQR4062XL para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descenso</a:t>
            </a:r>
            <a:r>
              <a:rPr lang="en-US" dirty="0" smtClean="0"/>
              <a:t> y </a:t>
            </a:r>
            <a:r>
              <a:rPr lang="en-US" dirty="0" err="1" smtClean="0"/>
              <a:t>aterrizaje</a:t>
            </a:r>
            <a:endParaRPr lang="en-US" dirty="0" smtClean="0"/>
          </a:p>
          <a:p>
            <a:r>
              <a:rPr lang="en-US" dirty="0" smtClean="0"/>
              <a:t>XQVR1000 forma parte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circuito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motores</a:t>
            </a:r>
            <a:r>
              <a:rPr lang="en-US" dirty="0" smtClean="0"/>
              <a:t> de </a:t>
            </a:r>
            <a:r>
              <a:rPr lang="en-US" dirty="0" err="1" smtClean="0"/>
              <a:t>escobillas</a:t>
            </a:r>
            <a:r>
              <a:rPr lang="en-US" dirty="0" smtClean="0"/>
              <a:t> DC y </a:t>
            </a:r>
            <a:r>
              <a:rPr lang="en-US" dirty="0" err="1"/>
              <a:t>m</a:t>
            </a:r>
            <a:r>
              <a:rPr lang="en-US" dirty="0" err="1" smtClean="0"/>
              <a:t>otores</a:t>
            </a:r>
            <a:r>
              <a:rPr lang="en-US" dirty="0" smtClean="0"/>
              <a:t> </a:t>
            </a:r>
            <a:r>
              <a:rPr lang="en-US" dirty="0" err="1" smtClean="0"/>
              <a:t>paso-paso</a:t>
            </a:r>
            <a:r>
              <a:rPr lang="en-US" dirty="0" smtClean="0"/>
              <a:t> de las </a:t>
            </a:r>
            <a:r>
              <a:rPr lang="en-US" dirty="0" err="1" smtClean="0"/>
              <a:t>ruedas</a:t>
            </a:r>
            <a:r>
              <a:rPr lang="en-US" dirty="0" smtClean="0"/>
              <a:t>, </a:t>
            </a:r>
            <a:r>
              <a:rPr lang="en-US" dirty="0" err="1" smtClean="0"/>
              <a:t>guiado</a:t>
            </a:r>
            <a:r>
              <a:rPr lang="en-US" dirty="0" smtClean="0"/>
              <a:t>, </a:t>
            </a:r>
            <a:r>
              <a:rPr lang="en-US" dirty="0" err="1" smtClean="0"/>
              <a:t>antenas</a:t>
            </a:r>
            <a:r>
              <a:rPr lang="en-US" dirty="0" smtClean="0"/>
              <a:t>, </a:t>
            </a:r>
            <a:r>
              <a:rPr lang="en-US" dirty="0" err="1" smtClean="0"/>
              <a:t>cámaras</a:t>
            </a:r>
            <a:r>
              <a:rPr lang="en-US" dirty="0" smtClean="0"/>
              <a:t> y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instrumentos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Rovers de la mission MER.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4294967295"/>
          </p:nvPr>
        </p:nvSpPr>
        <p:spPr>
          <a:xfrm>
            <a:off x="7010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fld id="{C957522D-AC17-4FA6-837C-B86B231F8BE1}" type="datetime1">
              <a:rPr lang="es-ES" smtClean="0"/>
              <a:pPr/>
              <a:t>18/11/2016</a:t>
            </a:fld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9" y="1962728"/>
            <a:ext cx="4341241" cy="23946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345" y="3516070"/>
            <a:ext cx="5726109" cy="325720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0259" y="5093065"/>
            <a:ext cx="3355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 </a:t>
            </a:r>
            <a:r>
              <a:rPr lang="en-US" sz="1200" dirty="0" err="1" smtClean="0"/>
              <a:t>Eiseman</a:t>
            </a:r>
            <a:r>
              <a:rPr lang="en-US" sz="1200" dirty="0" smtClean="0"/>
              <a:t> A. et </a:t>
            </a:r>
            <a:r>
              <a:rPr lang="en-US" sz="1200" dirty="0" err="1" smtClean="0"/>
              <a:t>al:“Mars</a:t>
            </a:r>
            <a:r>
              <a:rPr lang="en-US" sz="1200" dirty="0" smtClean="0"/>
              <a:t> Exploration Engineering </a:t>
            </a:r>
          </a:p>
          <a:p>
            <a:r>
              <a:rPr lang="en-US" sz="1200" dirty="0" smtClean="0"/>
              <a:t>Cameras”. JPL, Caltech, </a:t>
            </a:r>
            <a:r>
              <a:rPr lang="en-US" sz="1200" dirty="0" err="1" smtClean="0"/>
              <a:t>Pasadena,California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5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16212"/>
            <a:ext cx="3429000" cy="247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0" y="3195847"/>
            <a:ext cx="510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5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000" kern="0" dirty="0" smtClean="0"/>
              <a:t>R.L. </a:t>
            </a:r>
            <a:r>
              <a:rPr lang="en-US" sz="1000" kern="0" dirty="0" err="1" smtClean="0"/>
              <a:t>Coxe</a:t>
            </a:r>
            <a:r>
              <a:rPr lang="en-US" sz="1000" kern="0" dirty="0" smtClean="0"/>
              <a:t>, et al; "Development of the Malleable Signal Processor (MSP) for the Roadrunner On-Board Processing Experiment (ROPE) on the Tacsat-2 Spacecraft", 2005 MAPLD International Conference, September 7-9, 2005, Washington D.C.</a:t>
            </a:r>
            <a:endParaRPr lang="en-US" sz="10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62400" y="1219200"/>
            <a:ext cx="47244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5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kern="0" dirty="0" smtClean="0">
                <a:solidFill>
                  <a:srgbClr val="FF6600"/>
                </a:solidFill>
              </a:rPr>
              <a:t>Five radiation-tolerant Virtex-II FPGAs</a:t>
            </a:r>
          </a:p>
          <a:p>
            <a:pPr marL="0" indent="0">
              <a:buNone/>
            </a:pPr>
            <a:r>
              <a:rPr lang="en-US" sz="1400" kern="0" dirty="0" smtClean="0">
                <a:solidFill>
                  <a:srgbClr val="FF6600"/>
                </a:solidFill>
              </a:rPr>
              <a:t>Military/industrial temperature grade COTS</a:t>
            </a:r>
          </a:p>
          <a:p>
            <a:pPr marL="0" indent="0">
              <a:buNone/>
            </a:pPr>
            <a:r>
              <a:rPr lang="en-US" sz="1400" kern="0" dirty="0" err="1" smtClean="0">
                <a:solidFill>
                  <a:srgbClr val="FF6600"/>
                </a:solidFill>
              </a:rPr>
              <a:t>MicroBlaze</a:t>
            </a:r>
            <a:r>
              <a:rPr lang="en-US" sz="1400" kern="0" dirty="0" smtClean="0">
                <a:solidFill>
                  <a:srgbClr val="FF6600"/>
                </a:solidFill>
              </a:rPr>
              <a:t> soft processor in Service FPGA</a:t>
            </a:r>
          </a:p>
          <a:p>
            <a:pPr lvl="1"/>
            <a:r>
              <a:rPr lang="en-US" sz="1200" kern="0" dirty="0" smtClean="0">
                <a:solidFill>
                  <a:srgbClr val="000099"/>
                </a:solidFill>
              </a:rPr>
              <a:t>Software adjustable parameters</a:t>
            </a:r>
            <a:endParaRPr lang="en-US" sz="1200" kern="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1400" kern="0" dirty="0" smtClean="0">
                <a:solidFill>
                  <a:srgbClr val="FF6600"/>
                </a:solidFill>
              </a:rPr>
              <a:t>Radiation-tolerant configuration PROMs</a:t>
            </a:r>
            <a:endParaRPr lang="en-US" sz="1400" kern="0" dirty="0">
              <a:solidFill>
                <a:srgbClr val="FF66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98" y="2485423"/>
            <a:ext cx="3997515" cy="13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578623"/>
            <a:ext cx="1689503" cy="173812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354" y="4073567"/>
            <a:ext cx="2365291" cy="227373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8740" y="4214279"/>
            <a:ext cx="2199529" cy="13734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3818" y="5707815"/>
            <a:ext cx="1934451" cy="46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Motivación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Segmento</a:t>
            </a:r>
            <a:r>
              <a:rPr lang="en-US" sz="2800" dirty="0" smtClean="0"/>
              <a:t> </a:t>
            </a:r>
            <a:r>
              <a:rPr lang="en-US" sz="2800" dirty="0" err="1" smtClean="0"/>
              <a:t>aeronáutico</a:t>
            </a:r>
            <a:endParaRPr lang="en-US" sz="2800" dirty="0" smtClean="0"/>
          </a:p>
          <a:p>
            <a:pPr marL="596646" indent="-514350">
              <a:buFont typeface="+mj-lt"/>
              <a:buAutoNum type="arabicPeriod"/>
            </a:pPr>
            <a:r>
              <a:rPr lang="en-US" sz="2000" dirty="0" err="1"/>
              <a:t>Diseño</a:t>
            </a:r>
            <a:r>
              <a:rPr lang="en-US" sz="2000" dirty="0"/>
              <a:t> de </a:t>
            </a:r>
            <a:r>
              <a:rPr lang="en-US" sz="2000" dirty="0" err="1"/>
              <a:t>alta</a:t>
            </a:r>
            <a:r>
              <a:rPr lang="en-US" sz="2000" dirty="0"/>
              <a:t> </a:t>
            </a:r>
            <a:r>
              <a:rPr lang="en-US" sz="2000" dirty="0" err="1"/>
              <a:t>fiabilidad</a:t>
            </a:r>
            <a:r>
              <a:rPr lang="en-US" sz="2000" dirty="0"/>
              <a:t>. DO-254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000" dirty="0" err="1"/>
              <a:t>Obsolescencia</a:t>
            </a:r>
            <a:r>
              <a:rPr lang="en-US" sz="2000" dirty="0"/>
              <a:t> de </a:t>
            </a:r>
            <a:r>
              <a:rPr lang="en-US" sz="2000" dirty="0" err="1"/>
              <a:t>componentes</a:t>
            </a:r>
            <a:endParaRPr lang="en-US" sz="2000" dirty="0"/>
          </a:p>
          <a:p>
            <a:pPr marL="596646" indent="-514350">
              <a:buFont typeface="+mj-lt"/>
              <a:buAutoNum type="arabicPeriod"/>
            </a:pPr>
            <a:r>
              <a:rPr lang="en-US" sz="2000" dirty="0" err="1"/>
              <a:t>Renovación</a:t>
            </a:r>
            <a:r>
              <a:rPr lang="en-US" sz="2000" dirty="0"/>
              <a:t> y </a:t>
            </a:r>
            <a:r>
              <a:rPr lang="en-US" sz="2000" dirty="0" err="1"/>
              <a:t>mejoras</a:t>
            </a:r>
            <a:r>
              <a:rPr lang="en-US" sz="2000" dirty="0"/>
              <a:t> de </a:t>
            </a:r>
            <a:r>
              <a:rPr lang="en-US" sz="2000" dirty="0" err="1"/>
              <a:t>instrumentos</a:t>
            </a:r>
            <a:endParaRPr lang="en-US" sz="2000" dirty="0"/>
          </a:p>
          <a:p>
            <a:pPr marL="596646" indent="-514350">
              <a:buFont typeface="+mj-lt"/>
              <a:buAutoNum type="arabicPeriod"/>
            </a:pPr>
            <a:r>
              <a:rPr lang="en-US" sz="2000" dirty="0" err="1"/>
              <a:t>Flexibilidad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sistemas</a:t>
            </a:r>
            <a:r>
              <a:rPr lang="en-US" sz="2000" dirty="0"/>
              <a:t> </a:t>
            </a:r>
            <a:r>
              <a:rPr lang="en-US" sz="2000" dirty="0" err="1"/>
              <a:t>electrónicos</a:t>
            </a:r>
            <a:endParaRPr lang="en-US" sz="2000" dirty="0"/>
          </a:p>
          <a:p>
            <a:pPr marL="596646" indent="-514350">
              <a:buFont typeface="+mj-lt"/>
              <a:buAutoNum type="arabicPeriod"/>
            </a:pPr>
            <a:r>
              <a:rPr lang="en-US" sz="2000" dirty="0" err="1"/>
              <a:t>Aplicaciones</a:t>
            </a:r>
            <a:r>
              <a:rPr lang="en-US" sz="2000" dirty="0"/>
              <a:t> de alto </a:t>
            </a:r>
            <a:r>
              <a:rPr lang="en-US" sz="2000" dirty="0" err="1"/>
              <a:t>paralelismo</a:t>
            </a:r>
            <a:r>
              <a:rPr lang="en-US" sz="2000" dirty="0"/>
              <a:t>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000" dirty="0" err="1"/>
              <a:t>Aplicaciones</a:t>
            </a:r>
            <a:r>
              <a:rPr lang="en-US" sz="2000" dirty="0"/>
              <a:t> de </a:t>
            </a:r>
            <a:r>
              <a:rPr lang="en-US" sz="2000" dirty="0" err="1"/>
              <a:t>seguridad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vuelo</a:t>
            </a:r>
            <a:r>
              <a:rPr lang="en-US" sz="2000" dirty="0"/>
              <a:t> e </a:t>
            </a:r>
            <a:r>
              <a:rPr lang="en-US" sz="2000" dirty="0" err="1"/>
              <a:t>información</a:t>
            </a:r>
            <a:r>
              <a:rPr lang="en-US" sz="2000" dirty="0"/>
              <a:t> de </a:t>
            </a:r>
            <a:r>
              <a:rPr lang="en-US" sz="2000" dirty="0" err="1" smtClean="0"/>
              <a:t>colisiones</a:t>
            </a:r>
            <a:endParaRPr lang="en-US" sz="2000" dirty="0" smtClean="0"/>
          </a:p>
          <a:p>
            <a:pPr marL="596646" indent="-514350">
              <a:buFont typeface="+mj-lt"/>
              <a:buAutoNum type="arabicPeriod"/>
            </a:pPr>
            <a:r>
              <a:rPr lang="en-US" sz="2000" dirty="0" err="1"/>
              <a:t>Coste</a:t>
            </a:r>
            <a:r>
              <a:rPr lang="en-US" sz="2000" dirty="0"/>
              <a:t> de la </a:t>
            </a:r>
            <a:r>
              <a:rPr lang="en-US" sz="2000" dirty="0" err="1"/>
              <a:t>electrónica</a:t>
            </a:r>
            <a:endParaRPr lang="en-US" sz="2000" dirty="0"/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  <a:p>
            <a:pPr marL="870966" lvl="1" indent="-514350">
              <a:buFont typeface="+mj-lt"/>
              <a:buAutoNum type="arabicPeriod"/>
            </a:pPr>
            <a:endParaRPr lang="en-US" dirty="0" smtClean="0"/>
          </a:p>
          <a:p>
            <a:pPr marL="870966" lvl="1" indent="-514350">
              <a:buFont typeface="+mj-lt"/>
              <a:buAutoNum type="arabicPeriod"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731042"/>
            <a:ext cx="7498080" cy="639762"/>
          </a:xfrm>
        </p:spPr>
        <p:txBody>
          <a:bodyPr>
            <a:noAutofit/>
          </a:bodyPr>
          <a:lstStyle/>
          <a:p>
            <a:r>
              <a:rPr lang="en-US" sz="2000" dirty="0" smtClean="0"/>
              <a:t>5.1 </a:t>
            </a:r>
            <a:r>
              <a:rPr lang="en-US" sz="2000" dirty="0" err="1" smtClean="0"/>
              <a:t>Calificación</a:t>
            </a:r>
            <a:r>
              <a:rPr lang="en-US" sz="2000" dirty="0" smtClean="0"/>
              <a:t> de FPGAs para </a:t>
            </a:r>
            <a:r>
              <a:rPr lang="en-US" sz="2000" dirty="0" err="1" smtClean="0"/>
              <a:t>vuelo</a:t>
            </a:r>
            <a:r>
              <a:rPr lang="en-US" sz="2000" dirty="0" smtClean="0"/>
              <a:t> </a:t>
            </a:r>
            <a:r>
              <a:rPr lang="en-US" sz="2000" dirty="0" err="1" smtClean="0"/>
              <a:t>espacial</a:t>
            </a:r>
            <a:endParaRPr lang="en-US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478472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Calificación</a:t>
            </a:r>
            <a:r>
              <a:rPr lang="en-US" sz="2400" dirty="0" smtClean="0"/>
              <a:t> general del </a:t>
            </a:r>
            <a:r>
              <a:rPr lang="en-US" sz="2400" dirty="0" err="1" smtClean="0"/>
              <a:t>dispositivo</a:t>
            </a:r>
            <a:endParaRPr lang="en-US" sz="2400" dirty="0" smtClean="0"/>
          </a:p>
          <a:p>
            <a:pPr marL="992124" lvl="2" indent="-342900"/>
            <a:r>
              <a:rPr lang="en-US" dirty="0" err="1" smtClean="0"/>
              <a:t>Testeo</a:t>
            </a:r>
            <a:r>
              <a:rPr lang="en-US" dirty="0" smtClean="0"/>
              <a:t> de </a:t>
            </a:r>
            <a:r>
              <a:rPr lang="en-US" dirty="0" err="1" smtClean="0"/>
              <a:t>excursiones</a:t>
            </a:r>
            <a:r>
              <a:rPr lang="en-US" dirty="0" smtClean="0"/>
              <a:t> de temperature</a:t>
            </a:r>
          </a:p>
          <a:p>
            <a:pPr marL="992124" lvl="2" indent="-342900"/>
            <a:r>
              <a:rPr lang="en-US" dirty="0" err="1" smtClean="0"/>
              <a:t>Testeo</a:t>
            </a:r>
            <a:r>
              <a:rPr lang="en-US" dirty="0" smtClean="0"/>
              <a:t> de </a:t>
            </a:r>
            <a:r>
              <a:rPr lang="en-US" dirty="0" err="1" smtClean="0"/>
              <a:t>condiciones</a:t>
            </a:r>
            <a:r>
              <a:rPr lang="en-US" dirty="0" smtClean="0"/>
              <a:t> de </a:t>
            </a:r>
            <a:r>
              <a:rPr lang="en-US" dirty="0" err="1" smtClean="0"/>
              <a:t>lanzamiento</a:t>
            </a:r>
            <a:endParaRPr lang="en-US" dirty="0" smtClean="0"/>
          </a:p>
          <a:p>
            <a:pPr marL="992124" lvl="2" indent="-342900"/>
            <a:r>
              <a:rPr lang="en-US" dirty="0" err="1" smtClean="0"/>
              <a:t>Calificación</a:t>
            </a:r>
            <a:r>
              <a:rPr lang="en-US" dirty="0" smtClean="0"/>
              <a:t> del </a:t>
            </a:r>
            <a:r>
              <a:rPr lang="en-US" dirty="0" err="1" smtClean="0"/>
              <a:t>componente</a:t>
            </a:r>
            <a:r>
              <a:rPr lang="en-US" dirty="0" smtClean="0"/>
              <a:t> para </a:t>
            </a:r>
            <a:r>
              <a:rPr lang="en-US" dirty="0" err="1" smtClean="0"/>
              <a:t>condiciones</a:t>
            </a:r>
            <a:r>
              <a:rPr lang="en-US" dirty="0" smtClean="0"/>
              <a:t> </a:t>
            </a:r>
            <a:r>
              <a:rPr lang="en-US" dirty="0" err="1" smtClean="0"/>
              <a:t>básicas</a:t>
            </a:r>
            <a:r>
              <a:rPr lang="en-US" dirty="0" smtClean="0"/>
              <a:t> de </a:t>
            </a:r>
            <a:r>
              <a:rPr lang="en-US" dirty="0" err="1" smtClean="0"/>
              <a:t>radiación</a:t>
            </a:r>
            <a:endParaRPr lang="en-US" dirty="0" smtClean="0"/>
          </a:p>
          <a:p>
            <a:r>
              <a:rPr lang="en-US" sz="2400" dirty="0" err="1" smtClean="0"/>
              <a:t>Calificación</a:t>
            </a:r>
            <a:r>
              <a:rPr lang="en-US" sz="2400" dirty="0" smtClean="0"/>
              <a:t> del </a:t>
            </a:r>
            <a:r>
              <a:rPr lang="en-US" sz="2400" dirty="0" err="1" smtClean="0"/>
              <a:t>dispositivo</a:t>
            </a:r>
            <a:r>
              <a:rPr lang="en-US" sz="2400" dirty="0" smtClean="0"/>
              <a:t> para la </a:t>
            </a:r>
            <a:r>
              <a:rPr lang="en-US" sz="2400" dirty="0" err="1" smtClean="0"/>
              <a:t>misión</a:t>
            </a:r>
            <a:endParaRPr lang="en-US" sz="2400" dirty="0" smtClean="0"/>
          </a:p>
          <a:p>
            <a:pPr lvl="2"/>
            <a:r>
              <a:rPr lang="en-US" dirty="0" err="1" smtClean="0"/>
              <a:t>Ciclos</a:t>
            </a:r>
            <a:r>
              <a:rPr lang="en-US" dirty="0" smtClean="0"/>
              <a:t> de </a:t>
            </a:r>
            <a:r>
              <a:rPr lang="en-US" dirty="0" err="1" smtClean="0"/>
              <a:t>Temperatura</a:t>
            </a:r>
            <a:endParaRPr lang="en-US" dirty="0" smtClean="0"/>
          </a:p>
          <a:p>
            <a:pPr lvl="2"/>
            <a:r>
              <a:rPr lang="en-US" dirty="0" smtClean="0"/>
              <a:t>Space Weather, Total ionizing dose (TID)</a:t>
            </a:r>
          </a:p>
          <a:p>
            <a:r>
              <a:rPr lang="en-US" sz="2400" dirty="0" err="1" smtClean="0"/>
              <a:t>Estrategias</a:t>
            </a:r>
            <a:r>
              <a:rPr lang="en-US" sz="2400" dirty="0" smtClean="0"/>
              <a:t> de </a:t>
            </a:r>
            <a:r>
              <a:rPr lang="en-US" sz="2400" dirty="0" err="1" smtClean="0"/>
              <a:t>diseño</a:t>
            </a:r>
            <a:r>
              <a:rPr lang="en-US" sz="2400" dirty="0" smtClean="0"/>
              <a:t> </a:t>
            </a:r>
            <a:r>
              <a:rPr lang="en-US" sz="2400" dirty="0" err="1" smtClean="0"/>
              <a:t>específicas</a:t>
            </a:r>
            <a:endParaRPr lang="en-US" sz="2400" dirty="0" smtClean="0"/>
          </a:p>
          <a:p>
            <a:pPr lvl="2"/>
            <a:r>
              <a:rPr lang="en-US" dirty="0" smtClean="0"/>
              <a:t>Triple </a:t>
            </a:r>
            <a:r>
              <a:rPr lang="en-US" dirty="0" err="1" smtClean="0"/>
              <a:t>Redundancia</a:t>
            </a:r>
            <a:r>
              <a:rPr lang="en-US" dirty="0" smtClean="0"/>
              <a:t> Modular (TMR)</a:t>
            </a:r>
          </a:p>
          <a:p>
            <a:pPr lvl="2"/>
            <a:r>
              <a:rPr lang="en-US" dirty="0" smtClean="0"/>
              <a:t>Scrubbing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486" y="3381962"/>
            <a:ext cx="4002736" cy="30696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09" y="609600"/>
            <a:ext cx="4407904" cy="44206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708192"/>
            <a:ext cx="3536433" cy="26296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901" y="5180904"/>
            <a:ext cx="3836274" cy="50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9" y="1371600"/>
            <a:ext cx="8903448" cy="462338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38200" y="5994984"/>
            <a:ext cx="3852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Cortesía</a:t>
            </a:r>
            <a:r>
              <a:rPr lang="en-US" sz="1400" dirty="0" smtClean="0"/>
              <a:t> de M. </a:t>
            </a:r>
            <a:r>
              <a:rPr lang="en-US" sz="1400" dirty="0" err="1" smtClean="0"/>
              <a:t>Pignol</a:t>
            </a:r>
            <a:r>
              <a:rPr lang="en-US" sz="1400" dirty="0" smtClean="0"/>
              <a:t>. CNES </a:t>
            </a:r>
            <a:r>
              <a:rPr lang="en-US" sz="1400" dirty="0" err="1" smtClean="0"/>
              <a:t>en</a:t>
            </a:r>
            <a:r>
              <a:rPr lang="en-US" sz="1400" dirty="0" smtClean="0"/>
              <a:t> SERESSA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50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4419600"/>
            <a:ext cx="7498080" cy="2438400"/>
          </a:xfrm>
        </p:spPr>
        <p:txBody>
          <a:bodyPr>
            <a:normAutofit fontScale="62500" lnSpcReduction="20000"/>
          </a:bodyPr>
          <a:lstStyle/>
          <a:p>
            <a:pPr marL="870966" lvl="1" indent="-514350">
              <a:buFont typeface="+mj-lt"/>
              <a:buAutoNum type="arabicPeriod"/>
            </a:pPr>
            <a:r>
              <a:rPr lang="en-US" dirty="0"/>
              <a:t>Instrument Landing System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/>
              <a:t>Pilot Voice Recognition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/>
              <a:t>High Reliability Communication systems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/>
              <a:t>Global positioning and Inertial Navigation systems 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/>
              <a:t>Radar and sonar instruments, ground proximity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/>
              <a:t>On board computers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/>
              <a:t>Cabin entertainment and Cockpit Panel </a:t>
            </a:r>
            <a:r>
              <a:rPr lang="en-US" dirty="0" smtClean="0"/>
              <a:t>Systems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1211"/>
          <a:stretch/>
        </p:blipFill>
        <p:spPr>
          <a:xfrm>
            <a:off x="1143000" y="0"/>
            <a:ext cx="7303910" cy="439615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563462" y="4363028"/>
            <a:ext cx="17700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 </a:t>
            </a:r>
            <a:r>
              <a:rPr lang="en-US" sz="1100" dirty="0" err="1" smtClean="0"/>
              <a:t>una</a:t>
            </a:r>
            <a:r>
              <a:rPr lang="en-US" sz="1100" dirty="0" smtClean="0"/>
              <a:t> </a:t>
            </a:r>
            <a:r>
              <a:rPr lang="en-US" sz="1100" dirty="0" err="1" smtClean="0"/>
              <a:t>oferta</a:t>
            </a:r>
            <a:r>
              <a:rPr lang="en-US" sz="1100" dirty="0" smtClean="0"/>
              <a:t> de </a:t>
            </a:r>
            <a:r>
              <a:rPr lang="en-US" sz="1100" dirty="0" err="1" smtClean="0"/>
              <a:t>trabajo</a:t>
            </a:r>
            <a:r>
              <a:rPr lang="en-US" sz="1100" dirty="0" smtClean="0"/>
              <a:t> </a:t>
            </a:r>
          </a:p>
          <a:p>
            <a:r>
              <a:rPr lang="en-US" sz="1100" dirty="0" smtClean="0"/>
              <a:t>De Honeywell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40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90600"/>
            <a:ext cx="7498080" cy="48768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Segmento</a:t>
            </a:r>
            <a:r>
              <a:rPr lang="en-US" sz="2400" dirty="0" smtClean="0"/>
              <a:t> </a:t>
            </a:r>
            <a:r>
              <a:rPr lang="en-US" sz="2400" dirty="0" err="1" smtClean="0"/>
              <a:t>espacial</a:t>
            </a:r>
            <a:endParaRPr lang="en-US" sz="2400" dirty="0" smtClean="0"/>
          </a:p>
          <a:p>
            <a:pPr marL="916686" lvl="1" indent="-514350">
              <a:buFont typeface="+mj-lt"/>
              <a:buAutoNum type="arabicPeriod"/>
            </a:pPr>
            <a:r>
              <a:rPr lang="en-US" sz="2000" dirty="0" err="1" smtClean="0"/>
              <a:t>Diseño</a:t>
            </a:r>
            <a:r>
              <a:rPr lang="en-US" sz="2000" dirty="0" smtClean="0"/>
              <a:t> de </a:t>
            </a:r>
            <a:r>
              <a:rPr lang="en-US" sz="2000" dirty="0" err="1" smtClean="0"/>
              <a:t>alta</a:t>
            </a:r>
            <a:r>
              <a:rPr lang="en-US" sz="2000" dirty="0" smtClean="0"/>
              <a:t> </a:t>
            </a:r>
            <a:r>
              <a:rPr lang="en-US" sz="2000" dirty="0" err="1" smtClean="0"/>
              <a:t>fiabilidad</a:t>
            </a:r>
            <a:r>
              <a:rPr lang="en-US" sz="2000" dirty="0" smtClean="0"/>
              <a:t>. </a:t>
            </a:r>
            <a:r>
              <a:rPr lang="en-US" sz="2000" dirty="0" err="1" smtClean="0"/>
              <a:t>Serie</a:t>
            </a:r>
            <a:r>
              <a:rPr lang="en-US" sz="2000" dirty="0" smtClean="0"/>
              <a:t> ECSS-Q60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000" dirty="0" err="1" smtClean="0"/>
              <a:t>Retardar</a:t>
            </a:r>
            <a:r>
              <a:rPr lang="en-US" sz="2000" dirty="0" smtClean="0"/>
              <a:t> la </a:t>
            </a:r>
            <a:r>
              <a:rPr lang="en-US" sz="2000" dirty="0" err="1" smtClean="0"/>
              <a:t>definición</a:t>
            </a:r>
            <a:r>
              <a:rPr lang="en-US" sz="2000" dirty="0" smtClean="0"/>
              <a:t> de la </a:t>
            </a:r>
            <a:r>
              <a:rPr lang="en-US" sz="2000" dirty="0" err="1" smtClean="0"/>
              <a:t>electrónica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la </a:t>
            </a:r>
            <a:r>
              <a:rPr lang="en-US" sz="2000" dirty="0" err="1" smtClean="0"/>
              <a:t>planificación</a:t>
            </a:r>
            <a:r>
              <a:rPr lang="en-US" sz="2000" dirty="0" smtClean="0"/>
              <a:t> temporal del </a:t>
            </a:r>
            <a:r>
              <a:rPr lang="en-US" sz="2000" dirty="0" err="1" smtClean="0"/>
              <a:t>desarrollo</a:t>
            </a:r>
            <a:endParaRPr lang="en-US" sz="2000" dirty="0" smtClean="0"/>
          </a:p>
          <a:p>
            <a:pPr marL="916686" lvl="1" indent="-514350">
              <a:buFont typeface="+mj-lt"/>
              <a:buAutoNum type="arabicPeriod"/>
            </a:pPr>
            <a:r>
              <a:rPr lang="en-US" sz="2000" dirty="0" err="1" smtClean="0"/>
              <a:t>Reconfiguración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vuelo</a:t>
            </a:r>
            <a:r>
              <a:rPr lang="en-US" sz="2000" dirty="0" smtClean="0"/>
              <a:t> (SRAM-FPGAs)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000" dirty="0" err="1" smtClean="0"/>
              <a:t>Actualización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algoritmos</a:t>
            </a:r>
            <a:r>
              <a:rPr lang="en-US" sz="2000" dirty="0" smtClean="0"/>
              <a:t> </a:t>
            </a:r>
            <a:r>
              <a:rPr lang="en-US" sz="2000" dirty="0" err="1" smtClean="0"/>
              <a:t>desde</a:t>
            </a:r>
            <a:r>
              <a:rPr lang="en-US" sz="2000" dirty="0" smtClean="0"/>
              <a:t> </a:t>
            </a:r>
            <a:r>
              <a:rPr lang="en-US" sz="2000" dirty="0" err="1" smtClean="0"/>
              <a:t>tierra</a:t>
            </a:r>
            <a:endParaRPr lang="en-US" sz="2000" dirty="0" smtClean="0"/>
          </a:p>
          <a:p>
            <a:pPr marL="916686" lvl="1" indent="-514350">
              <a:buFont typeface="+mj-lt"/>
              <a:buAutoNum type="arabicPeriod"/>
            </a:pPr>
            <a:r>
              <a:rPr lang="en-US" sz="2000" dirty="0" err="1" smtClean="0"/>
              <a:t>Eficiencia</a:t>
            </a:r>
            <a:r>
              <a:rPr lang="en-US" sz="2000" dirty="0" smtClean="0"/>
              <a:t> del </a:t>
            </a:r>
            <a:r>
              <a:rPr lang="en-US" sz="2000" dirty="0" err="1" smtClean="0"/>
              <a:t>espacio</a:t>
            </a:r>
            <a:endParaRPr lang="en-US" sz="2000" dirty="0" smtClean="0"/>
          </a:p>
          <a:p>
            <a:pPr marL="916686" lvl="1" indent="-514350">
              <a:buFont typeface="+mj-lt"/>
              <a:buAutoNum type="arabicPeriod"/>
            </a:pPr>
            <a:r>
              <a:rPr lang="en-US" sz="2000" dirty="0" err="1" smtClean="0"/>
              <a:t>Aplicaciones</a:t>
            </a:r>
            <a:r>
              <a:rPr lang="en-US" sz="2000" dirty="0" smtClean="0"/>
              <a:t> </a:t>
            </a:r>
            <a:r>
              <a:rPr lang="en-US" sz="2000" dirty="0" err="1" smtClean="0"/>
              <a:t>espaciales</a:t>
            </a:r>
            <a:r>
              <a:rPr lang="en-US" sz="2000" dirty="0" smtClean="0"/>
              <a:t> </a:t>
            </a:r>
            <a:r>
              <a:rPr lang="en-US" sz="2000" dirty="0" err="1" smtClean="0"/>
              <a:t>diversas</a:t>
            </a:r>
            <a:r>
              <a:rPr lang="en-US" sz="2000" dirty="0" smtClean="0"/>
              <a:t>. </a:t>
            </a:r>
            <a:r>
              <a:rPr lang="en-US" sz="2000" dirty="0" err="1" smtClean="0"/>
              <a:t>Procesamiento</a:t>
            </a:r>
            <a:r>
              <a:rPr lang="en-US" sz="2000" dirty="0" smtClean="0"/>
              <a:t> “in situ”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000" dirty="0" err="1" smtClean="0"/>
              <a:t>Coste</a:t>
            </a:r>
            <a:r>
              <a:rPr lang="en-US" sz="2000" dirty="0" smtClean="0"/>
              <a:t> de la </a:t>
            </a:r>
            <a:r>
              <a:rPr lang="en-US" sz="2000" dirty="0" err="1" smtClean="0"/>
              <a:t>electrónica</a:t>
            </a:r>
            <a:endParaRPr lang="en-US" sz="2000" dirty="0" smtClean="0"/>
          </a:p>
          <a:p>
            <a:pPr marL="916686" lvl="1" indent="-514350">
              <a:buFont typeface="+mj-lt"/>
              <a:buAutoNum type="arabicPeriod"/>
            </a:pPr>
            <a:r>
              <a:rPr lang="en-US" sz="2000" dirty="0" err="1" smtClean="0"/>
              <a:t>Normativa</a:t>
            </a:r>
            <a:r>
              <a:rPr lang="en-US" sz="2000" dirty="0" smtClean="0"/>
              <a:t> </a:t>
            </a:r>
            <a:r>
              <a:rPr lang="en-US" sz="2000" dirty="0" smtClean="0"/>
              <a:t>ITAR (International Traffic of Arms Regulations)</a:t>
            </a:r>
            <a:endParaRPr lang="en-US" sz="2000" dirty="0" smtClean="0"/>
          </a:p>
          <a:p>
            <a:pPr marL="916686" lvl="1" indent="-514350">
              <a:buFont typeface="+mj-lt"/>
              <a:buAutoNum type="arabicPeriod"/>
            </a:pPr>
            <a:r>
              <a:rPr lang="en-US" sz="2000" dirty="0" smtClean="0"/>
              <a:t>…</a:t>
            </a:r>
          </a:p>
          <a:p>
            <a:pPr marL="402336" lvl="1" indent="0">
              <a:buNone/>
            </a:pPr>
            <a:r>
              <a:rPr lang="en-US" sz="2000" dirty="0" smtClean="0"/>
              <a:t>El 75% de la </a:t>
            </a:r>
            <a:r>
              <a:rPr lang="en-US" sz="2000" dirty="0" err="1" smtClean="0"/>
              <a:t>ingeniería</a:t>
            </a:r>
            <a:r>
              <a:rPr lang="en-US" sz="2000" dirty="0" smtClean="0"/>
              <a:t> de un </a:t>
            </a:r>
            <a:r>
              <a:rPr lang="en-US" sz="2000" dirty="0" err="1" smtClean="0"/>
              <a:t>satélite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electrónica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015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2895600"/>
            <a:ext cx="7498080" cy="335280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>
                <a:latin typeface="Arial" charset="0"/>
              </a:rPr>
              <a:t>On board computers</a:t>
            </a:r>
          </a:p>
          <a:p>
            <a:r>
              <a:rPr lang="en-US" sz="4400" dirty="0">
                <a:latin typeface="Arial" charset="0"/>
              </a:rPr>
              <a:t>Instruments</a:t>
            </a:r>
          </a:p>
          <a:p>
            <a:r>
              <a:rPr lang="en-US" sz="4400" dirty="0">
                <a:latin typeface="Arial" charset="0"/>
              </a:rPr>
              <a:t>“Mock ups” and </a:t>
            </a:r>
            <a:r>
              <a:rPr lang="en-US" sz="4400" dirty="0" smtClean="0">
                <a:latin typeface="Arial" charset="0"/>
              </a:rPr>
              <a:t>Prototyping</a:t>
            </a:r>
          </a:p>
          <a:p>
            <a:r>
              <a:rPr lang="en-US" sz="4400" dirty="0" smtClean="0">
                <a:latin typeface="Arial" charset="0"/>
              </a:rPr>
              <a:t>Development </a:t>
            </a:r>
            <a:r>
              <a:rPr lang="en-US" sz="4400" dirty="0">
                <a:latin typeface="Arial" charset="0"/>
              </a:rPr>
              <a:t>/ supply of space electronic </a:t>
            </a:r>
            <a:r>
              <a:rPr lang="en-US" sz="4400" dirty="0" err="1">
                <a:latin typeface="Arial" charset="0"/>
              </a:rPr>
              <a:t>equipments</a:t>
            </a:r>
            <a:r>
              <a:rPr lang="en-US" sz="4400" dirty="0">
                <a:latin typeface="Arial" charset="0"/>
              </a:rPr>
              <a:t>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US" sz="1800" dirty="0">
                <a:latin typeface="Arial" charset="0"/>
              </a:rPr>
              <a:t>		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dirty="0">
                <a:latin typeface="Arial" charset="0"/>
              </a:rPr>
              <a:t>power supplies and power distribution units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US" dirty="0">
                <a:latin typeface="Arial" charset="0"/>
              </a:rPr>
              <a:t>		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-</a:t>
            </a:r>
            <a:r>
              <a:rPr lang="en-US" dirty="0">
                <a:latin typeface="Arial" charset="0"/>
              </a:rPr>
              <a:t> control/command electronics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US" dirty="0">
                <a:latin typeface="Arial" charset="0"/>
              </a:rPr>
              <a:t>		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-</a:t>
            </a:r>
            <a:r>
              <a:rPr lang="en-US" dirty="0">
                <a:latin typeface="Arial" charset="0"/>
              </a:rPr>
              <a:t> onboard computers, data handling equipment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US" dirty="0">
                <a:latin typeface="Arial" charset="0"/>
              </a:rPr>
              <a:t>		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-</a:t>
            </a:r>
            <a:r>
              <a:rPr lang="en-US" dirty="0">
                <a:latin typeface="Arial" charset="0"/>
              </a:rPr>
              <a:t> front end electronics, video acquisition </a:t>
            </a:r>
            <a:r>
              <a:rPr lang="en-US" dirty="0" smtClean="0">
                <a:latin typeface="Arial" charset="0"/>
              </a:rPr>
              <a:t>equipment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4400" dirty="0" smtClean="0">
                <a:latin typeface="Arial" charset="0"/>
              </a:rPr>
              <a:t>References </a:t>
            </a:r>
            <a:endParaRPr lang="en-US" sz="4400" dirty="0">
              <a:latin typeface="Arial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		- </a:t>
            </a:r>
            <a:r>
              <a:rPr lang="en-US" dirty="0">
                <a:latin typeface="Arial" charset="0"/>
              </a:rPr>
              <a:t>R&amp;T: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CPUGEN (Leon3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OnBoard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Computing Module)</a:t>
            </a:r>
            <a:endParaRPr lang="en-US" sz="2800" dirty="0">
              <a:latin typeface="Arial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US" dirty="0">
                <a:latin typeface="Arial" charset="0"/>
              </a:rPr>
              <a:t>		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dirty="0">
                <a:latin typeface="Arial" charset="0"/>
              </a:rPr>
              <a:t>Scientific programs: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BEPICOLOMBO/PHEBUS, JASON-3/CARMEN, TARANIS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		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-</a:t>
            </a:r>
            <a:r>
              <a:rPr lang="en-US" dirty="0">
                <a:latin typeface="Arial" charset="0"/>
              </a:rPr>
              <a:t> Observation satellites: </a:t>
            </a:r>
            <a:r>
              <a:rPr lang="en-US" sz="2800" dirty="0">
                <a:latin typeface="Arial" charset="0"/>
              </a:rPr>
              <a:t>SPOT 6 &amp; SPOT 7,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PHASE B STUDY / PVL</a:t>
            </a:r>
            <a:endParaRPr lang="en-US" sz="2800" dirty="0">
              <a:latin typeface="Arial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US" dirty="0">
                <a:latin typeface="Arial" charset="0"/>
              </a:rPr>
              <a:t>		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-</a:t>
            </a:r>
            <a:r>
              <a:rPr lang="en-US" dirty="0">
                <a:latin typeface="Arial" charset="0"/>
              </a:rPr>
              <a:t> Telecom programs: </a:t>
            </a:r>
            <a:r>
              <a:rPr lang="en-US" sz="2800" dirty="0">
                <a:latin typeface="Arial" charset="0"/>
              </a:rPr>
              <a:t>EUROSTAR 3000, IRIDIUM-Next	</a:t>
            </a:r>
            <a:endParaRPr lang="en-US" dirty="0" smtClean="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dirty="0" smtClean="0"/>
          </a:p>
        </p:txBody>
      </p:sp>
      <p:pic>
        <p:nvPicPr>
          <p:cNvPr id="7" name="Picture 23" descr="espace160"/>
          <p:cNvPicPr>
            <a:picLocks noChangeAspect="1" noChangeArrowheads="1"/>
          </p:cNvPicPr>
          <p:nvPr/>
        </p:nvPicPr>
        <p:blipFill>
          <a:blip r:embed="rId2"/>
          <a:srcRect l="33606" b="47404"/>
          <a:stretch>
            <a:fillRect/>
          </a:stretch>
        </p:blipFill>
        <p:spPr bwMode="auto">
          <a:xfrm>
            <a:off x="914400" y="457200"/>
            <a:ext cx="3810000" cy="2339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7936" y="37187"/>
            <a:ext cx="2525713" cy="3544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79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Concepto</a:t>
            </a:r>
            <a:r>
              <a:rPr lang="en-US" dirty="0" smtClean="0"/>
              <a:t> de FPGA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2703" y="1292329"/>
            <a:ext cx="7498080" cy="2533650"/>
          </a:xfrm>
        </p:spPr>
        <p:txBody>
          <a:bodyPr>
            <a:normAutofit/>
          </a:bodyPr>
          <a:lstStyle/>
          <a:p>
            <a:r>
              <a:rPr lang="en-US" dirty="0" err="1" smtClean="0"/>
              <a:t>Dispositivo</a:t>
            </a:r>
            <a:r>
              <a:rPr lang="en-US" dirty="0" smtClean="0"/>
              <a:t> </a:t>
            </a:r>
            <a:r>
              <a:rPr lang="en-US" dirty="0" err="1" smtClean="0"/>
              <a:t>electrónico</a:t>
            </a:r>
            <a:r>
              <a:rPr lang="en-US" dirty="0" smtClean="0"/>
              <a:t> digital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compuesto</a:t>
            </a:r>
            <a:r>
              <a:rPr lang="en-US" dirty="0" smtClean="0"/>
              <a:t> de:</a:t>
            </a:r>
          </a:p>
          <a:p>
            <a:pPr lvl="2"/>
            <a:r>
              <a:rPr lang="en-US" sz="1800" dirty="0" smtClean="0"/>
              <a:t>Parte </a:t>
            </a:r>
            <a:r>
              <a:rPr lang="en-US" sz="1800" dirty="0" err="1" smtClean="0"/>
              <a:t>combinacional</a:t>
            </a:r>
            <a:r>
              <a:rPr lang="en-US" sz="1800" dirty="0" smtClean="0"/>
              <a:t>: </a:t>
            </a:r>
          </a:p>
          <a:p>
            <a:pPr lvl="3"/>
            <a:r>
              <a:rPr lang="en-US" sz="1600" dirty="0" err="1" smtClean="0"/>
              <a:t>cono</a:t>
            </a:r>
            <a:r>
              <a:rPr lang="en-US" sz="1600" dirty="0" smtClean="0"/>
              <a:t> de </a:t>
            </a:r>
            <a:r>
              <a:rPr lang="en-US" sz="1600" dirty="0" err="1" smtClean="0"/>
              <a:t>lógica</a:t>
            </a:r>
            <a:endParaRPr lang="en-US" sz="1600" dirty="0" smtClean="0"/>
          </a:p>
          <a:p>
            <a:pPr lvl="3"/>
            <a:r>
              <a:rPr lang="en-US" sz="1600" dirty="0" err="1" smtClean="0"/>
              <a:t>Funcionel</a:t>
            </a:r>
            <a:r>
              <a:rPr lang="en-US" sz="1600" dirty="0" smtClean="0"/>
              <a:t> </a:t>
            </a:r>
            <a:r>
              <a:rPr lang="en-US" sz="1600" dirty="0" err="1" smtClean="0"/>
              <a:t>lógicas</a:t>
            </a:r>
            <a:r>
              <a:rPr lang="en-US" sz="1600" dirty="0" smtClean="0"/>
              <a:t> </a:t>
            </a:r>
            <a:r>
              <a:rPr lang="en-US" sz="1600" dirty="0" err="1" smtClean="0"/>
              <a:t>equivalentes</a:t>
            </a:r>
            <a:r>
              <a:rPr lang="en-US" sz="1600" dirty="0" smtClean="0"/>
              <a:t>: </a:t>
            </a:r>
            <a:r>
              <a:rPr lang="en-US" sz="1600" dirty="0" err="1" smtClean="0"/>
              <a:t>e.j</a:t>
            </a:r>
            <a:r>
              <a:rPr lang="en-US" sz="1600" dirty="0" smtClean="0"/>
              <a:t>. </a:t>
            </a:r>
            <a:r>
              <a:rPr lang="en-US" sz="1600" dirty="0" err="1" smtClean="0"/>
              <a:t>Leyes</a:t>
            </a:r>
            <a:r>
              <a:rPr lang="en-US" sz="1600" dirty="0" smtClean="0"/>
              <a:t> de </a:t>
            </a:r>
            <a:r>
              <a:rPr lang="en-US" sz="1600" dirty="0" err="1" smtClean="0"/>
              <a:t>De</a:t>
            </a:r>
            <a:r>
              <a:rPr lang="en-US" sz="1600" dirty="0" smtClean="0"/>
              <a:t> Morgan</a:t>
            </a:r>
          </a:p>
          <a:p>
            <a:pPr lvl="2"/>
            <a:r>
              <a:rPr lang="en-US" sz="1800" dirty="0" smtClean="0"/>
              <a:t>Parte </a:t>
            </a:r>
            <a:r>
              <a:rPr lang="en-US" sz="1800" dirty="0" err="1" smtClean="0"/>
              <a:t>secuencial</a:t>
            </a:r>
            <a:r>
              <a:rPr lang="en-US" sz="1800" dirty="0" smtClean="0"/>
              <a:t>: </a:t>
            </a:r>
            <a:r>
              <a:rPr lang="en-US" sz="1800" dirty="0" err="1" smtClean="0"/>
              <a:t>biestables</a:t>
            </a:r>
            <a:endParaRPr lang="en-US" sz="1800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unidades</a:t>
            </a:r>
            <a:r>
              <a:rPr lang="en-US" dirty="0" smtClean="0"/>
              <a:t> </a:t>
            </a:r>
            <a:r>
              <a:rPr lang="en-US" dirty="0" err="1" smtClean="0"/>
              <a:t>funcionales</a:t>
            </a:r>
            <a:r>
              <a:rPr lang="en-US" dirty="0" smtClean="0"/>
              <a:t> que </a:t>
            </a:r>
            <a:r>
              <a:rPr lang="en-US" dirty="0" err="1" smtClean="0"/>
              <a:t>conforman</a:t>
            </a:r>
            <a:r>
              <a:rPr lang="en-US" dirty="0" smtClean="0"/>
              <a:t> un </a:t>
            </a:r>
            <a:r>
              <a:rPr lang="en-US" dirty="0" err="1" smtClean="0"/>
              <a:t>circuito</a:t>
            </a:r>
            <a:r>
              <a:rPr lang="en-US" dirty="0" smtClean="0"/>
              <a:t> </a:t>
            </a:r>
            <a:r>
              <a:rPr lang="en-US" dirty="0" err="1" smtClean="0"/>
              <a:t>compuesto</a:t>
            </a:r>
            <a:r>
              <a:rPr lang="en-US" dirty="0" smtClean="0"/>
              <a:t> de </a:t>
            </a:r>
            <a:r>
              <a:rPr lang="en-US" dirty="0" err="1" smtClean="0"/>
              <a:t>puertas</a:t>
            </a:r>
            <a:r>
              <a:rPr lang="en-US" dirty="0" smtClean="0"/>
              <a:t> </a:t>
            </a:r>
            <a:r>
              <a:rPr lang="en-US" dirty="0" err="1" smtClean="0"/>
              <a:t>lógicas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puertas</a:t>
            </a:r>
            <a:r>
              <a:rPr lang="en-US" dirty="0" smtClean="0"/>
              <a:t> </a:t>
            </a:r>
            <a:r>
              <a:rPr lang="en-US" dirty="0" err="1" smtClean="0"/>
              <a:t>lógicas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compuestas</a:t>
            </a:r>
            <a:r>
              <a:rPr lang="en-US" dirty="0" smtClean="0"/>
              <a:t> de </a:t>
            </a:r>
            <a:r>
              <a:rPr lang="en-US" dirty="0" err="1" smtClean="0"/>
              <a:t>transistores</a:t>
            </a:r>
            <a:endParaRPr lang="en-US" dirty="0"/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5493026" y="4953000"/>
            <a:ext cx="762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ube 7"/>
          <p:cNvSpPr/>
          <p:nvPr/>
        </p:nvSpPr>
        <p:spPr>
          <a:xfrm>
            <a:off x="3124200" y="4194313"/>
            <a:ext cx="2590800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2362200" y="4943061"/>
            <a:ext cx="762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7391400" y="4933122"/>
            <a:ext cx="762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6248400" y="4346713"/>
            <a:ext cx="1295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ector recto 16"/>
          <p:cNvCxnSpPr/>
          <p:nvPr/>
        </p:nvCxnSpPr>
        <p:spPr>
          <a:xfrm flipV="1">
            <a:off x="6705600" y="5794513"/>
            <a:ext cx="152400" cy="301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 flipV="1">
            <a:off x="6858000" y="5791201"/>
            <a:ext cx="152400" cy="304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7" idx="2"/>
          </p:cNvCxnSpPr>
          <p:nvPr/>
        </p:nvCxnSpPr>
        <p:spPr>
          <a:xfrm flipH="1">
            <a:off x="6858000" y="6099313"/>
            <a:ext cx="38100" cy="206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r 25"/>
          <p:cNvCxnSpPr/>
          <p:nvPr/>
        </p:nvCxnSpPr>
        <p:spPr>
          <a:xfrm flipV="1">
            <a:off x="5710295" y="6102625"/>
            <a:ext cx="1143000" cy="304799"/>
          </a:xfrm>
          <a:prstGeom prst="bentConnector3">
            <a:avLst>
              <a:gd name="adj1" fmla="val 10101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2151108" y="458366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5493026" y="454312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6229359" y="469643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4" name="CuadroTexto 33"/>
          <p:cNvSpPr txBox="1"/>
          <p:nvPr/>
        </p:nvSpPr>
        <p:spPr>
          <a:xfrm>
            <a:off x="7219711" y="4696432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5465267" y="6030603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CLK</a:t>
            </a:r>
            <a:endParaRPr lang="en-US" dirty="0"/>
          </a:p>
        </p:txBody>
      </p:sp>
      <p:cxnSp>
        <p:nvCxnSpPr>
          <p:cNvPr id="37" name="Conector angular 36"/>
          <p:cNvCxnSpPr/>
          <p:nvPr/>
        </p:nvCxnSpPr>
        <p:spPr>
          <a:xfrm>
            <a:off x="5734050" y="4034425"/>
            <a:ext cx="1143000" cy="304799"/>
          </a:xfrm>
          <a:prstGeom prst="bentConnector3">
            <a:avLst>
              <a:gd name="adj1" fmla="val 10101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5655181" y="3916260"/>
            <a:ext cx="65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upo 84"/>
          <p:cNvGrpSpPr/>
          <p:nvPr/>
        </p:nvGrpSpPr>
        <p:grpSpPr>
          <a:xfrm>
            <a:off x="5493287" y="3400990"/>
            <a:ext cx="944412" cy="1020895"/>
            <a:chOff x="3142096" y="1343953"/>
            <a:chExt cx="944412" cy="1020895"/>
          </a:xfrm>
        </p:grpSpPr>
        <p:sp>
          <p:nvSpPr>
            <p:cNvPr id="86" name="Rectángulo 85"/>
            <p:cNvSpPr/>
            <p:nvPr/>
          </p:nvSpPr>
          <p:spPr>
            <a:xfrm>
              <a:off x="3182017" y="1343953"/>
              <a:ext cx="904491" cy="1020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Conector recto 86"/>
            <p:cNvCxnSpPr/>
            <p:nvPr/>
          </p:nvCxnSpPr>
          <p:spPr>
            <a:xfrm flipV="1">
              <a:off x="3493606" y="2177472"/>
              <a:ext cx="106411" cy="1756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cto 87"/>
            <p:cNvCxnSpPr/>
            <p:nvPr/>
          </p:nvCxnSpPr>
          <p:spPr>
            <a:xfrm flipH="1" flipV="1">
              <a:off x="3600017" y="2175543"/>
              <a:ext cx="106411" cy="177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CuadroTexto 88"/>
            <p:cNvSpPr txBox="1"/>
            <p:nvPr/>
          </p:nvSpPr>
          <p:spPr>
            <a:xfrm>
              <a:off x="3142096" y="1524023"/>
              <a:ext cx="249821" cy="215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90" name="CuadroTexto 89"/>
            <p:cNvSpPr txBox="1"/>
            <p:nvPr/>
          </p:nvSpPr>
          <p:spPr>
            <a:xfrm>
              <a:off x="3759833" y="1487236"/>
              <a:ext cx="262134" cy="215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6651172" y="1337418"/>
            <a:ext cx="944412" cy="1020895"/>
            <a:chOff x="3142096" y="1343953"/>
            <a:chExt cx="944412" cy="1020895"/>
          </a:xfrm>
        </p:grpSpPr>
        <p:sp>
          <p:nvSpPr>
            <p:cNvPr id="80" name="Rectángulo 79"/>
            <p:cNvSpPr/>
            <p:nvPr/>
          </p:nvSpPr>
          <p:spPr>
            <a:xfrm>
              <a:off x="3182017" y="1343953"/>
              <a:ext cx="904491" cy="1020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Conector recto 80"/>
            <p:cNvCxnSpPr/>
            <p:nvPr/>
          </p:nvCxnSpPr>
          <p:spPr>
            <a:xfrm flipV="1">
              <a:off x="3493606" y="2177472"/>
              <a:ext cx="106411" cy="1756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/>
            <p:cNvCxnSpPr/>
            <p:nvPr/>
          </p:nvCxnSpPr>
          <p:spPr>
            <a:xfrm flipH="1" flipV="1">
              <a:off x="3600017" y="2175543"/>
              <a:ext cx="106411" cy="177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CuadroTexto 82"/>
            <p:cNvSpPr txBox="1"/>
            <p:nvPr/>
          </p:nvSpPr>
          <p:spPr>
            <a:xfrm>
              <a:off x="3142096" y="1524023"/>
              <a:ext cx="249821" cy="215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84" name="CuadroTexto 83"/>
            <p:cNvSpPr txBox="1"/>
            <p:nvPr/>
          </p:nvSpPr>
          <p:spPr>
            <a:xfrm>
              <a:off x="3759833" y="1487236"/>
              <a:ext cx="262134" cy="215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3142096" y="1343953"/>
            <a:ext cx="944412" cy="1020895"/>
            <a:chOff x="3142096" y="1343953"/>
            <a:chExt cx="944412" cy="1020895"/>
          </a:xfrm>
        </p:grpSpPr>
        <p:sp>
          <p:nvSpPr>
            <p:cNvPr id="73" name="Rectángulo 72"/>
            <p:cNvSpPr/>
            <p:nvPr/>
          </p:nvSpPr>
          <p:spPr>
            <a:xfrm>
              <a:off x="3182017" y="1343953"/>
              <a:ext cx="904491" cy="1020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Conector recto 73"/>
            <p:cNvCxnSpPr/>
            <p:nvPr/>
          </p:nvCxnSpPr>
          <p:spPr>
            <a:xfrm flipV="1">
              <a:off x="3493606" y="2177472"/>
              <a:ext cx="106411" cy="1756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 flipH="1" flipV="1">
              <a:off x="3600017" y="2175543"/>
              <a:ext cx="106411" cy="177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CuadroTexto 75"/>
            <p:cNvSpPr txBox="1"/>
            <p:nvPr/>
          </p:nvSpPr>
          <p:spPr>
            <a:xfrm>
              <a:off x="3142096" y="1524023"/>
              <a:ext cx="249821" cy="215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77" name="CuadroTexto 76"/>
            <p:cNvSpPr txBox="1"/>
            <p:nvPr/>
          </p:nvSpPr>
          <p:spPr>
            <a:xfrm>
              <a:off x="3759833" y="1487236"/>
              <a:ext cx="262134" cy="215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</p:grpSp>
      <p:sp>
        <p:nvSpPr>
          <p:cNvPr id="72" name="Nube 71"/>
          <p:cNvSpPr/>
          <p:nvPr/>
        </p:nvSpPr>
        <p:spPr>
          <a:xfrm>
            <a:off x="3365125" y="3335775"/>
            <a:ext cx="1808983" cy="9321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Nube 70"/>
          <p:cNvSpPr/>
          <p:nvPr/>
        </p:nvSpPr>
        <p:spPr>
          <a:xfrm>
            <a:off x="4445306" y="1244172"/>
            <a:ext cx="1808983" cy="9321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Nube 69"/>
          <p:cNvSpPr/>
          <p:nvPr/>
        </p:nvSpPr>
        <p:spPr>
          <a:xfrm>
            <a:off x="1016387" y="1297142"/>
            <a:ext cx="1808983" cy="9321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5884" y="4876799"/>
            <a:ext cx="7498080" cy="1456637"/>
          </a:xfrm>
        </p:spPr>
        <p:txBody>
          <a:bodyPr>
            <a:normAutofit/>
          </a:bodyPr>
          <a:lstStyle/>
          <a:p>
            <a:r>
              <a:rPr lang="en-US" dirty="0" err="1" smtClean="0"/>
              <a:t>Suelen</a:t>
            </a:r>
            <a:r>
              <a:rPr lang="en-US" dirty="0" smtClean="0"/>
              <a:t> </a:t>
            </a:r>
            <a:r>
              <a:rPr lang="en-US" dirty="0" err="1" smtClean="0"/>
              <a:t>formar</a:t>
            </a:r>
            <a:r>
              <a:rPr lang="en-US" dirty="0" smtClean="0"/>
              <a:t> </a:t>
            </a:r>
            <a:r>
              <a:rPr lang="en-US" dirty="0" err="1" smtClean="0"/>
              <a:t>estructuras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complejas</a:t>
            </a:r>
            <a:r>
              <a:rPr lang="en-US" dirty="0" smtClean="0"/>
              <a:t> con las </a:t>
            </a:r>
            <a:r>
              <a:rPr lang="en-US" dirty="0" err="1" smtClean="0"/>
              <a:t>refresentadas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“</a:t>
            </a:r>
            <a:r>
              <a:rPr lang="en-US" dirty="0" err="1" smtClean="0"/>
              <a:t>datapath</a:t>
            </a:r>
            <a:r>
              <a:rPr lang="en-US" dirty="0" smtClean="0"/>
              <a:t>” o </a:t>
            </a:r>
            <a:r>
              <a:rPr lang="en-US" dirty="0" err="1" smtClean="0"/>
              <a:t>tipo</a:t>
            </a:r>
            <a:r>
              <a:rPr lang="en-US" dirty="0" smtClean="0"/>
              <a:t> “FSM”</a:t>
            </a:r>
            <a:endParaRPr lang="en-US" dirty="0"/>
          </a:p>
        </p:txBody>
      </p:sp>
      <p:grpSp>
        <p:nvGrpSpPr>
          <p:cNvPr id="23" name="Grupo 22"/>
          <p:cNvGrpSpPr/>
          <p:nvPr/>
        </p:nvGrpSpPr>
        <p:grpSpPr>
          <a:xfrm>
            <a:off x="228600" y="995159"/>
            <a:ext cx="4199022" cy="1451111"/>
            <a:chOff x="-222581" y="179147"/>
            <a:chExt cx="6013781" cy="2491164"/>
          </a:xfrm>
        </p:grpSpPr>
        <p:cxnSp>
          <p:nvCxnSpPr>
            <p:cNvPr id="7" name="Conector recto de flecha 6"/>
            <p:cNvCxnSpPr/>
            <p:nvPr/>
          </p:nvCxnSpPr>
          <p:spPr>
            <a:xfrm>
              <a:off x="3130826" y="1215887"/>
              <a:ext cx="76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Nube 7"/>
            <p:cNvSpPr/>
            <p:nvPr/>
          </p:nvSpPr>
          <p:spPr>
            <a:xfrm>
              <a:off x="762000" y="457200"/>
              <a:ext cx="2590800" cy="16002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onector recto de flecha 8"/>
            <p:cNvCxnSpPr/>
            <p:nvPr/>
          </p:nvCxnSpPr>
          <p:spPr>
            <a:xfrm>
              <a:off x="0" y="1205948"/>
              <a:ext cx="76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de flecha 9"/>
            <p:cNvCxnSpPr/>
            <p:nvPr/>
          </p:nvCxnSpPr>
          <p:spPr>
            <a:xfrm>
              <a:off x="5029200" y="1196009"/>
              <a:ext cx="76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ángulo 10"/>
            <p:cNvSpPr/>
            <p:nvPr/>
          </p:nvSpPr>
          <p:spPr>
            <a:xfrm>
              <a:off x="3886200" y="609600"/>
              <a:ext cx="1295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Conector recto 11"/>
            <p:cNvCxnSpPr/>
            <p:nvPr/>
          </p:nvCxnSpPr>
          <p:spPr>
            <a:xfrm flipV="1">
              <a:off x="4343400" y="2057400"/>
              <a:ext cx="152400" cy="301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 flipH="1" flipV="1">
              <a:off x="4495800" y="2054088"/>
              <a:ext cx="152400" cy="304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/>
            <p:cNvCxnSpPr>
              <a:stCxn id="11" idx="2"/>
            </p:cNvCxnSpPr>
            <p:nvPr/>
          </p:nvCxnSpPr>
          <p:spPr>
            <a:xfrm flipH="1">
              <a:off x="4495800" y="2362200"/>
              <a:ext cx="38100" cy="2062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angular 14"/>
            <p:cNvCxnSpPr/>
            <p:nvPr/>
          </p:nvCxnSpPr>
          <p:spPr>
            <a:xfrm flipV="1">
              <a:off x="3348095" y="2365512"/>
              <a:ext cx="1143000" cy="304799"/>
            </a:xfrm>
            <a:prstGeom prst="bentConnector3">
              <a:avLst>
                <a:gd name="adj1" fmla="val 101014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-222581" y="566273"/>
              <a:ext cx="704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</a:t>
              </a:r>
              <a:endParaRPr lang="en-US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3130825" y="687786"/>
              <a:ext cx="704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</a:t>
              </a:r>
              <a:endParaRPr lang="en-US" dirty="0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3839972" y="935605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4724687" y="872451"/>
              <a:ext cx="375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3087871" y="2129301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CLK</a:t>
              </a:r>
              <a:endParaRPr lang="en-US" dirty="0"/>
            </a:p>
          </p:txBody>
        </p:sp>
        <p:cxnSp>
          <p:nvCxnSpPr>
            <p:cNvPr id="21" name="Conector angular 20"/>
            <p:cNvCxnSpPr/>
            <p:nvPr/>
          </p:nvCxnSpPr>
          <p:spPr>
            <a:xfrm>
              <a:off x="3371850" y="297312"/>
              <a:ext cx="1143000" cy="304799"/>
            </a:xfrm>
            <a:prstGeom prst="bentConnector3">
              <a:avLst>
                <a:gd name="adj1" fmla="val 101014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uadroTexto 21"/>
            <p:cNvSpPr txBox="1"/>
            <p:nvPr/>
          </p:nvSpPr>
          <p:spPr>
            <a:xfrm>
              <a:off x="3292981" y="179147"/>
              <a:ext cx="657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reset</a:t>
              </a:r>
              <a:endParaRPr lang="en-US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954947" y="972260"/>
            <a:ext cx="3973465" cy="1451111"/>
            <a:chOff x="100459" y="179147"/>
            <a:chExt cx="5690741" cy="2491164"/>
          </a:xfrm>
        </p:grpSpPr>
        <p:cxnSp>
          <p:nvCxnSpPr>
            <p:cNvPr id="25" name="Conector recto de flecha 24"/>
            <p:cNvCxnSpPr/>
            <p:nvPr/>
          </p:nvCxnSpPr>
          <p:spPr>
            <a:xfrm>
              <a:off x="3130826" y="1215887"/>
              <a:ext cx="76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Nube 25"/>
            <p:cNvSpPr/>
            <p:nvPr/>
          </p:nvSpPr>
          <p:spPr>
            <a:xfrm>
              <a:off x="762000" y="457200"/>
              <a:ext cx="2590800" cy="16002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Conector recto de flecha 27"/>
            <p:cNvCxnSpPr/>
            <p:nvPr/>
          </p:nvCxnSpPr>
          <p:spPr>
            <a:xfrm>
              <a:off x="5029200" y="1196009"/>
              <a:ext cx="76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ángulo 28"/>
            <p:cNvSpPr/>
            <p:nvPr/>
          </p:nvSpPr>
          <p:spPr>
            <a:xfrm>
              <a:off x="3886200" y="609600"/>
              <a:ext cx="1295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onector recto 29"/>
            <p:cNvCxnSpPr/>
            <p:nvPr/>
          </p:nvCxnSpPr>
          <p:spPr>
            <a:xfrm flipV="1">
              <a:off x="4343400" y="2057400"/>
              <a:ext cx="152400" cy="301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 flipH="1" flipV="1">
              <a:off x="4495800" y="2054088"/>
              <a:ext cx="152400" cy="304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/>
            <p:cNvCxnSpPr>
              <a:stCxn id="29" idx="2"/>
            </p:cNvCxnSpPr>
            <p:nvPr/>
          </p:nvCxnSpPr>
          <p:spPr>
            <a:xfrm flipH="1">
              <a:off x="4495800" y="2362200"/>
              <a:ext cx="38100" cy="2062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angular 32"/>
            <p:cNvCxnSpPr/>
            <p:nvPr/>
          </p:nvCxnSpPr>
          <p:spPr>
            <a:xfrm flipV="1">
              <a:off x="3348095" y="2365512"/>
              <a:ext cx="1143000" cy="304799"/>
            </a:xfrm>
            <a:prstGeom prst="bentConnector3">
              <a:avLst>
                <a:gd name="adj1" fmla="val 101014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uadroTexto 33"/>
            <p:cNvSpPr txBox="1"/>
            <p:nvPr/>
          </p:nvSpPr>
          <p:spPr>
            <a:xfrm>
              <a:off x="100459" y="587790"/>
              <a:ext cx="704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</a:t>
              </a:r>
              <a:endParaRPr lang="en-US" dirty="0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3130825" y="687786"/>
              <a:ext cx="704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</a:t>
              </a:r>
              <a:endParaRPr lang="en-US" dirty="0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3839972" y="935605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4724687" y="872451"/>
              <a:ext cx="375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3087871" y="2129301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CLK</a:t>
              </a:r>
              <a:endParaRPr lang="en-US" dirty="0"/>
            </a:p>
          </p:txBody>
        </p:sp>
        <p:cxnSp>
          <p:nvCxnSpPr>
            <p:cNvPr id="39" name="Conector angular 38"/>
            <p:cNvCxnSpPr/>
            <p:nvPr/>
          </p:nvCxnSpPr>
          <p:spPr>
            <a:xfrm>
              <a:off x="3371850" y="297312"/>
              <a:ext cx="1143000" cy="304799"/>
            </a:xfrm>
            <a:prstGeom prst="bentConnector3">
              <a:avLst>
                <a:gd name="adj1" fmla="val 101014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uadroTexto 39"/>
            <p:cNvSpPr txBox="1"/>
            <p:nvPr/>
          </p:nvSpPr>
          <p:spPr>
            <a:xfrm>
              <a:off x="3292981" y="179147"/>
              <a:ext cx="657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reset</a:t>
              </a:r>
              <a:endParaRPr lang="en-US" dirty="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2583312" y="3069411"/>
            <a:ext cx="4199022" cy="1451111"/>
            <a:chOff x="-222581" y="179147"/>
            <a:chExt cx="6013781" cy="2491164"/>
          </a:xfrm>
        </p:grpSpPr>
        <p:cxnSp>
          <p:nvCxnSpPr>
            <p:cNvPr id="42" name="Conector recto de flecha 41"/>
            <p:cNvCxnSpPr/>
            <p:nvPr/>
          </p:nvCxnSpPr>
          <p:spPr>
            <a:xfrm>
              <a:off x="3130826" y="1215887"/>
              <a:ext cx="76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Nube 42"/>
            <p:cNvSpPr/>
            <p:nvPr/>
          </p:nvSpPr>
          <p:spPr>
            <a:xfrm>
              <a:off x="762000" y="457200"/>
              <a:ext cx="2590800" cy="16002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Conector recto de flecha 43"/>
            <p:cNvCxnSpPr/>
            <p:nvPr/>
          </p:nvCxnSpPr>
          <p:spPr>
            <a:xfrm>
              <a:off x="0" y="1205948"/>
              <a:ext cx="76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/>
            <p:cNvCxnSpPr/>
            <p:nvPr/>
          </p:nvCxnSpPr>
          <p:spPr>
            <a:xfrm>
              <a:off x="5029200" y="1196009"/>
              <a:ext cx="76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ángulo 45"/>
            <p:cNvSpPr/>
            <p:nvPr/>
          </p:nvSpPr>
          <p:spPr>
            <a:xfrm>
              <a:off x="3886200" y="609600"/>
              <a:ext cx="1295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Conector recto 46"/>
            <p:cNvCxnSpPr/>
            <p:nvPr/>
          </p:nvCxnSpPr>
          <p:spPr>
            <a:xfrm flipV="1">
              <a:off x="4343400" y="2057400"/>
              <a:ext cx="152400" cy="301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 flipH="1" flipV="1">
              <a:off x="4495800" y="2054088"/>
              <a:ext cx="152400" cy="304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>
              <a:stCxn id="46" idx="2"/>
            </p:cNvCxnSpPr>
            <p:nvPr/>
          </p:nvCxnSpPr>
          <p:spPr>
            <a:xfrm flipH="1">
              <a:off x="4495800" y="2362200"/>
              <a:ext cx="38100" cy="2062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angular 49"/>
            <p:cNvCxnSpPr/>
            <p:nvPr/>
          </p:nvCxnSpPr>
          <p:spPr>
            <a:xfrm flipV="1">
              <a:off x="3348095" y="2365512"/>
              <a:ext cx="1143000" cy="304799"/>
            </a:xfrm>
            <a:prstGeom prst="bentConnector3">
              <a:avLst>
                <a:gd name="adj1" fmla="val 101014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uadroTexto 50"/>
            <p:cNvSpPr txBox="1"/>
            <p:nvPr/>
          </p:nvSpPr>
          <p:spPr>
            <a:xfrm>
              <a:off x="-222581" y="566273"/>
              <a:ext cx="704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</a:t>
              </a:r>
              <a:endParaRPr lang="en-US" dirty="0"/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3130825" y="687786"/>
              <a:ext cx="704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</a:t>
              </a:r>
              <a:endParaRPr lang="en-US" dirty="0"/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3839972" y="935605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4724687" y="872451"/>
              <a:ext cx="375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3087871" y="2129301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CLK</a:t>
              </a:r>
              <a:endParaRPr lang="en-US" dirty="0"/>
            </a:p>
          </p:txBody>
        </p:sp>
        <p:cxnSp>
          <p:nvCxnSpPr>
            <p:cNvPr id="56" name="Conector angular 55"/>
            <p:cNvCxnSpPr/>
            <p:nvPr/>
          </p:nvCxnSpPr>
          <p:spPr>
            <a:xfrm>
              <a:off x="3371850" y="297312"/>
              <a:ext cx="1143000" cy="304799"/>
            </a:xfrm>
            <a:prstGeom prst="bentConnector3">
              <a:avLst>
                <a:gd name="adj1" fmla="val 101014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uadroTexto 56"/>
            <p:cNvSpPr txBox="1"/>
            <p:nvPr/>
          </p:nvSpPr>
          <p:spPr>
            <a:xfrm>
              <a:off x="3292981" y="179147"/>
              <a:ext cx="657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reset</a:t>
              </a:r>
              <a:endParaRPr lang="en-US" dirty="0"/>
            </a:p>
          </p:txBody>
        </p:sp>
      </p:grpSp>
      <p:cxnSp>
        <p:nvCxnSpPr>
          <p:cNvPr id="61" name="Conector recto 60"/>
          <p:cNvCxnSpPr/>
          <p:nvPr/>
        </p:nvCxnSpPr>
        <p:spPr>
          <a:xfrm flipH="1">
            <a:off x="3945081" y="2819400"/>
            <a:ext cx="25712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/>
          <p:nvPr/>
        </p:nvCxnSpPr>
        <p:spPr>
          <a:xfrm>
            <a:off x="3945080" y="2819400"/>
            <a:ext cx="1" cy="4755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 flipV="1">
            <a:off x="6516307" y="2819400"/>
            <a:ext cx="0" cy="8423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9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26139</TotalTime>
  <Words>2293</Words>
  <Application>Microsoft Office PowerPoint</Application>
  <PresentationFormat>Presentación en pantalla (4:3)</PresentationFormat>
  <Paragraphs>1071</Paragraphs>
  <Slides>42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2" baseType="lpstr">
      <vt:lpstr>Arial</vt:lpstr>
      <vt:lpstr>Calibri</vt:lpstr>
      <vt:lpstr>StarSymbol</vt:lpstr>
      <vt:lpstr>Symbol</vt:lpstr>
      <vt:lpstr>Tahoma</vt:lpstr>
      <vt:lpstr>Times New Roman</vt:lpstr>
      <vt:lpstr>Wingdings</vt:lpstr>
      <vt:lpstr>Wingdings 2</vt:lpstr>
      <vt:lpstr>Diseño predeterminado</vt:lpstr>
      <vt:lpstr>Visio</vt:lpstr>
      <vt:lpstr>Tema 9</vt:lpstr>
      <vt:lpstr>Presentación de PowerPoint</vt:lpstr>
      <vt:lpstr>Presentación de PowerPoint</vt:lpstr>
      <vt:lpstr>1. Motivación</vt:lpstr>
      <vt:lpstr>Presentación de PowerPoint</vt:lpstr>
      <vt:lpstr>Presentación de PowerPoint</vt:lpstr>
      <vt:lpstr>Presentación de PowerPoint</vt:lpstr>
      <vt:lpstr>2. Concepto de FPGA</vt:lpstr>
      <vt:lpstr>Presentación de PowerPoint</vt:lpstr>
      <vt:lpstr>Presentación de PowerPoint</vt:lpstr>
      <vt:lpstr>Presentación de PowerPoint</vt:lpstr>
      <vt:lpstr>Presentación de PowerPoint</vt:lpstr>
      <vt:lpstr>3. Fabricantes de FPGAs Pero el problema se complica…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Elementos de una FPGA-SRAM</vt:lpstr>
      <vt:lpstr>FPGA Antifusible de Microsemi</vt:lpstr>
      <vt:lpstr>Arquitectura ACT-3</vt:lpstr>
      <vt:lpstr>Programación: ANTIFUSIBLES</vt:lpstr>
      <vt:lpstr>Características del antifusible</vt:lpstr>
      <vt:lpstr>Elementos de una FPGA-Antifuse</vt:lpstr>
      <vt:lpstr>FPGA-EEPROM de ALTERA</vt:lpstr>
      <vt:lpstr>Presentación de PowerPoint</vt:lpstr>
      <vt:lpstr>Presentación de PowerPoint</vt:lpstr>
      <vt:lpstr>Transistor EEPROM</vt:lpstr>
      <vt:lpstr>Presentación de PowerPoint</vt:lpstr>
      <vt:lpstr>3.3 Mercado actual de las FPGAS</vt:lpstr>
      <vt:lpstr>Nombre comercial según su fabricante</vt:lpstr>
      <vt:lpstr>Presentación de PowerPoint</vt:lpstr>
      <vt:lpstr>4. Flujo de Diseño de FPGAs 4.1 Entrada de diseño</vt:lpstr>
      <vt:lpstr>Flujo de Diseño de FPGAs 4.2 Flujo específico</vt:lpstr>
      <vt:lpstr>4.3 Otras Herramientas</vt:lpstr>
      <vt:lpstr>4.4 Sistemas Empotrados</vt:lpstr>
      <vt:lpstr>5. FPGAs SRAM en aplicaciones de espacio</vt:lpstr>
      <vt:lpstr>Presentación de PowerPoint</vt:lpstr>
      <vt:lpstr>Presentación de PowerPoint</vt:lpstr>
      <vt:lpstr>5.1 Calificación de FPGAs para vuelo espacial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</dc:title>
  <dc:creator>Mik A</dc:creator>
  <cp:lastModifiedBy>Pc de Papá</cp:lastModifiedBy>
  <cp:revision>276</cp:revision>
  <dcterms:created xsi:type="dcterms:W3CDTF">2006-08-16T00:00:00Z</dcterms:created>
  <dcterms:modified xsi:type="dcterms:W3CDTF">2016-11-18T16:17:11Z</dcterms:modified>
</cp:coreProperties>
</file>